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59" r:id="rId2"/>
    <p:sldMasterId id="2147483650" r:id="rId3"/>
    <p:sldMasterId id="2147483661" r:id="rId4"/>
    <p:sldMasterId id="2147483665" r:id="rId5"/>
  </p:sldMasterIdLst>
  <p:notesMasterIdLst>
    <p:notesMasterId r:id="rId41"/>
  </p:notesMasterIdLst>
  <p:sldIdLst>
    <p:sldId id="262" r:id="rId6"/>
    <p:sldId id="263" r:id="rId7"/>
    <p:sldId id="264" r:id="rId8"/>
    <p:sldId id="265" r:id="rId9"/>
    <p:sldId id="267" r:id="rId10"/>
    <p:sldId id="269" r:id="rId11"/>
    <p:sldId id="268" r:id="rId12"/>
    <p:sldId id="271" r:id="rId13"/>
    <p:sldId id="272" r:id="rId14"/>
    <p:sldId id="273" r:id="rId15"/>
    <p:sldId id="277" r:id="rId16"/>
    <p:sldId id="278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90" r:id="rId25"/>
    <p:sldId id="288" r:id="rId26"/>
    <p:sldId id="291" r:id="rId27"/>
    <p:sldId id="292" r:id="rId28"/>
    <p:sldId id="293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266" r:id="rId40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427"/>
    <a:srgbClr val="B23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4" autoAdjust="0"/>
    <p:restoredTop sz="94753" autoAdjust="0"/>
  </p:normalViewPr>
  <p:slideViewPr>
    <p:cSldViewPr snapToGrid="0" snapToObjects="1">
      <p:cViewPr varScale="1">
        <p:scale>
          <a:sx n="111" d="100"/>
          <a:sy n="111" d="100"/>
        </p:scale>
        <p:origin x="148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87C6375-CC1D-4931-AB01-56445B6ECB6C}"/>
    <pc:docChg chg="addSld modSld sldOrd">
      <pc:chgData name="" userId="" providerId="" clId="Web-{987C6375-CC1D-4931-AB01-56445B6ECB6C}" dt="2018-06-14T14:12:31.399" v="86"/>
      <pc:docMkLst>
        <pc:docMk/>
      </pc:docMkLst>
      <pc:sldChg chg="modSp">
        <pc:chgData name="" userId="" providerId="" clId="Web-{987C6375-CC1D-4931-AB01-56445B6ECB6C}" dt="2018-06-14T13:56:20.289" v="8" actId="20577"/>
        <pc:sldMkLst>
          <pc:docMk/>
          <pc:sldMk cId="695899536" sldId="274"/>
        </pc:sldMkLst>
        <pc:spChg chg="mod">
          <ac:chgData name="" userId="" providerId="" clId="Web-{987C6375-CC1D-4931-AB01-56445B6ECB6C}" dt="2018-06-14T13:56:20.289" v="8" actId="20577"/>
          <ac:spMkLst>
            <pc:docMk/>
            <pc:sldMk cId="695899536" sldId="274"/>
            <ac:spMk id="3" creationId="{00000000-0000-0000-0000-000000000000}"/>
          </ac:spMkLst>
        </pc:spChg>
      </pc:sldChg>
      <pc:sldChg chg="modSp ord">
        <pc:chgData name="" userId="" providerId="" clId="Web-{987C6375-CC1D-4931-AB01-56445B6ECB6C}" dt="2018-06-14T14:00:35.655" v="24"/>
        <pc:sldMkLst>
          <pc:docMk/>
          <pc:sldMk cId="1242173335" sldId="293"/>
        </pc:sldMkLst>
        <pc:spChg chg="mod">
          <ac:chgData name="" userId="" providerId="" clId="Web-{987C6375-CC1D-4931-AB01-56445B6ECB6C}" dt="2018-06-14T13:58:34.855" v="22" actId="20577"/>
          <ac:spMkLst>
            <pc:docMk/>
            <pc:sldMk cId="1242173335" sldId="293"/>
            <ac:spMk id="2" creationId="{00000000-0000-0000-0000-000000000000}"/>
          </ac:spMkLst>
        </pc:spChg>
      </pc:sldChg>
      <pc:sldChg chg="addSp delSp modSp new">
        <pc:chgData name="" userId="" providerId="" clId="Web-{987C6375-CC1D-4931-AB01-56445B6ECB6C}" dt="2018-06-14T14:12:31.399" v="86"/>
        <pc:sldMkLst>
          <pc:docMk/>
          <pc:sldMk cId="232940564" sldId="294"/>
        </pc:sldMkLst>
        <pc:spChg chg="mod">
          <ac:chgData name="" userId="" providerId="" clId="Web-{987C6375-CC1D-4931-AB01-56445B6ECB6C}" dt="2018-06-14T14:11:09.970" v="73" actId="1076"/>
          <ac:spMkLst>
            <pc:docMk/>
            <pc:sldMk cId="232940564" sldId="294"/>
            <ac:spMk id="2" creationId="{99731525-8C71-4EF6-92F4-27F641F5AE8D}"/>
          </ac:spMkLst>
        </pc:spChg>
        <pc:spChg chg="add mod">
          <ac:chgData name="" userId="" providerId="" clId="Web-{987C6375-CC1D-4931-AB01-56445B6ECB6C}" dt="2018-06-14T14:02:24.189" v="45" actId="14100"/>
          <ac:spMkLst>
            <pc:docMk/>
            <pc:sldMk cId="232940564" sldId="294"/>
            <ac:spMk id="3" creationId="{301C727B-E67C-4E33-8EE1-3BE52AD64096}"/>
          </ac:spMkLst>
        </pc:spChg>
        <pc:spChg chg="add mod">
          <ac:chgData name="" userId="" providerId="" clId="Web-{987C6375-CC1D-4931-AB01-56445B6ECB6C}" dt="2018-06-14T14:12:31.399" v="86"/>
          <ac:spMkLst>
            <pc:docMk/>
            <pc:sldMk cId="232940564" sldId="294"/>
            <ac:spMk id="8" creationId="{94B972AD-090E-4183-9EFB-CC60BEDEB981}"/>
          </ac:spMkLst>
        </pc:spChg>
        <pc:picChg chg="add del mod">
          <ac:chgData name="" userId="" providerId="" clId="Web-{987C6375-CC1D-4931-AB01-56445B6ECB6C}" dt="2018-06-14T14:04:27.558" v="53"/>
          <ac:picMkLst>
            <pc:docMk/>
            <pc:sldMk cId="232940564" sldId="294"/>
            <ac:picMk id="4" creationId="{31ECCE0C-B76B-472D-8AE2-137F11745651}"/>
          </ac:picMkLst>
        </pc:picChg>
        <pc:picChg chg="add mod">
          <ac:chgData name="" userId="" providerId="" clId="Web-{987C6375-CC1D-4931-AB01-56445B6ECB6C}" dt="2018-06-14T14:11:24.798" v="75" actId="14100"/>
          <ac:picMkLst>
            <pc:docMk/>
            <pc:sldMk cId="232940564" sldId="294"/>
            <ac:picMk id="6" creationId="{93F48AE1-0EFC-4B95-B578-8B6D868DFF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07D5458-19F7-4E83-BD3C-4329BF3495AA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96FBCB84-AA73-477C-A3C6-8A8FC1FC3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8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BCB84-AA73-477C-A3C6-8A8FC1FC36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4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BCB84-AA73-477C-A3C6-8A8FC1FC36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9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BCB84-AA73-477C-A3C6-8A8FC1FC36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1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t="8342" r="-5" b="83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400" y="1862629"/>
            <a:ext cx="7823200" cy="1470025"/>
          </a:xfrm>
        </p:spPr>
        <p:txBody>
          <a:bodyPr/>
          <a:lstStyle>
            <a:lvl1pPr>
              <a:lnSpc>
                <a:spcPts val="4900"/>
              </a:lnSpc>
              <a:defRPr sz="5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Red Horizontal Logo_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72" y="1144818"/>
            <a:ext cx="3342056" cy="3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810" y="210252"/>
            <a:ext cx="756710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96435" y="4198937"/>
            <a:ext cx="3563165" cy="2825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2890837" cy="2897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3396435" y="1440743"/>
            <a:ext cx="3268133" cy="2623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810" y="210252"/>
            <a:ext cx="6565657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6565657" cy="2908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31116"/>
            <a:ext cx="64008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07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785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4888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933" y="2256987"/>
            <a:ext cx="7586134" cy="1470025"/>
          </a:xfrm>
        </p:spPr>
        <p:txBody>
          <a:bodyPr/>
          <a:lstStyle>
            <a:lvl1pPr>
              <a:lnSpc>
                <a:spcPts val="4900"/>
              </a:lnSpc>
              <a:defRPr sz="5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10" y="1280286"/>
            <a:ext cx="3258379" cy="30800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2731120"/>
            <a:ext cx="9143999" cy="2057400"/>
          </a:xfrm>
          <a:prstGeom prst="rect">
            <a:avLst/>
          </a:prstGeom>
          <a:solidFill>
            <a:srgbClr val="A41427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832719"/>
            <a:ext cx="6400800" cy="1470025"/>
          </a:xfrm>
        </p:spPr>
        <p:txBody>
          <a:bodyPr/>
          <a:lstStyle>
            <a:lvl1pPr>
              <a:lnSpc>
                <a:spcPts val="4900"/>
              </a:lnSpc>
              <a:defRPr sz="54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sx="1000" sy="10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0147"/>
            <a:ext cx="6400800" cy="345520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 spc="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79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27375"/>
            <a:ext cx="6400800" cy="1470025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0699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42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810" y="210252"/>
            <a:ext cx="756710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96435" y="4352224"/>
            <a:ext cx="4598478" cy="31502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2890837" cy="4435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3319463" y="1443038"/>
            <a:ext cx="4675449" cy="2819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69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810" y="210252"/>
            <a:ext cx="756710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7567102" cy="4435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00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810" y="210252"/>
            <a:ext cx="6236758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96435" y="4340225"/>
            <a:ext cx="3563165" cy="28257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2890837" cy="4435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3396435" y="1440743"/>
            <a:ext cx="3268133" cy="2819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6243923" cy="4435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2724" y="2796183"/>
            <a:ext cx="6063368" cy="13752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2724" y="4248885"/>
            <a:ext cx="6063368" cy="14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270033" y="6533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343910" y="1501016"/>
            <a:ext cx="475060" cy="481094"/>
          </a:xfrm>
          <a:prstGeom prst="rect">
            <a:avLst/>
          </a:prstGeom>
          <a:solidFill>
            <a:srgbClr val="A414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324669" y="1475523"/>
            <a:ext cx="4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latin typeface="Bookman Old Style"/>
                <a:cs typeface="Bookman Old Style"/>
              </a:rPr>
              <a:t>W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28" y="2288303"/>
            <a:ext cx="2685825" cy="2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4" r:id="rId2"/>
    <p:sldLayoutId id="2147483664" r:id="rId3"/>
    <p:sldLayoutId id="2147483657" r:id="rId4"/>
  </p:sldLayoutIdLst>
  <p:txStyles>
    <p:titleStyle>
      <a:lvl1pPr algn="ctr" defTabSz="457200" rtl="0" eaLnBrk="1" latinLnBrk="0" hangingPunct="1">
        <a:lnSpc>
          <a:spcPts val="4800"/>
        </a:lnSpc>
        <a:spcBef>
          <a:spcPct val="0"/>
        </a:spcBef>
        <a:buNone/>
        <a:defRPr sz="5000" b="1" i="0" kern="1200">
          <a:solidFill>
            <a:schemeClr val="tx2"/>
          </a:solidFill>
          <a:latin typeface="Helvetica Neue Condensed" charset="0"/>
          <a:ea typeface="Helvetica Neue Condensed" charset="0"/>
          <a:cs typeface="Helvetica Neue Condensed" charset="0"/>
        </a:defRPr>
      </a:lvl1pPr>
    </p:titleStyle>
    <p:bodyStyle>
      <a:lvl1pPr marL="0" indent="0" algn="ctr" defTabSz="457200" rtl="0" eaLnBrk="1" latinLnBrk="0" hangingPunct="1">
        <a:lnSpc>
          <a:spcPts val="2000"/>
        </a:lnSpc>
        <a:spcBef>
          <a:spcPct val="20000"/>
        </a:spcBef>
        <a:buClr>
          <a:srgbClr val="A41427"/>
        </a:buClr>
        <a:buSzPct val="80000"/>
        <a:buFont typeface="Arial"/>
        <a:buNone/>
        <a:defRPr sz="1600" b="0" i="0" kern="1200" cap="all" spc="90">
          <a:solidFill>
            <a:schemeClr val="accent3"/>
          </a:solidFill>
          <a:latin typeface="Helvetica Neue Thin"/>
          <a:ea typeface="+mn-ea"/>
          <a:cs typeface="Helvetica Neue Medium"/>
        </a:defRPr>
      </a:lvl1pPr>
      <a:lvl2pPr marL="742950" indent="-285750" algn="l" defTabSz="457200" rtl="0" eaLnBrk="1" latinLnBrk="0" hangingPunct="1">
        <a:spcBef>
          <a:spcPct val="20000"/>
        </a:spcBef>
        <a:buSzPct val="60000"/>
        <a:buFont typeface="Lucida Grande"/>
        <a:buChar char="-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2724" y="1744134"/>
            <a:ext cx="6063368" cy="14918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2724" y="3405337"/>
            <a:ext cx="6063368" cy="1334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270033" y="6533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343910" y="4242085"/>
            <a:ext cx="475060" cy="481094"/>
          </a:xfrm>
          <a:prstGeom prst="rect">
            <a:avLst/>
          </a:prstGeom>
          <a:solidFill>
            <a:srgbClr val="A414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324669" y="4216592"/>
            <a:ext cx="4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latin typeface="Bookman Old Style"/>
                <a:cs typeface="Bookman Old Style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93852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lnSpc>
          <a:spcPts val="4800"/>
        </a:lnSpc>
        <a:spcBef>
          <a:spcPct val="0"/>
        </a:spcBef>
        <a:buNone/>
        <a:defRPr sz="5500" b="0" i="0" kern="1200">
          <a:solidFill>
            <a:srgbClr val="A41427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ctr" defTabSz="457200" rtl="0" eaLnBrk="1" latinLnBrk="0" hangingPunct="1">
        <a:lnSpc>
          <a:spcPts val="2000"/>
        </a:lnSpc>
        <a:spcBef>
          <a:spcPct val="20000"/>
        </a:spcBef>
        <a:buClr>
          <a:srgbClr val="A41427"/>
        </a:buClr>
        <a:buSzPct val="80000"/>
        <a:buFont typeface="Arial"/>
        <a:buNone/>
        <a:defRPr sz="1800" b="0" i="0" kern="1200" cap="all" spc="90">
          <a:solidFill>
            <a:schemeClr val="accent3"/>
          </a:solidFill>
          <a:latin typeface="Helvetica Neue Thin"/>
          <a:ea typeface="+mn-ea"/>
          <a:cs typeface="Helvetica Neue Medium"/>
        </a:defRPr>
      </a:lvl1pPr>
      <a:lvl2pPr marL="742950" indent="-285750" algn="l" defTabSz="457200" rtl="0" eaLnBrk="1" latinLnBrk="0" hangingPunct="1">
        <a:spcBef>
          <a:spcPct val="20000"/>
        </a:spcBef>
        <a:buSzPct val="60000"/>
        <a:buFont typeface="Lucida Grande"/>
        <a:buChar char="-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894" y="210252"/>
            <a:ext cx="71533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5894" y="1520258"/>
            <a:ext cx="7153379" cy="282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270033" y="6533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211739" y="-12995"/>
            <a:ext cx="475060" cy="481094"/>
          </a:xfrm>
          <a:prstGeom prst="rect">
            <a:avLst/>
          </a:prstGeom>
          <a:solidFill>
            <a:srgbClr val="A414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92498" y="-38488"/>
            <a:ext cx="4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latin typeface="Bookman Old Style"/>
                <a:cs typeface="Bookman Old Style"/>
              </a:rPr>
              <a:t>W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29189" y="6405988"/>
            <a:ext cx="205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Office of Admissions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25894" y="6405988"/>
            <a:ext cx="205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May 1, 2018</a:t>
            </a:r>
          </a:p>
        </p:txBody>
      </p:sp>
    </p:spTree>
    <p:extLst>
      <p:ext uri="{BB962C8B-B14F-4D97-AF65-F5344CB8AC3E}">
        <p14:creationId xmlns:p14="http://schemas.microsoft.com/office/powerpoint/2010/main" val="35300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</p:sldLayoutIdLst>
  <p:txStyles>
    <p:titleStyle>
      <a:lvl1pPr algn="l" defTabSz="457200" rtl="0" eaLnBrk="1" latinLnBrk="0" hangingPunct="1">
        <a:lnSpc>
          <a:spcPts val="4200"/>
        </a:lnSpc>
        <a:spcBef>
          <a:spcPct val="0"/>
        </a:spcBef>
        <a:buNone/>
        <a:defRPr sz="4000" b="0" i="0" kern="1200">
          <a:solidFill>
            <a:srgbClr val="A41427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1427"/>
        </a:buClr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514350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Pct val="60000"/>
        <a:buFont typeface="Lucida Grande"/>
        <a:buChar char="-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852488" indent="-163513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20173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541463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0" t="515" r="40300" b="515"/>
          <a:stretch/>
        </p:blipFill>
        <p:spPr>
          <a:xfrm>
            <a:off x="7040880" y="0"/>
            <a:ext cx="220370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894" y="210252"/>
            <a:ext cx="62032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5894" y="1520258"/>
            <a:ext cx="6203295" cy="282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270033" y="6533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211739" y="-12995"/>
            <a:ext cx="475060" cy="481094"/>
          </a:xfrm>
          <a:prstGeom prst="rect">
            <a:avLst/>
          </a:prstGeom>
          <a:solidFill>
            <a:srgbClr val="A414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92498" y="-38488"/>
            <a:ext cx="4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latin typeface="Bookman Old Style"/>
                <a:cs typeface="Bookman Old Style"/>
              </a:rPr>
              <a:t>W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29189" y="6405988"/>
            <a:ext cx="205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Office of Admissions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25894" y="6405988"/>
            <a:ext cx="205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May 1, 2018</a:t>
            </a:r>
          </a:p>
        </p:txBody>
      </p:sp>
    </p:spTree>
    <p:extLst>
      <p:ext uri="{BB962C8B-B14F-4D97-AF65-F5344CB8AC3E}">
        <p14:creationId xmlns:p14="http://schemas.microsoft.com/office/powerpoint/2010/main" val="66039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457200" rtl="0" eaLnBrk="1" latinLnBrk="0" hangingPunct="1">
        <a:lnSpc>
          <a:spcPts val="4200"/>
        </a:lnSpc>
        <a:spcBef>
          <a:spcPct val="0"/>
        </a:spcBef>
        <a:buNone/>
        <a:defRPr sz="4000" b="0" i="0" kern="1200">
          <a:solidFill>
            <a:srgbClr val="A41427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1427"/>
        </a:buClr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514350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Pct val="60000"/>
        <a:buFont typeface="Lucida Grande"/>
        <a:buChar char="-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852488" indent="-163513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20173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541463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4" b="803"/>
          <a:stretch/>
        </p:blipFill>
        <p:spPr>
          <a:xfrm>
            <a:off x="0" y="4466461"/>
            <a:ext cx="9136380" cy="17876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894" y="210252"/>
            <a:ext cx="75158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5894" y="1520257"/>
            <a:ext cx="7515839" cy="2794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270033" y="6533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211739" y="-12995"/>
            <a:ext cx="475060" cy="481094"/>
          </a:xfrm>
          <a:prstGeom prst="rect">
            <a:avLst/>
          </a:prstGeom>
          <a:solidFill>
            <a:srgbClr val="A414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92498" y="-38488"/>
            <a:ext cx="4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latin typeface="Bookman Old Style"/>
                <a:cs typeface="Bookman Old Style"/>
              </a:rPr>
              <a:t>W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29189" y="6405988"/>
            <a:ext cx="205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Office of Admissions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25894" y="6405988"/>
            <a:ext cx="2057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May 1, 2018</a:t>
            </a:r>
          </a:p>
        </p:txBody>
      </p:sp>
    </p:spTree>
    <p:extLst>
      <p:ext uri="{BB962C8B-B14F-4D97-AF65-F5344CB8AC3E}">
        <p14:creationId xmlns:p14="http://schemas.microsoft.com/office/powerpoint/2010/main" val="22825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457200" rtl="0" eaLnBrk="1" latinLnBrk="0" hangingPunct="1">
        <a:lnSpc>
          <a:spcPts val="4200"/>
        </a:lnSpc>
        <a:spcBef>
          <a:spcPct val="0"/>
        </a:spcBef>
        <a:buNone/>
        <a:defRPr sz="4000" b="0" i="0" kern="1200">
          <a:solidFill>
            <a:srgbClr val="A41427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A41427"/>
        </a:buClr>
        <a:buSzPct val="80000"/>
        <a:buFont typeface="Arial"/>
        <a:buChar char="•"/>
        <a:defRPr sz="20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514350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Pct val="60000"/>
        <a:buFont typeface="Lucida Grande"/>
        <a:buChar char="-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852488" indent="-163513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20173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541463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80000"/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bash.edu/admissions/finances/forms" TargetMode="External"/><Relationship Id="rId2" Type="http://schemas.openxmlformats.org/officeDocument/2006/relationships/hyperlink" Target="https://studentloans.gov/myDirectLoan/index.action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said.ed.gov/npas/index.ht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ebservice.wabash.edu/student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067" y="2731116"/>
            <a:ext cx="5621866" cy="1470025"/>
          </a:xfrm>
        </p:spPr>
        <p:txBody>
          <a:bodyPr/>
          <a:lstStyle/>
          <a:p>
            <a:r>
              <a:rPr lang="en-US" dirty="0"/>
              <a:t>Financial Aid and Billing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WABASH 101</a:t>
            </a:r>
          </a:p>
          <a:p>
            <a:r>
              <a:rPr lang="en-US" dirty="0"/>
              <a:t>JUNE 18, 21, 22, 26</a:t>
            </a:r>
          </a:p>
        </p:txBody>
      </p:sp>
    </p:spTree>
    <p:extLst>
      <p:ext uri="{BB962C8B-B14F-4D97-AF65-F5344CB8AC3E}">
        <p14:creationId xmlns:p14="http://schemas.microsoft.com/office/powerpoint/2010/main" val="13695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MISSING INFORMATION LETTER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129" y="1155132"/>
            <a:ext cx="3671159" cy="518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105749"/>
            <a:ext cx="7836624" cy="1043782"/>
          </a:xfrm>
        </p:spPr>
        <p:txBody>
          <a:bodyPr/>
          <a:lstStyle/>
          <a:p>
            <a:pPr algn="ctr"/>
            <a:r>
              <a:rPr lang="en-US" dirty="0"/>
              <a:t>WABASH SELF-SERVICE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2143" r="56976"/>
          <a:stretch>
            <a:fillRect/>
          </a:stretch>
        </p:blipFill>
        <p:spPr bwMode="auto">
          <a:xfrm>
            <a:off x="613624" y="971315"/>
            <a:ext cx="7772730" cy="536821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404500" y="3333206"/>
            <a:ext cx="634419" cy="39406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4" y="210252"/>
            <a:ext cx="7941127" cy="1069908"/>
          </a:xfrm>
        </p:spPr>
        <p:txBody>
          <a:bodyPr/>
          <a:lstStyle/>
          <a:p>
            <a:pPr algn="ctr"/>
            <a:r>
              <a:rPr lang="en-US" dirty="0"/>
              <a:t>WABASH SELF-SERVICE LOGIN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3" t="18724" r="23103" b="13340"/>
          <a:stretch/>
        </p:blipFill>
        <p:spPr>
          <a:xfrm>
            <a:off x="1254578" y="1062175"/>
            <a:ext cx="6357257" cy="32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WABASH SELF-SERVICE</a:t>
            </a:r>
            <a:br>
              <a:rPr lang="en-US" dirty="0"/>
            </a:br>
            <a:r>
              <a:rPr lang="en-US" dirty="0"/>
              <a:t>MAIN MENU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t="6508" r="46671" b="9013"/>
          <a:stretch>
            <a:fillRect/>
          </a:stretch>
        </p:blipFill>
        <p:spPr bwMode="auto">
          <a:xfrm>
            <a:off x="359229" y="1501298"/>
            <a:ext cx="8534400" cy="44196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29846" y="1501298"/>
            <a:ext cx="609600" cy="228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0194" y="1970314"/>
            <a:ext cx="990600" cy="13498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46319" y="2754085"/>
            <a:ext cx="1911531" cy="76417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WABASH SELF-SERVICE</a:t>
            </a:r>
            <a:br>
              <a:rPr lang="en-US" dirty="0"/>
            </a:br>
            <a:r>
              <a:rPr lang="en-US" dirty="0"/>
              <a:t>FINANCIAL AID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6564" r="47043" b="2704"/>
          <a:stretch>
            <a:fillRect/>
          </a:stretch>
        </p:blipFill>
        <p:spPr bwMode="auto">
          <a:xfrm>
            <a:off x="235131" y="1380390"/>
            <a:ext cx="8719957" cy="4613285"/>
          </a:xfrm>
          <a:prstGeom prst="rect">
            <a:avLst/>
          </a:prstGeom>
          <a:solidFill>
            <a:srgbClr val="F5F7FA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H="1">
            <a:off x="907868" y="2116183"/>
            <a:ext cx="762000" cy="152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2616" y="1480457"/>
            <a:ext cx="557350" cy="195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WABASH SELF-SERVICE</a:t>
            </a:r>
            <a:br>
              <a:rPr lang="en-US" dirty="0"/>
            </a:br>
            <a:r>
              <a:rPr lang="en-US" dirty="0"/>
              <a:t>FINANCIAL AID MENU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7408" r="84056" b="47084"/>
          <a:stretch>
            <a:fillRect/>
          </a:stretch>
        </p:blipFill>
        <p:spPr bwMode="auto">
          <a:xfrm>
            <a:off x="1674223" y="1502229"/>
            <a:ext cx="4783138" cy="4681538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442063" y="2804159"/>
            <a:ext cx="1661160" cy="526869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9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WABASH SELF-SERVICE</a:t>
            </a:r>
            <a:br>
              <a:rPr lang="en-US" dirty="0"/>
            </a:br>
            <a:r>
              <a:rPr lang="en-US" dirty="0"/>
              <a:t>REQUIRED DOCUMENTS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6635" r="46648" b="20847"/>
          <a:stretch>
            <a:fillRect/>
          </a:stretch>
        </p:blipFill>
        <p:spPr bwMode="auto">
          <a:xfrm>
            <a:off x="124097" y="1676400"/>
            <a:ext cx="8807450" cy="361315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04314" y="1676400"/>
            <a:ext cx="457200" cy="152400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114" y="2342605"/>
            <a:ext cx="838200" cy="174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WABASH SELF-SERVICE</a:t>
            </a:r>
            <a:br>
              <a:rPr lang="en-US" dirty="0"/>
            </a:br>
            <a:r>
              <a:rPr lang="en-US" dirty="0"/>
              <a:t>AWARD LETTER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6" t="7347"/>
          <a:stretch>
            <a:fillRect/>
          </a:stretch>
        </p:blipFill>
        <p:spPr bwMode="auto">
          <a:xfrm>
            <a:off x="427810" y="1504266"/>
            <a:ext cx="8201374" cy="449580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47114" y="1574074"/>
            <a:ext cx="6096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4434" y="2286000"/>
            <a:ext cx="1108166" cy="304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210252"/>
            <a:ext cx="7210698" cy="860902"/>
          </a:xfrm>
        </p:spPr>
        <p:txBody>
          <a:bodyPr/>
          <a:lstStyle/>
          <a:p>
            <a:pPr algn="ctr"/>
            <a:r>
              <a:rPr lang="en-US" sz="3200" dirty="0"/>
              <a:t>WABASH SELF-SERVICE</a:t>
            </a:r>
            <a:br>
              <a:rPr lang="en-US" sz="3200" dirty="0"/>
            </a:br>
            <a:r>
              <a:rPr lang="en-US" sz="3200" dirty="0"/>
              <a:t>AWARD LETTER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722" r="60185" b="5856"/>
          <a:stretch>
            <a:fillRect/>
          </a:stretch>
        </p:blipFill>
        <p:spPr bwMode="auto">
          <a:xfrm>
            <a:off x="1497873" y="1071154"/>
            <a:ext cx="5871587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811383" y="2281646"/>
            <a:ext cx="748937" cy="3135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46514" y="2847703"/>
            <a:ext cx="618309" cy="13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4811" y="2438400"/>
            <a:ext cx="322218" cy="15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6" y="228915"/>
            <a:ext cx="6565657" cy="1435668"/>
          </a:xfrm>
        </p:spPr>
        <p:txBody>
          <a:bodyPr/>
          <a:lstStyle/>
          <a:p>
            <a:pPr algn="ctr"/>
            <a:r>
              <a:rPr lang="en-US" sz="3600" dirty="0"/>
              <a:t>FEDERAL STUDENT LOANS</a:t>
            </a:r>
            <a:br>
              <a:rPr lang="en-US" sz="3600" dirty="0"/>
            </a:br>
            <a:r>
              <a:rPr lang="en-US" sz="2800" dirty="0"/>
              <a:t>ENTRANCE COUNSELING &amp; MPN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71154" y="1664582"/>
            <a:ext cx="6958149" cy="2750663"/>
          </a:xfrm>
        </p:spPr>
        <p:txBody>
          <a:bodyPr>
            <a:normAutofit fontScale="85000" lnSpcReduction="20000"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These items can be found on your 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		NEW STUDENT ROAD MAP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230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Must complete in order to receive Stafford loans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–"/>
            </a:pPr>
            <a:r>
              <a:rPr lang="en-US" altLang="en-US" sz="2100" dirty="0">
                <a:solidFill>
                  <a:srgbClr val="C0504D"/>
                </a:solidFill>
                <a:latin typeface="Arial" panose="020B0604020202020204" pitchFamily="34" charset="0"/>
                <a:cs typeface="+mn-cs"/>
                <a:hlinkClick r:id="rId2"/>
              </a:rPr>
              <a:t>https://studentloans.gov/myDirectLoan/index.action</a:t>
            </a:r>
            <a:endParaRPr lang="en-US" altLang="en-US" sz="2100" dirty="0">
              <a:solidFill>
                <a:srgbClr val="C0504D"/>
              </a:solidFill>
              <a:latin typeface="Arial" panose="020B0604020202020204" pitchFamily="34" charset="0"/>
              <a:cs typeface="+mn-cs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–"/>
            </a:pPr>
            <a:endParaRPr lang="en-US" altLang="en-US" sz="2300" dirty="0">
              <a:solidFill>
                <a:srgbClr val="C0504D"/>
              </a:solidFill>
              <a:latin typeface="Arial" panose="020B0604020202020204" pitchFamily="34" charset="0"/>
              <a:cs typeface="+mn-cs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If you do not want to utilize Stafford loans, complete the 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1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		Loan Reduction/Cancellation Form 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–"/>
            </a:pPr>
            <a:r>
              <a:rPr lang="en-US" altLang="en-US" sz="2100" dirty="0">
                <a:solidFill>
                  <a:srgbClr val="C0504D"/>
                </a:solidFill>
                <a:latin typeface="Arial" panose="020B0604020202020204" pitchFamily="34" charset="0"/>
                <a:cs typeface="+mn-cs"/>
                <a:hlinkClick r:id="rId3"/>
              </a:rPr>
              <a:t>https://www.wabash.edu/admissions/finances/forms</a:t>
            </a:r>
            <a:endParaRPr lang="en-US" altLang="en-US" sz="2100" dirty="0">
              <a:solidFill>
                <a:srgbClr val="C0504D"/>
              </a:solidFill>
              <a:latin typeface="Arial" panose="020B0604020202020204" pitchFamily="34" charset="0"/>
              <a:cs typeface="+mn-cs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–"/>
            </a:pPr>
            <a:endParaRPr lang="en-US" altLang="en-US" sz="2400" dirty="0">
              <a:solidFill>
                <a:srgbClr val="C0504D"/>
              </a:solidFill>
              <a:latin typeface="Arial" panose="020B0604020202020204" pitchFamily="34" charset="0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252"/>
            <a:ext cx="7097486" cy="104378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AID APPLICATION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6243923" cy="4435475"/>
          </a:xfrm>
        </p:spPr>
        <p:txBody>
          <a:bodyPr/>
          <a:lstStyle/>
          <a:p>
            <a:pPr algn="ctr">
              <a:defRPr/>
            </a:pPr>
            <a:r>
              <a:rPr lang="en-US" altLang="en-US" sz="2400" dirty="0"/>
              <a:t>Complete the Free Application for Federal Student Aid (FAFSA) </a:t>
            </a:r>
            <a:r>
              <a:rPr lang="en-US" altLang="en-US" sz="2400" dirty="0">
                <a:solidFill>
                  <a:srgbClr val="FF0000"/>
                </a:solidFill>
              </a:rPr>
              <a:t>Available October 1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altLang="en-US" sz="2400" dirty="0"/>
              <a:t>FAFSA is used to determine federal, state, and institutional need-based eligibility, including loan and work eligibility for the student</a:t>
            </a:r>
          </a:p>
          <a:p>
            <a:pPr marL="339725" lvl="1" indent="0">
              <a:buNone/>
              <a:defRPr/>
            </a:pPr>
            <a:endParaRPr lang="en-US" altLang="en-US" sz="2400" dirty="0"/>
          </a:p>
          <a:p>
            <a:pPr lvl="1">
              <a:defRPr/>
            </a:pPr>
            <a:r>
              <a:rPr lang="en-US" altLang="en-US" sz="2400" dirty="0"/>
              <a:t>The annual filing deadline for returning students is February </a:t>
            </a:r>
            <a:r>
              <a:rPr lang="en-US" altLang="en-US" sz="2400" dirty="0" smtClean="0"/>
              <a:t>1</a:t>
            </a:r>
            <a:endParaRPr lang="en-US" alt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PAYMENT OPTIONS</a:t>
            </a:r>
            <a:br>
              <a:rPr lang="en-US" dirty="0"/>
            </a:br>
            <a:r>
              <a:rPr lang="en-US" sz="3200" dirty="0"/>
              <a:t>PARENT PLUS LOAN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1443038"/>
            <a:ext cx="8411390" cy="4435475"/>
          </a:xfrm>
        </p:spPr>
        <p:txBody>
          <a:bodyPr>
            <a:normAutofit fontScale="92500" lnSpcReduction="10000"/>
          </a:bodyPr>
          <a:lstStyle/>
          <a:p>
            <a:pPr marL="339725" lvl="1" indent="0">
              <a:buNone/>
            </a:pPr>
            <a:r>
              <a:rPr lang="en-US" sz="2800" u="sng" dirty="0"/>
              <a:t>Eligibility to borrow PLUS loans (Parent Loan for Undergraduate Students):</a:t>
            </a:r>
          </a:p>
          <a:p>
            <a:pPr marL="339725" lvl="1" indent="0">
              <a:buNone/>
            </a:pPr>
            <a:endParaRPr lang="en-US" sz="2800" u="sng" dirty="0"/>
          </a:p>
          <a:p>
            <a:r>
              <a:rPr lang="en-US" dirty="0"/>
              <a:t>Borrower must be a U.S. Citizen or National or Permanent Resident/Other Eligible Non-Citizen</a:t>
            </a:r>
          </a:p>
          <a:p>
            <a:endParaRPr lang="en-US" dirty="0"/>
          </a:p>
          <a:p>
            <a:r>
              <a:rPr lang="en-US" dirty="0"/>
              <a:t>Borrower must be the biological or adoptive parent of the student, or</a:t>
            </a:r>
          </a:p>
          <a:p>
            <a:endParaRPr lang="en-US" dirty="0"/>
          </a:p>
          <a:p>
            <a:r>
              <a:rPr lang="en-US" dirty="0"/>
              <a:t>Borrower must be the spouse of the student's parent and considered to be a parent in accordance with the instructions on the Free Application for Federal Student Aid (FAFSA) for purposes of reporting income and assets on the FAFSA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655" y="228915"/>
            <a:ext cx="7567102" cy="1143000"/>
          </a:xfrm>
        </p:spPr>
        <p:txBody>
          <a:bodyPr/>
          <a:lstStyle/>
          <a:p>
            <a:pPr algn="ctr"/>
            <a:r>
              <a:rPr lang="en-US" dirty="0"/>
              <a:t>PAYMENT OPTIONS</a:t>
            </a:r>
            <a:br>
              <a:rPr lang="en-US" dirty="0"/>
            </a:br>
            <a:r>
              <a:rPr lang="en-US" sz="3200" dirty="0"/>
              <a:t>PARENT PLUS LOAN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776" t="5955" r="60896"/>
          <a:stretch/>
        </p:blipFill>
        <p:spPr>
          <a:xfrm>
            <a:off x="1597064" y="1353251"/>
            <a:ext cx="5664021" cy="52887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2952205" y="3997601"/>
            <a:ext cx="1166949" cy="287015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63291" y="3313796"/>
            <a:ext cx="1193075" cy="718639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644" y="139337"/>
            <a:ext cx="5720441" cy="1053737"/>
          </a:xfrm>
        </p:spPr>
        <p:txBody>
          <a:bodyPr/>
          <a:lstStyle/>
          <a:p>
            <a:pPr algn="ctr"/>
            <a:r>
              <a:rPr lang="en-US" dirty="0"/>
              <a:t>PAYMENT OPTIONS</a:t>
            </a:r>
            <a:br>
              <a:rPr lang="en-US" dirty="0"/>
            </a:br>
            <a:r>
              <a:rPr lang="en-US" sz="3200" dirty="0"/>
              <a:t>PARENT PLUS LOAN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9639" r="61513" b="82127"/>
          <a:stretch>
            <a:fillRect/>
          </a:stretch>
        </p:blipFill>
        <p:spPr bwMode="auto">
          <a:xfrm>
            <a:off x="670556" y="1429489"/>
            <a:ext cx="6335657" cy="49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6760" r="60069" b="3380"/>
          <a:stretch>
            <a:fillRect/>
          </a:stretch>
        </p:blipFill>
        <p:spPr bwMode="auto">
          <a:xfrm>
            <a:off x="881341" y="1927999"/>
            <a:ext cx="5914089" cy="4519892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3940" y="1121490"/>
            <a:ext cx="3794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https://fsaid.ed.gov/npas/index.htm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7462156" cy="1000239"/>
          </a:xfrm>
        </p:spPr>
        <p:txBody>
          <a:bodyPr/>
          <a:lstStyle/>
          <a:p>
            <a:pPr algn="ctr"/>
            <a:r>
              <a:rPr lang="en-US" dirty="0"/>
              <a:t>PAYMENT OPTIONS</a:t>
            </a:r>
            <a:br>
              <a:rPr lang="en-US" dirty="0"/>
            </a:br>
            <a:r>
              <a:rPr lang="en-US" sz="3600" dirty="0"/>
              <a:t>PRIVATE ALTERNATIVE LOANS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5773" r="59894" b="3503"/>
          <a:stretch>
            <a:fillRect/>
          </a:stretch>
        </p:blipFill>
        <p:spPr bwMode="auto">
          <a:xfrm>
            <a:off x="870857" y="1366655"/>
            <a:ext cx="7080069" cy="486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7810" y="4519748"/>
            <a:ext cx="982979" cy="442141"/>
          </a:xfrm>
          <a:prstGeom prst="rightArrow">
            <a:avLst/>
          </a:prstGeom>
          <a:solidFill>
            <a:schemeClr val="tx2"/>
          </a:solidFill>
          <a:ln w="38100" cap="flat" cmpd="sng" algn="ctr">
            <a:solidFill>
              <a:schemeClr val="tx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7801790" cy="1017657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</a:rPr>
              <a:t>Parent Access to Tuition Invoice</a:t>
            </a:r>
            <a:br>
              <a:rPr lang="en-US" dirty="0" smtClean="0">
                <a:latin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</a:rPr>
              <a:t>*Person Proxy*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</a:rPr>
              <a:t>Student grants permission to interested party at </a:t>
            </a:r>
            <a:r>
              <a:rPr lang="en-US" dirty="0" smtClean="0">
                <a:latin typeface="Times New Roman" panose="02020603050405020304" pitchFamily="18" charset="0"/>
                <a:hlinkClick r:id="rId2"/>
              </a:rPr>
              <a:t>https://webservice.wabash.edu/student</a:t>
            </a:r>
            <a:endParaRPr lang="en-US" dirty="0" smtClean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8765"/>
            <a:ext cx="7848600" cy="44240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126592" y="3165118"/>
            <a:ext cx="978408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85266" y="1169896"/>
            <a:ext cx="6243923" cy="3899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chooses items to share with interested parties.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894" y="210252"/>
            <a:ext cx="6203295" cy="892407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 Proxy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29" y="1627097"/>
            <a:ext cx="6750423" cy="51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29" y="210252"/>
            <a:ext cx="5299138" cy="959642"/>
          </a:xfrm>
        </p:spPr>
        <p:txBody>
          <a:bodyPr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 Proxy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or Add User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 rot="10800000">
            <a:off x="1382551" y="1298986"/>
            <a:ext cx="6565657" cy="2877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1298986"/>
            <a:ext cx="7705165" cy="555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8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6565657" cy="47554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 Proxy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194293" y="716898"/>
            <a:ext cx="6565657" cy="1542208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Authorized User receives emails with User ID and Password.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Authorized User logs in to Self Service, changes password, then chooses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view financial information.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" y="2290204"/>
            <a:ext cx="8633012" cy="36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0952" y="445070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58" y="210252"/>
            <a:ext cx="7349453" cy="100894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Tuition Invoice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Wabash Self-Service – Main Menu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0128" y="2568388"/>
            <a:ext cx="4155143" cy="3310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t="6508" r="46671" b="9013"/>
          <a:stretch>
            <a:fillRect/>
          </a:stretch>
        </p:blipFill>
        <p:spPr bwMode="auto">
          <a:xfrm>
            <a:off x="322729" y="1385047"/>
            <a:ext cx="8440271" cy="5244353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52399" y="3079377"/>
            <a:ext cx="632012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5082" y="1922929"/>
            <a:ext cx="954742" cy="14791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06242" y="1500996"/>
            <a:ext cx="595222" cy="1552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7567102" cy="6109866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21976" y="210251"/>
            <a:ext cx="7086600" cy="11210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Finance Home Screen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 Summary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493" y="1680883"/>
            <a:ext cx="8619565" cy="4854388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8229600" cy="4648200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810" y="1331258"/>
            <a:ext cx="8411390" cy="52981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Left Arrow 4"/>
          <p:cNvSpPr/>
          <p:nvPr/>
        </p:nvSpPr>
        <p:spPr>
          <a:xfrm>
            <a:off x="1552755" y="4623759"/>
            <a:ext cx="978408" cy="484632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95" y="309993"/>
            <a:ext cx="6565657" cy="1143000"/>
          </a:xfrm>
        </p:spPr>
        <p:txBody>
          <a:bodyPr/>
          <a:lstStyle/>
          <a:p>
            <a:pPr algn="ctr"/>
            <a:r>
              <a:rPr lang="en-US" dirty="0"/>
              <a:t>TWO TYPES OF AID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185456" y="1452993"/>
            <a:ext cx="6565657" cy="290882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en-US" sz="3500" u="sng" dirty="0"/>
              <a:t>Merit-based Aid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Awarded by Admissions Office during admissions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Based on high school GPA and ACT/SAT scores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Renewable provided student is allowed to stay at the College by Dean (i.e. no minimum GPA requirement)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/>
              <a:t>Available for 8 semesters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Finance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Semester Summary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3037"/>
            <a:ext cx="8839200" cy="52535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1586753" y="1599931"/>
            <a:ext cx="712694" cy="48463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342094" y="1599931"/>
            <a:ext cx="821709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7567102" cy="1150050"/>
          </a:xfrm>
        </p:spPr>
        <p:txBody>
          <a:bodyPr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Tuition Invoice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 rot="5400000">
            <a:off x="3396435" y="4352224"/>
            <a:ext cx="4598478" cy="3150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7810" y="2245659"/>
            <a:ext cx="1011025" cy="363285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10" y="1360302"/>
            <a:ext cx="8151414" cy="540356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0" y="1360302"/>
            <a:ext cx="8579224" cy="29021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A41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Semester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72992" y="2510352"/>
            <a:ext cx="2123737" cy="336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26087" y="1882867"/>
            <a:ext cx="1062835" cy="3276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Tuition Invoice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Aid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37" y="1773382"/>
            <a:ext cx="7038975" cy="50454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1246910"/>
            <a:ext cx="7567102" cy="463160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A41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 of financial aid applied to tuition invoice</a:t>
            </a:r>
            <a:endParaRPr lang="en-US" dirty="0">
              <a:solidFill>
                <a:srgbClr val="A41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3646" y="2281645"/>
            <a:ext cx="1141266" cy="4528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7567102" cy="676439"/>
          </a:xfrm>
        </p:spPr>
        <p:txBody>
          <a:bodyPr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Payment Plan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886692"/>
            <a:ext cx="7567102" cy="45719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www.afford.com/wabash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7721" r="61111" b="2773"/>
          <a:stretch>
            <a:fillRect/>
          </a:stretch>
        </p:blipFill>
        <p:spPr>
          <a:xfrm>
            <a:off x="427811" y="1343891"/>
            <a:ext cx="7968044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Payment Plan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Budget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(include any outside scholarships you are aware of)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1949570"/>
            <a:ext cx="8149389" cy="47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613360"/>
            <a:ext cx="6400800" cy="1104451"/>
          </a:xfrm>
        </p:spPr>
        <p:txBody>
          <a:bodyPr/>
          <a:lstStyle/>
          <a:p>
            <a:r>
              <a:rPr lang="en-US" dirty="0"/>
              <a:t>Time for Q &amp;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Financial aid and billing overview</a:t>
            </a:r>
          </a:p>
        </p:txBody>
      </p:sp>
    </p:spTree>
    <p:extLst>
      <p:ext uri="{BB962C8B-B14F-4D97-AF65-F5344CB8AC3E}">
        <p14:creationId xmlns:p14="http://schemas.microsoft.com/office/powerpoint/2010/main" val="19612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6243923" cy="1143000"/>
          </a:xfrm>
        </p:spPr>
        <p:txBody>
          <a:bodyPr/>
          <a:lstStyle/>
          <a:p>
            <a:pPr algn="ctr"/>
            <a:r>
              <a:rPr lang="en-US" dirty="0"/>
              <a:t>TWO TYPES OF AID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1353252"/>
            <a:ext cx="6535052" cy="488815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altLang="en-US" sz="3500" u="sng" dirty="0"/>
              <a:t>Need-based (grants &amp; self-help)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Awarded by Financial Aid Office </a:t>
            </a:r>
            <a:r>
              <a:rPr lang="en-US" altLang="en-US" sz="2200" u="sng" dirty="0"/>
              <a:t>annually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200" dirty="0"/>
              <a:t>Based on demonstrated need for financial assistance as determined by the FAFSA application </a:t>
            </a:r>
            <a:r>
              <a:rPr lang="en-US" altLang="en-US" sz="2200" u="sng" dirty="0"/>
              <a:t>annually</a:t>
            </a:r>
          </a:p>
          <a:p>
            <a:pPr lvl="1"/>
            <a:endParaRPr lang="en-US" sz="2200" dirty="0"/>
          </a:p>
          <a:p>
            <a:pPr lvl="2"/>
            <a:r>
              <a:rPr lang="en-US" altLang="en-US" sz="2200" b="1" dirty="0"/>
              <a:t>Renewal Eligibility depends on continuing to demonstrate</a:t>
            </a:r>
            <a:r>
              <a:rPr lang="en-US" altLang="en-US" sz="2200" dirty="0"/>
              <a:t>:</a:t>
            </a:r>
          </a:p>
          <a:p>
            <a:pPr lvl="3"/>
            <a:r>
              <a:rPr lang="en-US" altLang="en-US" sz="2200" dirty="0"/>
              <a:t>Financial need (meeting application/verification deadlines)</a:t>
            </a:r>
          </a:p>
          <a:p>
            <a:pPr lvl="3"/>
            <a:r>
              <a:rPr lang="en-US" sz="2200" dirty="0"/>
              <a:t>Satisfactory academic progress (SAP)</a:t>
            </a:r>
          </a:p>
          <a:p>
            <a:pPr lvl="3"/>
            <a:r>
              <a:rPr lang="en-US" sz="2200" dirty="0"/>
              <a:t>Campus citizenship (as determined by </a:t>
            </a:r>
            <a:r>
              <a:rPr lang="en-US" sz="2200" dirty="0" err="1"/>
              <a:t>DoS</a:t>
            </a:r>
            <a:r>
              <a:rPr lang="en-US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83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98" y="0"/>
            <a:ext cx="6841291" cy="1130776"/>
          </a:xfrm>
        </p:spPr>
        <p:txBody>
          <a:bodyPr/>
          <a:lstStyle/>
          <a:p>
            <a:pPr algn="ctr"/>
            <a:r>
              <a:rPr lang="en-US" dirty="0"/>
              <a:t>STATE GRANT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098929" y="1130776"/>
            <a:ext cx="6652499" cy="360886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r>
              <a:rPr lang="en-US" altLang="en-US" sz="7600" dirty="0"/>
              <a:t>Indiana Freedom of Choice Grant (up to $9,000)</a:t>
            </a:r>
          </a:p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r>
              <a:rPr lang="en-US" altLang="en-US" sz="7600" dirty="0"/>
              <a:t>Evan Bayh 21</a:t>
            </a:r>
            <a:r>
              <a:rPr lang="en-US" altLang="en-US" sz="7600" baseline="30000" dirty="0"/>
              <a:t>st</a:t>
            </a:r>
            <a:r>
              <a:rPr lang="en-US" altLang="en-US" sz="7600" dirty="0"/>
              <a:t> Century Scholarship ($8,395)</a:t>
            </a:r>
          </a:p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r>
              <a:rPr lang="en-US" altLang="en-US" sz="7600" dirty="0"/>
              <a:t>FAFSA is the “application” </a:t>
            </a:r>
          </a:p>
          <a:p>
            <a:pPr lvl="1">
              <a:defRPr/>
            </a:pPr>
            <a:r>
              <a:rPr lang="en-US" altLang="en-US" sz="7600" dirty="0"/>
              <a:t>Must be full-time (min. 3 Wabash course credits per semester)</a:t>
            </a:r>
          </a:p>
          <a:p>
            <a:pPr lvl="1">
              <a:defRPr/>
            </a:pPr>
            <a:r>
              <a:rPr lang="en-US" altLang="en-US" sz="7600" dirty="0"/>
              <a:t>Available for 8 semesters </a:t>
            </a:r>
          </a:p>
          <a:p>
            <a:pPr lvl="1">
              <a:defRPr/>
            </a:pPr>
            <a:r>
              <a:rPr lang="en-US" altLang="en-US" sz="7600" dirty="0"/>
              <a:t>FAFSA must be </a:t>
            </a:r>
            <a:r>
              <a:rPr lang="en-US" altLang="en-US" sz="7600" u="sng" dirty="0"/>
              <a:t>received</a:t>
            </a:r>
            <a:r>
              <a:rPr lang="en-US" altLang="en-US" sz="7600" dirty="0"/>
              <a:t> by the federal processor on or before April 15 each year</a:t>
            </a:r>
          </a:p>
          <a:p>
            <a:pPr lvl="1">
              <a:defRPr/>
            </a:pPr>
            <a:r>
              <a:rPr lang="en-US" altLang="en-US" sz="7600" dirty="0"/>
              <a:t>Must demonstrate need each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264"/>
            <a:ext cx="9187544" cy="973012"/>
          </a:xfrm>
        </p:spPr>
        <p:txBody>
          <a:bodyPr/>
          <a:lstStyle/>
          <a:p>
            <a:pPr algn="ctr"/>
            <a:r>
              <a:rPr lang="en-US" sz="3600" dirty="0"/>
              <a:t>IN STATE GRANT RENEWAL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1353252"/>
            <a:ext cx="7645036" cy="4986588"/>
          </a:xfrm>
        </p:spPr>
        <p:txBody>
          <a:bodyPr>
            <a:normAutofit/>
          </a:bodyPr>
          <a:lstStyle/>
          <a:p>
            <a:r>
              <a:rPr lang="en-US" altLang="en-US" dirty="0"/>
              <a:t>Recipients of the Indiana Freedom of Choice Award must </a:t>
            </a:r>
            <a:r>
              <a:rPr lang="en-US" altLang="en-US" b="1" i="1" u="sng" dirty="0"/>
              <a:t>complete</a:t>
            </a:r>
            <a:r>
              <a:rPr lang="en-US" altLang="en-US" dirty="0"/>
              <a:t> the following number of credits in order to </a:t>
            </a:r>
            <a:r>
              <a:rPr lang="en-US" altLang="en-US" b="1" u="sng" dirty="0"/>
              <a:t>partially</a:t>
            </a:r>
            <a:r>
              <a:rPr lang="en-US" altLang="en-US" b="1" dirty="0"/>
              <a:t> </a:t>
            </a:r>
            <a:r>
              <a:rPr lang="en-US" altLang="en-US" dirty="0"/>
              <a:t>renew their state grant eligibility:</a:t>
            </a:r>
          </a:p>
          <a:p>
            <a:pPr fontAlgn="t"/>
            <a:endParaRPr lang="en-US" altLang="en-US" dirty="0"/>
          </a:p>
          <a:p>
            <a:pPr fontAlgn="t"/>
            <a:endParaRPr lang="en-US" altLang="en-US" dirty="0"/>
          </a:p>
          <a:p>
            <a:pPr fontAlgn="t"/>
            <a:endParaRPr lang="en-US" altLang="en-US" dirty="0"/>
          </a:p>
          <a:p>
            <a:pPr fontAlgn="t"/>
            <a:r>
              <a:rPr lang="en-US" altLang="en-US" dirty="0"/>
              <a:t>Recipients of the Indiana Freedom of Choice Award  and the Evan Bayh 21</a:t>
            </a:r>
            <a:r>
              <a:rPr lang="en-US" altLang="en-US" baseline="30000" dirty="0"/>
              <a:t>st</a:t>
            </a:r>
            <a:r>
              <a:rPr lang="en-US" altLang="en-US" dirty="0"/>
              <a:t> Century Scholarship must </a:t>
            </a:r>
            <a:r>
              <a:rPr lang="en-US" altLang="en-US" b="1" i="1" u="sng" dirty="0"/>
              <a:t>complete</a:t>
            </a:r>
            <a:r>
              <a:rPr lang="en-US" altLang="en-US" dirty="0"/>
              <a:t> the following number of credits in order to </a:t>
            </a:r>
            <a:r>
              <a:rPr lang="en-US" altLang="en-US" b="1" u="sng" dirty="0"/>
              <a:t>fully</a:t>
            </a:r>
            <a:r>
              <a:rPr lang="en-US" altLang="en-US" dirty="0"/>
              <a:t> renew their state grant eligibility:</a:t>
            </a:r>
          </a:p>
          <a:p>
            <a:pPr fontAlgn="t"/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27016" y="3649539"/>
            <a:ext cx="7445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59687"/>
              </p:ext>
            </p:extLst>
          </p:nvPr>
        </p:nvGraphicFramePr>
        <p:xfrm>
          <a:off x="1977570" y="2423476"/>
          <a:ext cx="3656876" cy="10560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68024">
                  <a:extLst>
                    <a:ext uri="{9D8B030D-6E8A-4147-A177-3AD203B41FA5}">
                      <a16:colId xmlns:a16="http://schemas.microsoft.com/office/drawing/2014/main" xmlns="" val="615213397"/>
                    </a:ext>
                  </a:extLst>
                </a:gridCol>
                <a:gridCol w="788852">
                  <a:extLst>
                    <a:ext uri="{9D8B030D-6E8A-4147-A177-3AD203B41FA5}">
                      <a16:colId xmlns:a16="http://schemas.microsoft.com/office/drawing/2014/main" xmlns="" val="290220434"/>
                    </a:ext>
                  </a:extLst>
                </a:gridCol>
              </a:tblGrid>
              <a:tr h="385515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 Neue Medium"/>
                        </a:rPr>
                        <a:t>End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Helvetica Neue Medium"/>
                        </a:rPr>
                        <a:t> of first academic year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Helvetica Neue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 Neue Medium"/>
                        </a:rPr>
                        <a:t>6.0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6006195"/>
                  </a:ext>
                </a:extLst>
              </a:tr>
              <a:tr h="313427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Helvetica Neue Medium"/>
                        </a:rPr>
                        <a:t>End</a:t>
                      </a:r>
                      <a:r>
                        <a:rPr lang="en-US" sz="1600" b="0" baseline="0" dirty="0">
                          <a:latin typeface="Helvetica Neue Medium"/>
                        </a:rPr>
                        <a:t> of second academic year</a:t>
                      </a:r>
                      <a:endParaRPr lang="en-US" sz="1600" b="0" dirty="0">
                        <a:latin typeface="Helvetica Neue Medium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Helvetica Neue Medium"/>
                        </a:rPr>
                        <a:t>12.0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7395452"/>
                  </a:ext>
                </a:extLst>
              </a:tr>
              <a:tr h="313427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Helvetica Neue Medium"/>
                        </a:rPr>
                        <a:t>End</a:t>
                      </a:r>
                      <a:r>
                        <a:rPr lang="en-US" sz="1600" b="0" baseline="0" dirty="0">
                          <a:latin typeface="Helvetica Neue Medium"/>
                        </a:rPr>
                        <a:t> of third academic year</a:t>
                      </a:r>
                      <a:endParaRPr lang="en-US" sz="1600" b="0" dirty="0">
                        <a:latin typeface="Helvetica Neue Medium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Helvetica Neue Medium"/>
                        </a:rPr>
                        <a:t>18.0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8796666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400292"/>
              </p:ext>
            </p:extLst>
          </p:nvPr>
        </p:nvGraphicFramePr>
        <p:xfrm>
          <a:off x="1977570" y="5152652"/>
          <a:ext cx="3931920" cy="106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04296">
                  <a:extLst>
                    <a:ext uri="{9D8B030D-6E8A-4147-A177-3AD203B41FA5}">
                      <a16:colId xmlns:a16="http://schemas.microsoft.com/office/drawing/2014/main" xmlns="" val="3980972421"/>
                    </a:ext>
                  </a:extLst>
                </a:gridCol>
                <a:gridCol w="1027624">
                  <a:extLst>
                    <a:ext uri="{9D8B030D-6E8A-4147-A177-3AD203B41FA5}">
                      <a16:colId xmlns:a16="http://schemas.microsoft.com/office/drawing/2014/main" xmlns="" val="101699987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 Neue Medium"/>
                        </a:rPr>
                        <a:t>End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Helvetica Neue Medium"/>
                        </a:rPr>
                        <a:t> of first academic year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Helvetica Neue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Helvetica Neue Medium"/>
                        </a:rPr>
                        <a:t>7.5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904324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Helvetica Neue Medium"/>
                        </a:rPr>
                        <a:t>End of second academic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Medium"/>
                        </a:rPr>
                        <a:t>15.0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98682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Medium"/>
                        </a:rPr>
                        <a:t>End of third academic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Medium"/>
                        </a:rPr>
                        <a:t>22.5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4846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4" y="-53182"/>
            <a:ext cx="6836229" cy="1143000"/>
          </a:xfrm>
        </p:spPr>
        <p:txBody>
          <a:bodyPr/>
          <a:lstStyle/>
          <a:p>
            <a:pPr algn="ctr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IN STATE GRANT RENEWAL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810" y="1097280"/>
            <a:ext cx="6243923" cy="478123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Applies to all students who receive state financial aid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Academic year for Indiana state grant purposes is defined as 12 months from the time the student first enrolls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64" y="123168"/>
            <a:ext cx="7052853" cy="947988"/>
          </a:xfrm>
        </p:spPr>
        <p:txBody>
          <a:bodyPr/>
          <a:lstStyle/>
          <a:p>
            <a:pPr algn="ctr"/>
            <a:r>
              <a:rPr lang="en-US" sz="3600" dirty="0"/>
              <a:t>SATISFACTORY ACADEMIC PROGRESS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93570" y="1584962"/>
            <a:ext cx="7845333" cy="3611638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sz="3600" dirty="0"/>
              <a:t>Federal regulations require that all student financial aid recipients make satisfactory academic progress (SAP) toward graduation.  </a:t>
            </a:r>
          </a:p>
          <a:p>
            <a:r>
              <a:rPr lang="en-US" altLang="en-US" sz="3600" dirty="0"/>
              <a:t>Three SAP standards to maintain eligibility to receive federal, state, and institutional financial aid</a:t>
            </a:r>
          </a:p>
          <a:p>
            <a:pPr lvl="3"/>
            <a:r>
              <a:rPr lang="en-US" altLang="en-US" sz="3600" b="1" dirty="0"/>
              <a:t>Qualitative (grades)</a:t>
            </a:r>
          </a:p>
          <a:p>
            <a:pPr lvl="3"/>
            <a:r>
              <a:rPr lang="en-US" altLang="en-US" sz="3600" b="1" dirty="0"/>
              <a:t>Quantitative (pace of progression)</a:t>
            </a:r>
          </a:p>
          <a:p>
            <a:pPr lvl="3"/>
            <a:r>
              <a:rPr lang="en-US" altLang="en-US" sz="3600" b="1" dirty="0"/>
              <a:t>Maximum Timeframe</a:t>
            </a:r>
          </a:p>
          <a:p>
            <a:r>
              <a:rPr lang="en-US" altLang="en-US" sz="3600" dirty="0"/>
              <a:t>All 3 standards are measured at the end of each semester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10" y="210252"/>
            <a:ext cx="6243923" cy="1143000"/>
          </a:xfrm>
        </p:spPr>
        <p:txBody>
          <a:bodyPr/>
          <a:lstStyle/>
          <a:p>
            <a:pPr algn="ctr"/>
            <a:r>
              <a:rPr lang="en-US" dirty="0"/>
              <a:t>VERIFICATION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Calibri"/>
                <a:cs typeface="+mn-cs"/>
              </a:rPr>
              <a:t>IF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cs typeface="+mn-cs"/>
              </a:rPr>
              <a:t> you are selected for verification, you will be contacted by the Financial Aid Office via a letter mailed to the home address or an email to check your Self-Service.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/>
                <a:cs typeface="+mn-cs"/>
              </a:rPr>
              <a:t>You will need to: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black"/>
                </a:solidFill>
                <a:latin typeface="Calibri"/>
                <a:cs typeface="+mn-cs"/>
              </a:rPr>
              <a:t>Submit all  Verification forms, documents, and worksheets directly to the Financial Aid Office. </a:t>
            </a:r>
            <a:endParaRPr lang="en-US" altLang="en-US" sz="2000" dirty="0">
              <a:solidFill>
                <a:prstClr val="black"/>
              </a:solidFill>
              <a:latin typeface="Calibri"/>
              <a:cs typeface="+mn-cs"/>
              <a:sym typeface="Wingdings" panose="05000000000000000000" pitchFamily="2" charset="2"/>
            </a:endParaRP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Aid package will remain estimated until all Verification documents received </a:t>
            </a:r>
          </a:p>
          <a:p>
            <a:pPr marL="1143000" lvl="2" indent="-22860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Returning students do not receive an aid package until all verification documents are received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black"/>
                </a:solidFill>
                <a:latin typeface="Calibri"/>
                <a:cs typeface="+mn-cs"/>
                <a:sym typeface="Wingdings" panose="05000000000000000000" pitchFamily="2" charset="2"/>
              </a:rPr>
              <a:t>Will receive a REVISED Financial Aid Award Letter by email if aid package changes due to Verification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Title Slide">
  <a:themeElements>
    <a:clrScheme name="Custom 2">
      <a:dk1>
        <a:srgbClr val="000000"/>
      </a:dk1>
      <a:lt1>
        <a:srgbClr val="FFFFFF"/>
      </a:lt1>
      <a:dk2>
        <a:srgbClr val="B42533"/>
      </a:dk2>
      <a:lt2>
        <a:srgbClr val="E3E4E3"/>
      </a:lt2>
      <a:accent1>
        <a:srgbClr val="BFC0BE"/>
      </a:accent1>
      <a:accent2>
        <a:srgbClr val="898A89"/>
      </a:accent2>
      <a:accent3>
        <a:srgbClr val="585958"/>
      </a:accent3>
      <a:accent4>
        <a:srgbClr val="851C25"/>
      </a:accent4>
      <a:accent5>
        <a:srgbClr val="62141B"/>
      </a:accent5>
      <a:accent6>
        <a:srgbClr val="370705"/>
      </a:accent6>
      <a:hlink>
        <a:srgbClr val="0000FF"/>
      </a:hlink>
      <a:folHlink>
        <a:srgbClr val="B425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Break">
  <a:themeElements>
    <a:clrScheme name="Wabash Colors">
      <a:dk1>
        <a:srgbClr val="000000"/>
      </a:dk1>
      <a:lt1>
        <a:srgbClr val="FFFFFF"/>
      </a:lt1>
      <a:dk2>
        <a:srgbClr val="B42533"/>
      </a:dk2>
      <a:lt2>
        <a:srgbClr val="E3E4E3"/>
      </a:lt2>
      <a:accent1>
        <a:srgbClr val="BFC0BE"/>
      </a:accent1>
      <a:accent2>
        <a:srgbClr val="898A89"/>
      </a:accent2>
      <a:accent3>
        <a:srgbClr val="585958"/>
      </a:accent3>
      <a:accent4>
        <a:srgbClr val="8E1D28"/>
      </a:accent4>
      <a:accent5>
        <a:srgbClr val="62141B"/>
      </a:accent5>
      <a:accent6>
        <a:srgbClr val="370705"/>
      </a:accent6>
      <a:hlink>
        <a:srgbClr val="0000FF"/>
      </a:hlink>
      <a:folHlink>
        <a:srgbClr val="B425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py Page">
  <a:themeElements>
    <a:clrScheme name="Wabash Colors">
      <a:dk1>
        <a:srgbClr val="000000"/>
      </a:dk1>
      <a:lt1>
        <a:srgbClr val="FFFFFF"/>
      </a:lt1>
      <a:dk2>
        <a:srgbClr val="B42533"/>
      </a:dk2>
      <a:lt2>
        <a:srgbClr val="E3E4E3"/>
      </a:lt2>
      <a:accent1>
        <a:srgbClr val="BFC0BE"/>
      </a:accent1>
      <a:accent2>
        <a:srgbClr val="898A89"/>
      </a:accent2>
      <a:accent3>
        <a:srgbClr val="585958"/>
      </a:accent3>
      <a:accent4>
        <a:srgbClr val="8E1D28"/>
      </a:accent4>
      <a:accent5>
        <a:srgbClr val="62141B"/>
      </a:accent5>
      <a:accent6>
        <a:srgbClr val="370705"/>
      </a:accent6>
      <a:hlink>
        <a:srgbClr val="0000FF"/>
      </a:hlink>
      <a:folHlink>
        <a:srgbClr val="B425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opy Page">
  <a:themeElements>
    <a:clrScheme name="Wabash Colors">
      <a:dk1>
        <a:srgbClr val="000000"/>
      </a:dk1>
      <a:lt1>
        <a:srgbClr val="FFFFFF"/>
      </a:lt1>
      <a:dk2>
        <a:srgbClr val="B42533"/>
      </a:dk2>
      <a:lt2>
        <a:srgbClr val="E3E4E3"/>
      </a:lt2>
      <a:accent1>
        <a:srgbClr val="BFC0BE"/>
      </a:accent1>
      <a:accent2>
        <a:srgbClr val="898A89"/>
      </a:accent2>
      <a:accent3>
        <a:srgbClr val="585958"/>
      </a:accent3>
      <a:accent4>
        <a:srgbClr val="8E1D28"/>
      </a:accent4>
      <a:accent5>
        <a:srgbClr val="62141B"/>
      </a:accent5>
      <a:accent6>
        <a:srgbClr val="370705"/>
      </a:accent6>
      <a:hlink>
        <a:srgbClr val="0000FF"/>
      </a:hlink>
      <a:folHlink>
        <a:srgbClr val="B425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opy Page">
  <a:themeElements>
    <a:clrScheme name="Wabash Colors">
      <a:dk1>
        <a:srgbClr val="000000"/>
      </a:dk1>
      <a:lt1>
        <a:srgbClr val="FFFFFF"/>
      </a:lt1>
      <a:dk2>
        <a:srgbClr val="B42533"/>
      </a:dk2>
      <a:lt2>
        <a:srgbClr val="E3E4E3"/>
      </a:lt2>
      <a:accent1>
        <a:srgbClr val="BFC0BE"/>
      </a:accent1>
      <a:accent2>
        <a:srgbClr val="898A89"/>
      </a:accent2>
      <a:accent3>
        <a:srgbClr val="585958"/>
      </a:accent3>
      <a:accent4>
        <a:srgbClr val="8E1D28"/>
      </a:accent4>
      <a:accent5>
        <a:srgbClr val="62141B"/>
      </a:accent5>
      <a:accent6>
        <a:srgbClr val="370705"/>
      </a:accent6>
      <a:hlink>
        <a:srgbClr val="0000FF"/>
      </a:hlink>
      <a:folHlink>
        <a:srgbClr val="B425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708</Words>
  <Application>Microsoft Office PowerPoint</Application>
  <PresentationFormat>On-screen Show (4:3)</PresentationFormat>
  <Paragraphs>127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Bookman Old Style</vt:lpstr>
      <vt:lpstr>Calibri</vt:lpstr>
      <vt:lpstr>Helvetica Neue Bold Condensed</vt:lpstr>
      <vt:lpstr>Helvetica Neue Condensed</vt:lpstr>
      <vt:lpstr>Helvetica Neue Light</vt:lpstr>
      <vt:lpstr>Helvetica Neue Medium</vt:lpstr>
      <vt:lpstr>Helvetica Neue Thin</vt:lpstr>
      <vt:lpstr>Lucida Grande</vt:lpstr>
      <vt:lpstr>Times New Roman</vt:lpstr>
      <vt:lpstr>Wingdings</vt:lpstr>
      <vt:lpstr>Cover Title Slide</vt:lpstr>
      <vt:lpstr>Page Break</vt:lpstr>
      <vt:lpstr>Copy Page</vt:lpstr>
      <vt:lpstr>1_Copy Page</vt:lpstr>
      <vt:lpstr>2_Copy Page</vt:lpstr>
      <vt:lpstr>Financial Aid and Billing Overview</vt:lpstr>
      <vt:lpstr>AID APPLICATION PROCESS</vt:lpstr>
      <vt:lpstr>TWO TYPES OF AID</vt:lpstr>
      <vt:lpstr>TWO TYPES OF AID</vt:lpstr>
      <vt:lpstr>STATE GRANT PROGRAMS</vt:lpstr>
      <vt:lpstr>IN STATE GRANT RENEWAL REQUIREMENTS</vt:lpstr>
      <vt:lpstr> IN STATE GRANT RENEWAL REQUIREMENTS</vt:lpstr>
      <vt:lpstr>SATISFACTORY ACADEMIC PROGRESS</vt:lpstr>
      <vt:lpstr>VERIFICATION</vt:lpstr>
      <vt:lpstr>MISSING INFORMATION LETTER</vt:lpstr>
      <vt:lpstr>WABASH SELF-SERVICE</vt:lpstr>
      <vt:lpstr>WABASH SELF-SERVICE LOGIN</vt:lpstr>
      <vt:lpstr>WABASH SELF-SERVICE MAIN MENU</vt:lpstr>
      <vt:lpstr>WABASH SELF-SERVICE FINANCIAL AID</vt:lpstr>
      <vt:lpstr>WABASH SELF-SERVICE FINANCIAL AID MENU</vt:lpstr>
      <vt:lpstr>WABASH SELF-SERVICE REQUIRED DOCUMENTS</vt:lpstr>
      <vt:lpstr>WABASH SELF-SERVICE AWARD LETTER</vt:lpstr>
      <vt:lpstr>WABASH SELF-SERVICE AWARD LETTER</vt:lpstr>
      <vt:lpstr>FEDERAL STUDENT LOANS ENTRANCE COUNSELING &amp; MPN</vt:lpstr>
      <vt:lpstr>PAYMENT OPTIONS PARENT PLUS LOAN</vt:lpstr>
      <vt:lpstr>PAYMENT OPTIONS PARENT PLUS LOAN</vt:lpstr>
      <vt:lpstr>PAYMENT OPTIONS PARENT PLUS LOAN</vt:lpstr>
      <vt:lpstr>PAYMENT OPTIONS PRIVATE ALTERNATIVE LOANS</vt:lpstr>
      <vt:lpstr>Parent Access to Tuition Invoice *Person Proxy*</vt:lpstr>
      <vt:lpstr>Person Proxy</vt:lpstr>
      <vt:lpstr>Person Proxy Choose or Add User</vt:lpstr>
      <vt:lpstr>Person Proxy</vt:lpstr>
      <vt:lpstr>Access to Tuition Invoice Wabash Self-Service – Main Menu</vt:lpstr>
      <vt:lpstr>  </vt:lpstr>
      <vt:lpstr>Student Finance  Semester Summary</vt:lpstr>
      <vt:lpstr>Tuition Invoice Summary</vt:lpstr>
      <vt:lpstr>Tuition Invoice Financial Aid</vt:lpstr>
      <vt:lpstr>Payment Plan</vt:lpstr>
      <vt:lpstr>Payment Plan Calculate Budget</vt:lpstr>
      <vt:lpstr>Time for Q &amp; A</vt:lpstr>
    </vt:vector>
  </TitlesOfParts>
  <Company>Wabash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Wendt</dc:creator>
  <cp:lastModifiedBy>Cathy VanArsdall</cp:lastModifiedBy>
  <cp:revision>139</cp:revision>
  <cp:lastPrinted>2018-06-15T13:21:07Z</cp:lastPrinted>
  <dcterms:created xsi:type="dcterms:W3CDTF">2016-04-18T13:47:43Z</dcterms:created>
  <dcterms:modified xsi:type="dcterms:W3CDTF">2018-06-18T13:02:28Z</dcterms:modified>
</cp:coreProperties>
</file>