
<file path=[Content_Types].xml><?xml version="1.0" encoding="utf-8"?>
<Types xmlns="http://schemas.openxmlformats.org/package/2006/content-types">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tags/tag6.xml" ContentType="application/vnd.openxmlformats-officedocument.presentationml.tags+xml"/>
  <Override PartName="/ppt/notesSlides/notesSlide10.xml" ContentType="application/vnd.openxmlformats-officedocument.presentationml.notesSlide+xml"/>
  <Override PartName="/ppt/charts/chart8.xml" ContentType="application/vnd.openxmlformats-officedocument.drawingml.chart+xml"/>
  <Override PartName="/ppt/tags/tag7.xml" ContentType="application/vnd.openxmlformats-officedocument.presentationml.tags+xml"/>
  <Override PartName="/ppt/notesSlides/notesSlide11.xml" ContentType="application/vnd.openxmlformats-officedocument.presentationml.notesSlide+xml"/>
  <Override PartName="/ppt/charts/chart9.xml" ContentType="application/vnd.openxmlformats-officedocument.drawingml.chart+xml"/>
  <Override PartName="/ppt/tags/tag8.xml" ContentType="application/vnd.openxmlformats-officedocument.presentationml.tags+xml"/>
  <Override PartName="/ppt/notesSlides/notesSlide12.xml" ContentType="application/vnd.openxmlformats-officedocument.presentationml.notesSlide+xml"/>
  <Override PartName="/ppt/charts/chart10.xml" ContentType="application/vnd.openxmlformats-officedocument.drawingml.chart+xml"/>
  <Override PartName="/ppt/drawings/drawing3.xml" ContentType="application/vnd.openxmlformats-officedocument.drawingml.chartshapes+xml"/>
  <Override PartName="/ppt/tags/tag9.xml" ContentType="application/vnd.openxmlformats-officedocument.presentationml.tags+xml"/>
  <Override PartName="/ppt/notesSlides/notesSlide13.xml" ContentType="application/vnd.openxmlformats-officedocument.presentationml.notesSlide+xml"/>
  <Override PartName="/ppt/charts/chart11.xml" ContentType="application/vnd.openxmlformats-officedocument.drawingml.chart+xml"/>
  <Override PartName="/ppt/tags/tag10.xml" ContentType="application/vnd.openxmlformats-officedocument.presentationml.tags+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charts/chart14.xml" ContentType="application/vnd.openxmlformats-officedocument.drawingml.chart+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drawings/drawing5.xml" ContentType="application/vnd.openxmlformats-officedocument.drawingml.chartshapes+xml"/>
  <Override PartName="/ppt/tags/tag12.xml" ContentType="application/vnd.openxmlformats-officedocument.presentationml.tags+xml"/>
  <Override PartName="/ppt/notesSlides/notesSlide18.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drawings/drawing6.xml" ContentType="application/vnd.openxmlformats-officedocument.drawingml.chartshapes+xml"/>
  <Override PartName="/ppt/tags/tag13.xml" ContentType="application/vnd.openxmlformats-officedocument.presentationml.tags+xml"/>
  <Override PartName="/ppt/notesSlides/notesSlide19.xml" ContentType="application/vnd.openxmlformats-officedocument.presentationml.notesSlide+xml"/>
  <Override PartName="/ppt/charts/chart19.xml" ContentType="application/vnd.openxmlformats-officedocument.drawingml.chart+xml"/>
  <Override PartName="/ppt/drawings/drawing7.xml" ContentType="application/vnd.openxmlformats-officedocument.drawingml.chartshapes+xml"/>
  <Override PartName="/ppt/tags/tag14.xml" ContentType="application/vnd.openxmlformats-officedocument.presentationml.tags+xml"/>
  <Override PartName="/ppt/notesSlides/notesSlide20.xml" ContentType="application/vnd.openxmlformats-officedocument.presentationml.notesSlide+xml"/>
  <Override PartName="/ppt/charts/chart20.xml" ContentType="application/vnd.openxmlformats-officedocument.drawingml.chart+xml"/>
  <Override PartName="/ppt/tags/tag15.xml" ContentType="application/vnd.openxmlformats-officedocument.presentationml.tags+xml"/>
  <Override PartName="/ppt/notesSlides/notesSlide21.xml" ContentType="application/vnd.openxmlformats-officedocument.presentationml.notesSlide+xml"/>
  <Override PartName="/ppt/charts/chart21.xml" ContentType="application/vnd.openxmlformats-officedocument.drawingml.chart+xml"/>
  <Override PartName="/ppt/tags/tag16.xml" ContentType="application/vnd.openxmlformats-officedocument.presentationml.tags+xml"/>
  <Override PartName="/ppt/notesSlides/notesSlide22.xml" ContentType="application/vnd.openxmlformats-officedocument.presentationml.notesSlide+xml"/>
  <Override PartName="/ppt/charts/chart22.xml" ContentType="application/vnd.openxmlformats-officedocument.drawingml.chart+xml"/>
  <Override PartName="/ppt/tags/tag17.xml" ContentType="application/vnd.openxmlformats-officedocument.presentationml.tags+xml"/>
  <Override PartName="/ppt/notesSlides/notesSlide23.xml" ContentType="application/vnd.openxmlformats-officedocument.presentationml.notesSlide+xml"/>
  <Override PartName="/ppt/charts/chart23.xml" ContentType="application/vnd.openxmlformats-officedocument.drawingml.chart+xml"/>
  <Override PartName="/ppt/tags/tag18.xml" ContentType="application/vnd.openxmlformats-officedocument.presentationml.tags+xml"/>
  <Override PartName="/ppt/notesSlides/notesSlide24.xml" ContentType="application/vnd.openxmlformats-officedocument.presentationml.notesSlide+xml"/>
  <Override PartName="/ppt/charts/chart24.xml" ContentType="application/vnd.openxmlformats-officedocument.drawingml.chart+xml"/>
  <Override PartName="/ppt/tags/tag19.xml" ContentType="application/vnd.openxmlformats-officedocument.presentationml.tags+xml"/>
  <Override PartName="/ppt/notesSlides/notesSlide25.xml" ContentType="application/vnd.openxmlformats-officedocument.presentationml.notesSlide+xml"/>
  <Override PartName="/ppt/charts/chart25.xml" ContentType="application/vnd.openxmlformats-officedocument.drawingml.chart+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21.xml" ContentType="application/vnd.openxmlformats-officedocument.presentationml.tags+xml"/>
  <Override PartName="/ppt/notesSlides/notesSlide28.xml" ContentType="application/vnd.openxmlformats-officedocument.presentationml.notesSlide+xml"/>
  <Override PartName="/ppt/charts/chart28.xml" ContentType="application/vnd.openxmlformats-officedocument.drawingml.chart+xml"/>
  <Override PartName="/ppt/drawings/drawing8.xml" ContentType="application/vnd.openxmlformats-officedocument.drawingml.chartshapes+xml"/>
  <Override PartName="/ppt/tags/tag22.xml" ContentType="application/vnd.openxmlformats-officedocument.presentationml.tags+xml"/>
  <Override PartName="/ppt/notesSlides/notesSlide29.xml" ContentType="application/vnd.openxmlformats-officedocument.presentationml.notesSlide+xml"/>
  <Override PartName="/ppt/charts/chart29.xml" ContentType="application/vnd.openxmlformats-officedocument.drawingml.chart+xml"/>
  <Override PartName="/ppt/drawings/drawing9.xml" ContentType="application/vnd.openxmlformats-officedocument.drawingml.chartshapes+xml"/>
  <Override PartName="/ppt/tags/tag23.xml" ContentType="application/vnd.openxmlformats-officedocument.presentationml.tags+xml"/>
  <Override PartName="/ppt/notesSlides/notesSlide30.xml" ContentType="application/vnd.openxmlformats-officedocument.presentationml.notesSlide+xml"/>
  <Override PartName="/ppt/charts/chart30.xml" ContentType="application/vnd.openxmlformats-officedocument.drawingml.chart+xml"/>
  <Override PartName="/ppt/charts/chart31.xml" ContentType="application/vnd.openxmlformats-officedocument.drawingml.chart+xml"/>
  <Override PartName="/ppt/tags/tag24.xml" ContentType="application/vnd.openxmlformats-officedocument.presentationml.tags+xml"/>
  <Override PartName="/ppt/notesSlides/notesSlide31.xml" ContentType="application/vnd.openxmlformats-officedocument.presentationml.notesSlide+xml"/>
  <Override PartName="/ppt/charts/chart32.xml" ContentType="application/vnd.openxmlformats-officedocument.drawingml.chart+xml"/>
  <Override PartName="/ppt/drawings/drawing10.xml" ContentType="application/vnd.openxmlformats-officedocument.drawingml.chartshapes+xml"/>
  <Override PartName="/ppt/tags/tag25.xml" ContentType="application/vnd.openxmlformats-officedocument.presentationml.tags+xml"/>
  <Override PartName="/ppt/notesSlides/notesSlide32.xml" ContentType="application/vnd.openxmlformats-officedocument.presentationml.notesSlide+xml"/>
  <Override PartName="/ppt/charts/chart33.xml" ContentType="application/vnd.openxmlformats-officedocument.drawingml.chart+xml"/>
  <Override PartName="/ppt/drawings/drawing11.xml" ContentType="application/vnd.openxmlformats-officedocument.drawingml.chartshapes+xml"/>
  <Override PartName="/ppt/tags/tag26.xml" ContentType="application/vnd.openxmlformats-officedocument.presentationml.tags+xml"/>
  <Override PartName="/ppt/notesSlides/notesSlide33.xml" ContentType="application/vnd.openxmlformats-officedocument.presentationml.notesSlide+xml"/>
  <Override PartName="/ppt/charts/chart34.xml" ContentType="application/vnd.openxmlformats-officedocument.drawingml.chart+xml"/>
  <Override PartName="/ppt/tags/tag27.xml" ContentType="application/vnd.openxmlformats-officedocument.presentationml.tags+xml"/>
  <Override PartName="/ppt/notesSlides/notesSlide34.xml" ContentType="application/vnd.openxmlformats-officedocument.presentationml.notesSlide+xml"/>
  <Override PartName="/ppt/charts/chart35.xml" ContentType="application/vnd.openxmlformats-officedocument.drawingml.chart+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36.xml" ContentType="application/vnd.openxmlformats-officedocument.presentationml.notesSlide+xml"/>
  <Override PartName="/ppt/charts/chart36.xml" ContentType="application/vnd.openxmlformats-officedocument.drawingml.chart+xml"/>
  <Override PartName="/ppt/drawings/drawing12.xml" ContentType="application/vnd.openxmlformats-officedocument.drawingml.chartshapes+xml"/>
  <Override PartName="/ppt/tags/tag29.xml" ContentType="application/vnd.openxmlformats-officedocument.presentationml.tags+xml"/>
  <Override PartName="/ppt/notesSlides/notesSlide37.xml" ContentType="application/vnd.openxmlformats-officedocument.presentationml.notesSlide+xml"/>
  <Override PartName="/ppt/charts/chart37.xml" ContentType="application/vnd.openxmlformats-officedocument.drawingml.chart+xml"/>
  <Override PartName="/ppt/tags/tag30.xml" ContentType="application/vnd.openxmlformats-officedocument.presentationml.tags+xml"/>
  <Override PartName="/ppt/notesSlides/notesSlide38.xml" ContentType="application/vnd.openxmlformats-officedocument.presentationml.notesSlide+xml"/>
  <Override PartName="/ppt/charts/chart38.xml" ContentType="application/vnd.openxmlformats-officedocument.drawingml.chart+xml"/>
  <Override PartName="/ppt/tags/tag31.xml" ContentType="application/vnd.openxmlformats-officedocument.presentationml.tags+xml"/>
  <Override PartName="/ppt/notesSlides/notesSlide39.xml" ContentType="application/vnd.openxmlformats-officedocument.presentationml.notesSlide+xml"/>
  <Override PartName="/ppt/charts/chart39.xml" ContentType="application/vnd.openxmlformats-officedocument.drawingml.chart+xml"/>
  <Override PartName="/ppt/notesSlides/notesSlide40.xml" ContentType="application/vnd.openxmlformats-officedocument.presentationml.notesSlide+xml"/>
  <Override PartName="/ppt/charts/chart40.xml" ContentType="application/vnd.openxmlformats-officedocument.drawingml.chart+xml"/>
  <Override PartName="/ppt/notesSlides/notesSlide41.xml" ContentType="application/vnd.openxmlformats-officedocument.presentationml.notesSlide+xml"/>
  <Override PartName="/ppt/charts/chart41.xml" ContentType="application/vnd.openxmlformats-officedocument.drawingml.chart+xml"/>
  <Override PartName="/ppt/tags/tag32.xml" ContentType="application/vnd.openxmlformats-officedocument.presentationml.tags+xml"/>
  <Override PartName="/ppt/notesSlides/notesSlide42.xml" ContentType="application/vnd.openxmlformats-officedocument.presentationml.notesSlide+xml"/>
  <Override PartName="/ppt/charts/chart42.xml" ContentType="application/vnd.openxmlformats-officedocument.drawingml.chart+xml"/>
  <Override PartName="/ppt/drawings/drawing13.xml" ContentType="application/vnd.openxmlformats-officedocument.drawingml.chartshape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 id="2147484393" r:id="rId2"/>
    <p:sldMasterId id="2147484406" r:id="rId3"/>
  </p:sldMasterIdLst>
  <p:notesMasterIdLst>
    <p:notesMasterId r:id="rId47"/>
  </p:notesMasterIdLst>
  <p:handoutMasterIdLst>
    <p:handoutMasterId r:id="rId48"/>
  </p:handoutMasterIdLst>
  <p:sldIdLst>
    <p:sldId id="256" r:id="rId4"/>
    <p:sldId id="363" r:id="rId5"/>
    <p:sldId id="343" r:id="rId6"/>
    <p:sldId id="399" r:id="rId7"/>
    <p:sldId id="442" r:id="rId8"/>
    <p:sldId id="359" r:id="rId9"/>
    <p:sldId id="438" r:id="rId10"/>
    <p:sldId id="400" r:id="rId11"/>
    <p:sldId id="368" r:id="rId12"/>
    <p:sldId id="416" r:id="rId13"/>
    <p:sldId id="372" r:id="rId14"/>
    <p:sldId id="369" r:id="rId15"/>
    <p:sldId id="390" r:id="rId16"/>
    <p:sldId id="391" r:id="rId17"/>
    <p:sldId id="393" r:id="rId18"/>
    <p:sldId id="401" r:id="rId19"/>
    <p:sldId id="446" r:id="rId20"/>
    <p:sldId id="445" r:id="rId21"/>
    <p:sldId id="371" r:id="rId22"/>
    <p:sldId id="424" r:id="rId23"/>
    <p:sldId id="427" r:id="rId24"/>
    <p:sldId id="373" r:id="rId25"/>
    <p:sldId id="375" r:id="rId26"/>
    <p:sldId id="379" r:id="rId27"/>
    <p:sldId id="449" r:id="rId28"/>
    <p:sldId id="402" r:id="rId29"/>
    <p:sldId id="448" r:id="rId30"/>
    <p:sldId id="385" r:id="rId31"/>
    <p:sldId id="380" r:id="rId32"/>
    <p:sldId id="447" r:id="rId33"/>
    <p:sldId id="386" r:id="rId34"/>
    <p:sldId id="387" r:id="rId35"/>
    <p:sldId id="389" r:id="rId36"/>
    <p:sldId id="388" r:id="rId37"/>
    <p:sldId id="403" r:id="rId38"/>
    <p:sldId id="394" r:id="rId39"/>
    <p:sldId id="396" r:id="rId40"/>
    <p:sldId id="431" r:id="rId41"/>
    <p:sldId id="397" r:id="rId42"/>
    <p:sldId id="436" r:id="rId43"/>
    <p:sldId id="422" r:id="rId44"/>
    <p:sldId id="395" r:id="rId45"/>
    <p:sldId id="281" r:id="rId46"/>
  </p:sldIdLst>
  <p:sldSz cx="9144000" cy="6858000" type="screen4x3"/>
  <p:notesSz cx="6881813" cy="92964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9900"/>
    <a:srgbClr val="FFD5D1"/>
    <a:srgbClr val="C63DFD"/>
    <a:srgbClr val="A4D76B"/>
    <a:srgbClr val="5D93FF"/>
    <a:srgbClr val="FE5548"/>
    <a:srgbClr val="8E02C6"/>
    <a:srgbClr val="2970FF"/>
    <a:srgbClr val="FF2F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35" autoAdjust="0"/>
    <p:restoredTop sz="84992" autoAdjust="0"/>
  </p:normalViewPr>
  <p:slideViewPr>
    <p:cSldViewPr>
      <p:cViewPr>
        <p:scale>
          <a:sx n="73" d="100"/>
          <a:sy n="73" d="100"/>
        </p:scale>
        <p:origin x="-600" y="-72"/>
      </p:cViewPr>
      <p:guideLst>
        <p:guide orient="horz" pos="2160"/>
        <p:guide pos="2880"/>
      </p:guideLst>
    </p:cSldViewPr>
  </p:slideViewPr>
  <p:outlineViewPr>
    <p:cViewPr>
      <p:scale>
        <a:sx n="33" d="100"/>
        <a:sy n="33" d="100"/>
      </p:scale>
      <p:origin x="0" y="-89880"/>
    </p:cViewPr>
  </p:outlineViewPr>
  <p:notesTextViewPr>
    <p:cViewPr>
      <p:scale>
        <a:sx n="100" d="100"/>
        <a:sy n="100" d="100"/>
      </p:scale>
      <p:origin x="0" y="0"/>
    </p:cViewPr>
  </p:notesTextViewPr>
  <p:sorterViewPr>
    <p:cViewPr>
      <p:scale>
        <a:sx n="94" d="100"/>
        <a:sy n="94" d="100"/>
      </p:scale>
      <p:origin x="0" y="-4848"/>
    </p:cViewPr>
  </p:sorterViewPr>
  <p:notesViewPr>
    <p:cSldViewPr>
      <p:cViewPr varScale="1">
        <p:scale>
          <a:sx n="72" d="100"/>
          <a:sy n="72" d="100"/>
        </p:scale>
        <p:origin x="321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Macro-Enabled_Worksheet34.xlsm"/></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4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defRPr>
                <a:latin typeface="Franklin Gothic Medium" panose="020B0603020102020204" pitchFamily="34" charset="0"/>
              </a:defRPr>
            </a:pPr>
            <a:r>
              <a:rPr lang="en-US" dirty="0">
                <a:solidFill>
                  <a:schemeClr val="tx2"/>
                </a:solidFill>
                <a:latin typeface="Franklin Gothic Medium" panose="020B0603020102020204" pitchFamily="34" charset="0"/>
              </a:rPr>
              <a:t>Sex</a:t>
            </a:r>
          </a:p>
        </c:rich>
      </c:tx>
      <c:layout>
        <c:manualLayout>
          <c:xMode val="edge"/>
          <c:yMode val="edge"/>
          <c:x val="0.32973957916277602"/>
          <c:y val="0"/>
        </c:manualLayout>
      </c:layout>
      <c:overlay val="0"/>
    </c:title>
    <c:autoTitleDeleted val="0"/>
    <c:plotArea>
      <c:layout>
        <c:manualLayout>
          <c:layoutTarget val="inner"/>
          <c:xMode val="edge"/>
          <c:yMode val="edge"/>
          <c:x val="2.7142619505000201E-2"/>
          <c:y val="0.173645450568679"/>
          <c:w val="0.78738281387750098"/>
          <c:h val="0.48348490813648898"/>
        </c:manualLayout>
      </c:layout>
      <c:pieChart>
        <c:varyColors val="1"/>
        <c:ser>
          <c:idx val="0"/>
          <c:order val="0"/>
          <c:tx>
            <c:strRef>
              <c:f>Sheet1!$B$1</c:f>
              <c:strCache>
                <c:ptCount val="1"/>
                <c:pt idx="0">
                  <c:v>Institution</c:v>
                </c:pt>
              </c:strCache>
            </c:strRef>
          </c:tx>
          <c:spPr>
            <a:ln>
              <a:solidFill>
                <a:schemeClr val="tx2"/>
              </a:solidFill>
            </a:ln>
          </c:spPr>
          <c:dPt>
            <c:idx val="0"/>
            <c:bubble3D val="0"/>
            <c:explosion val="1"/>
            <c:spPr>
              <a:solidFill>
                <a:schemeClr val="accent3"/>
              </a:solidFill>
              <a:ln>
                <a:solidFill>
                  <a:schemeClr val="tx2"/>
                </a:solidFill>
              </a:ln>
            </c:spPr>
            <c:extLst xmlns:c16r2="http://schemas.microsoft.com/office/drawing/2015/06/chart">
              <c:ext xmlns:c16="http://schemas.microsoft.com/office/drawing/2014/chart" uri="{C3380CC4-5D6E-409C-BE32-E72D297353CC}">
                <c16:uniqueId val="{00000001-A70C-495C-AAF5-E360B11921AF}"/>
              </c:ext>
            </c:extLst>
          </c:dPt>
          <c:dPt>
            <c:idx val="1"/>
            <c:bubble3D val="0"/>
            <c:spPr>
              <a:solidFill>
                <a:schemeClr val="accent3">
                  <a:lumMod val="60000"/>
                  <a:lumOff val="40000"/>
                </a:schemeClr>
              </a:solidFill>
              <a:ln>
                <a:solidFill>
                  <a:schemeClr val="tx2"/>
                </a:solidFill>
              </a:ln>
            </c:spPr>
            <c:extLst xmlns:c16r2="http://schemas.microsoft.com/office/drawing/2015/06/chart">
              <c:ext xmlns:c16="http://schemas.microsoft.com/office/drawing/2014/chart" uri="{C3380CC4-5D6E-409C-BE32-E72D297353CC}">
                <c16:uniqueId val="{00000003-A70C-495C-AAF5-E360B11921AF}"/>
              </c:ext>
            </c:extLst>
          </c:dPt>
          <c:dLbls>
            <c:dLbl>
              <c:idx val="0"/>
              <c:numFmt formatCode="0.0%" sourceLinked="0"/>
              <c:spPr>
                <a:noFill/>
                <a:ln>
                  <a:noFill/>
                </a:ln>
                <a:effectLst/>
              </c:spPr>
              <c:txPr>
                <a:bodyPr/>
                <a:lstStyle/>
                <a:p>
                  <a:pPr>
                    <a:defRPr sz="1600" baseline="0">
                      <a:solidFill>
                        <a:schemeClr val="bg1"/>
                      </a:solidFill>
                    </a:defRPr>
                  </a:pPr>
                  <a:endParaRPr lang="en-US"/>
                </a:p>
              </c:txPr>
              <c:dLblPos val="ctr"/>
              <c:showLegendKey val="0"/>
              <c:showVal val="0"/>
              <c:showCatName val="0"/>
              <c:showSerName val="0"/>
              <c:showPercent val="1"/>
              <c:showBubbleSize val="0"/>
            </c:dLbl>
            <c:dLbl>
              <c:idx val="1"/>
              <c:delete val="1"/>
              <c:extLst xmlns:c16r2="http://schemas.microsoft.com/office/drawing/2015/06/chart">
                <c:ext xmlns:c16="http://schemas.microsoft.com/office/drawing/2014/chart" uri="{C3380CC4-5D6E-409C-BE32-E72D297353CC}">
                  <c16:uniqueId val="{00000003-A70C-495C-AAF5-E360B11921AF}"/>
                </c:ext>
                <c:ext xmlns:c15="http://schemas.microsoft.com/office/drawing/2012/chart" uri="{CE6537A1-D6FC-4f65-9D91-7224C49458BB}">
                  <c15:layout>
                    <c:manualLayout>
                      <c:w val="0.239819004524887"/>
                      <c:h val="0.103174603174603"/>
                    </c:manualLayout>
                  </c15:layout>
                  <c15:dlblFieldTable/>
                  <c15:showDataLabelsRange val="0"/>
                </c:ext>
              </c:extLst>
            </c:dLbl>
            <c:numFmt formatCode="0.0%" sourceLinked="0"/>
            <c:spPr>
              <a:noFill/>
              <a:ln>
                <a:noFill/>
              </a:ln>
              <a:effectLst/>
            </c:spPr>
            <c:txPr>
              <a:bodyPr/>
              <a:lstStyle/>
              <a:p>
                <a:pPr>
                  <a:defRPr>
                    <a:solidFill>
                      <a:schemeClr val="bg1"/>
                    </a:solidFill>
                  </a:defRPr>
                </a:pPr>
                <a:endParaRPr lang="en-US"/>
              </a:p>
            </c:txPr>
            <c:dLblPos val="ct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Sheet1!$A$2:$A$3</c:f>
              <c:strCache>
                <c:ptCount val="2"/>
                <c:pt idx="0">
                  <c:v>Male</c:v>
                </c:pt>
                <c:pt idx="1">
                  <c:v>Female</c:v>
                </c:pt>
              </c:strCache>
            </c:strRef>
          </c:cat>
          <c:val>
            <c:numRef>
              <c:f>Sheet1!$B$2:$B$3</c:f>
              <c:numCache>
                <c:formatCode>0.0%</c:formatCode>
                <c:ptCount val="2"/>
                <c:pt idx="0">
                  <c:v>1</c:v>
                </c:pt>
                <c:pt idx="1">
                  <c:v>0</c:v>
                </c:pt>
              </c:numCache>
            </c:numRef>
          </c:val>
          <c:extLst xmlns:c16r2="http://schemas.microsoft.com/office/drawing/2015/06/chart">
            <c:ext xmlns:c16="http://schemas.microsoft.com/office/drawing/2014/chart" uri="{C3380CC4-5D6E-409C-BE32-E72D297353CC}">
              <c16:uniqueId val="{00000004-A70C-495C-AAF5-E360B11921AF}"/>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15902807064371199"/>
          <c:y val="0.71230165536238699"/>
          <c:w val="0.49027803727924002"/>
          <c:h val="0.11243387645851299"/>
        </c:manualLayout>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6733754185899195E-2"/>
          <c:y val="7.7968066491688498E-2"/>
          <c:w val="0.58687121006425902"/>
          <c:h val="0.75229357798165097"/>
        </c:manualLayout>
      </c:layout>
      <c:barChart>
        <c:barDir val="col"/>
        <c:grouping val="clustered"/>
        <c:varyColors val="0"/>
        <c:ser>
          <c:idx val="2"/>
          <c:order val="0"/>
          <c:tx>
            <c:strRef>
              <c:f>Sheet1!$B$1</c:f>
              <c:strCache>
                <c:ptCount val="1"/>
                <c:pt idx="0">
                  <c:v>Institution</c:v>
                </c:pt>
              </c:strCache>
            </c:strRef>
          </c:tx>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55.31</c:v>
                </c:pt>
                <c:pt idx="1">
                  <c:v>55.31</c:v>
                </c:pt>
                <c:pt idx="2">
                  <c:v>0</c:v>
                </c:pt>
              </c:numCache>
            </c:numRef>
          </c:val>
          <c:extLst xmlns:c16r2="http://schemas.microsoft.com/office/drawing/2015/06/chart">
            <c:ext xmlns:c16="http://schemas.microsoft.com/office/drawing/2014/chart" uri="{C3380CC4-5D6E-409C-BE32-E72D297353CC}">
              <c16:uniqueId val="{00000000-547A-4F53-B135-071853BA9D2E}"/>
            </c:ext>
          </c:extLst>
        </c:ser>
        <c:ser>
          <c:idx val="0"/>
          <c:order val="1"/>
          <c:tx>
            <c:strRef>
              <c:f>Sheet1!$C$1</c:f>
              <c:strCache>
                <c:ptCount val="1"/>
                <c:pt idx="0">
                  <c:v>Comparison</c:v>
                </c:pt>
              </c:strCache>
            </c:strRef>
          </c:tx>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52.7</c:v>
                </c:pt>
                <c:pt idx="1">
                  <c:v>52.68</c:v>
                </c:pt>
                <c:pt idx="2">
                  <c:v>52.71</c:v>
                </c:pt>
              </c:numCache>
            </c:numRef>
          </c:val>
          <c:extLst xmlns:c16r2="http://schemas.microsoft.com/office/drawing/2015/06/chart">
            <c:ext xmlns:c16="http://schemas.microsoft.com/office/drawing/2014/chart" uri="{C3380CC4-5D6E-409C-BE32-E72D297353CC}">
              <c16:uniqueId val="{00000001-547A-4F53-B135-071853BA9D2E}"/>
            </c:ext>
          </c:extLst>
        </c:ser>
        <c:dLbls>
          <c:showLegendKey val="0"/>
          <c:showVal val="1"/>
          <c:showCatName val="0"/>
          <c:showSerName val="0"/>
          <c:showPercent val="0"/>
          <c:showBubbleSize val="0"/>
        </c:dLbls>
        <c:gapWidth val="50"/>
        <c:overlap val="-6"/>
        <c:axId val="50510336"/>
        <c:axId val="46274176"/>
      </c:barChart>
      <c:catAx>
        <c:axId val="50510336"/>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46274176"/>
        <c:crosses val="autoZero"/>
        <c:auto val="1"/>
        <c:lblAlgn val="ctr"/>
        <c:lblOffset val="100"/>
        <c:tickLblSkip val="1"/>
        <c:tickMarkSkip val="1"/>
        <c:noMultiLvlLbl val="0"/>
      </c:catAx>
      <c:valAx>
        <c:axId val="46274176"/>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510336"/>
        <c:crosses val="autoZero"/>
        <c:crossBetween val="between"/>
        <c:majorUnit val="10"/>
        <c:minorUnit val="5"/>
      </c:valAx>
      <c:spPr>
        <a:noFill/>
        <a:ln w="25402">
          <a:noFill/>
        </a:ln>
      </c:spPr>
    </c:plotArea>
    <c:legend>
      <c:legendPos val="b"/>
      <c:layout>
        <c:manualLayout>
          <c:xMode val="edge"/>
          <c:yMode val="edge"/>
          <c:x val="0.208038170875192"/>
          <c:y val="0.92584605901535"/>
          <c:w val="0.35116492442754998"/>
          <c:h val="4.8901415732124399E-2"/>
        </c:manualLayout>
      </c:layout>
      <c:overlay val="0"/>
      <c:txPr>
        <a:bodyPr/>
        <a:lstStyle/>
        <a:p>
          <a:pPr>
            <a:defRPr sz="1200" b="1">
              <a:solidFill>
                <a:schemeClr val="bg1"/>
              </a:solidFill>
            </a:defRPr>
          </a:pPr>
          <a:endParaRPr lang="en-US"/>
        </a:p>
      </c:txPr>
    </c:legend>
    <c:plotVisOnly val="1"/>
    <c:dispBlanksAs val="gap"/>
    <c:showDLblsOverMax val="0"/>
  </c:chart>
  <c:txPr>
    <a:bodyPr/>
    <a:lstStyle/>
    <a:p>
      <a:pPr>
        <a:defRPr sz="1793"/>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Occasionally</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6D6B-456C-B25C-4242B734DB03}"/>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6D6B-456C-B25C-4242B734DB03}"/>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6D6B-456C-B25C-4242B734DB03}"/>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6D6B-456C-B25C-4242B734DB03}"/>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0.70199999999999996</c:v>
                </c:pt>
                <c:pt idx="1">
                  <c:v>0.504</c:v>
                </c:pt>
                <c:pt idx="2">
                  <c:v>0.36799999999999999</c:v>
                </c:pt>
                <c:pt idx="3">
                  <c:v>0.438</c:v>
                </c:pt>
                <c:pt idx="4">
                  <c:v>0.51700000000000002</c:v>
                </c:pt>
                <c:pt idx="5">
                  <c:v>0.55900000000000005</c:v>
                </c:pt>
                <c:pt idx="6">
                  <c:v>0.32800000000000001</c:v>
                </c:pt>
                <c:pt idx="7">
                  <c:v>0.42599999999999999</c:v>
                </c:pt>
              </c:numCache>
            </c:numRef>
          </c:val>
          <c:extLst xmlns:c16r2="http://schemas.microsoft.com/office/drawing/2015/06/chart">
            <c:ext xmlns:c16="http://schemas.microsoft.com/office/drawing/2014/chart" uri="{C3380CC4-5D6E-409C-BE32-E72D297353CC}">
              <c16:uniqueId val="{00000008-6D6B-456C-B25C-4242B734DB03}"/>
            </c:ext>
          </c:extLst>
        </c:ser>
        <c:ser>
          <c:idx val="1"/>
          <c:order val="1"/>
          <c:tx>
            <c:strRef>
              <c:f>Sheet1!$D$1</c:f>
              <c:strCache>
                <c:ptCount val="1"/>
                <c:pt idx="0">
                  <c:v>Frequently</c:v>
                </c:pt>
              </c:strCache>
            </c:strRef>
          </c:tx>
          <c:spPr>
            <a:solidFill>
              <a:schemeClr val="accent3"/>
            </a:solidFill>
            <a:ln>
              <a:solidFill>
                <a:schemeClr val="bg1"/>
              </a:solidFill>
            </a:ln>
            <a:effectLst/>
          </c:spPr>
          <c:invertIfNegative val="0"/>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6D6B-456C-B25C-4242B734DB03}"/>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6D6B-456C-B25C-4242B734DB03}"/>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6D6B-456C-B25C-4242B734DB03}"/>
              </c:ext>
            </c:extLst>
          </c:dPt>
          <c:dPt>
            <c:idx val="7"/>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6D6B-456C-B25C-4242B734DB03}"/>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0.22800000000000001</c:v>
                </c:pt>
                <c:pt idx="1">
                  <c:v>0.44</c:v>
                </c:pt>
                <c:pt idx="2">
                  <c:v>0.105</c:v>
                </c:pt>
                <c:pt idx="3">
                  <c:v>0.17599999999999999</c:v>
                </c:pt>
                <c:pt idx="4">
                  <c:v>0.121</c:v>
                </c:pt>
                <c:pt idx="5">
                  <c:v>0.16600000000000001</c:v>
                </c:pt>
                <c:pt idx="6">
                  <c:v>8.5999999999999993E-2</c:v>
                </c:pt>
                <c:pt idx="7">
                  <c:v>0.15</c:v>
                </c:pt>
              </c:numCache>
            </c:numRef>
          </c:val>
          <c:extLst xmlns:c16r2="http://schemas.microsoft.com/office/drawing/2015/06/chart">
            <c:ext xmlns:c16="http://schemas.microsoft.com/office/drawing/2014/chart" uri="{C3380CC4-5D6E-409C-BE32-E72D297353CC}">
              <c16:uniqueId val="{00000011-6D6B-456C-B25C-4242B734DB03}"/>
            </c:ext>
          </c:extLst>
        </c:ser>
        <c:dLbls>
          <c:showLegendKey val="0"/>
          <c:showVal val="0"/>
          <c:showCatName val="0"/>
          <c:showSerName val="0"/>
          <c:showPercent val="0"/>
          <c:showBubbleSize val="0"/>
        </c:dLbls>
        <c:gapWidth val="74"/>
        <c:overlap val="100"/>
        <c:axId val="50716160"/>
        <c:axId val="50537024"/>
      </c:barChart>
      <c:catAx>
        <c:axId val="5071616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50537024"/>
        <c:crosses val="autoZero"/>
        <c:auto val="1"/>
        <c:lblAlgn val="ctr"/>
        <c:lblOffset val="100"/>
        <c:tickLblSkip val="2"/>
        <c:tickMarkSkip val="2"/>
        <c:noMultiLvlLbl val="0"/>
      </c:catAx>
      <c:valAx>
        <c:axId val="50537024"/>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7161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699"/>
        </c:manualLayout>
      </c:layout>
      <c:barChart>
        <c:barDir val="col"/>
        <c:grouping val="stacked"/>
        <c:varyColors val="0"/>
        <c:ser>
          <c:idx val="0"/>
          <c:order val="0"/>
          <c:tx>
            <c:strRef>
              <c:f>Sheet1!$C$1</c:f>
              <c:strCache>
                <c:ptCount val="1"/>
                <c:pt idx="0">
                  <c:v>Occasionally</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73C8-4E54-A7AE-4C76865B7703}"/>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73C8-4E54-A7AE-4C76865B7703}"/>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73C8-4E54-A7AE-4C76865B7703}"/>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73C8-4E54-A7AE-4C76865B7703}"/>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1.7000000000000001E-2</c:v>
                </c:pt>
                <c:pt idx="1">
                  <c:v>0.16600000000000001</c:v>
                </c:pt>
                <c:pt idx="2">
                  <c:v>0.33300000000000002</c:v>
                </c:pt>
                <c:pt idx="3">
                  <c:v>0.41799999999999998</c:v>
                </c:pt>
                <c:pt idx="4">
                  <c:v>0.64900000000000002</c:v>
                </c:pt>
                <c:pt idx="5">
                  <c:v>0.61</c:v>
                </c:pt>
                <c:pt idx="6">
                  <c:v>0.64900000000000002</c:v>
                </c:pt>
                <c:pt idx="7">
                  <c:v>0.59799999999999998</c:v>
                </c:pt>
              </c:numCache>
            </c:numRef>
          </c:val>
          <c:extLst xmlns:c16r2="http://schemas.microsoft.com/office/drawing/2015/06/chart">
            <c:ext xmlns:c16="http://schemas.microsoft.com/office/drawing/2014/chart" uri="{C3380CC4-5D6E-409C-BE32-E72D297353CC}">
              <c16:uniqueId val="{00000008-73C8-4E54-A7AE-4C76865B7703}"/>
            </c:ext>
          </c:extLst>
        </c:ser>
        <c:ser>
          <c:idx val="1"/>
          <c:order val="1"/>
          <c:tx>
            <c:strRef>
              <c:f>Sheet1!$D$1</c:f>
              <c:strCache>
                <c:ptCount val="1"/>
                <c:pt idx="0">
                  <c:v>Frequently</c:v>
                </c:pt>
              </c:strCache>
            </c:strRef>
          </c:tx>
          <c:spPr>
            <a:solidFill>
              <a:schemeClr val="accent3"/>
            </a:solidFill>
            <a:ln>
              <a:solidFill>
                <a:schemeClr val="bg1">
                  <a:alpha val="30000"/>
                </a:schemeClr>
              </a:solidFill>
            </a:ln>
            <a:effectLst/>
          </c:spPr>
          <c:invertIfNegative val="0"/>
          <c:dPt>
            <c:idx val="1"/>
            <c:invertIfNegative val="0"/>
            <c:bubble3D val="0"/>
            <c:spPr>
              <a:solidFill>
                <a:schemeClr val="bg1"/>
              </a:solidFill>
              <a:ln>
                <a:solidFill>
                  <a:schemeClr val="bg1">
                    <a:alpha val="30000"/>
                  </a:schemeClr>
                </a:solidFill>
              </a:ln>
              <a:effectLst/>
            </c:spPr>
            <c:extLst xmlns:c16r2="http://schemas.microsoft.com/office/drawing/2015/06/chart">
              <c:ext xmlns:c16="http://schemas.microsoft.com/office/drawing/2014/chart" uri="{C3380CC4-5D6E-409C-BE32-E72D297353CC}">
                <c16:uniqueId val="{0000000A-73C8-4E54-A7AE-4C76865B7703}"/>
              </c:ext>
            </c:extLst>
          </c:dPt>
          <c:dPt>
            <c:idx val="3"/>
            <c:invertIfNegative val="0"/>
            <c:bubble3D val="0"/>
            <c:spPr>
              <a:solidFill>
                <a:schemeClr val="bg1"/>
              </a:solidFill>
              <a:ln>
                <a:solidFill>
                  <a:schemeClr val="bg1">
                    <a:alpha val="30000"/>
                  </a:schemeClr>
                </a:solidFill>
              </a:ln>
              <a:effectLst/>
            </c:spPr>
            <c:extLst xmlns:c16r2="http://schemas.microsoft.com/office/drawing/2015/06/chart">
              <c:ext xmlns:c16="http://schemas.microsoft.com/office/drawing/2014/chart" uri="{C3380CC4-5D6E-409C-BE32-E72D297353CC}">
                <c16:uniqueId val="{0000000C-73C8-4E54-A7AE-4C76865B7703}"/>
              </c:ext>
            </c:extLst>
          </c:dPt>
          <c:dPt>
            <c:idx val="5"/>
            <c:invertIfNegative val="0"/>
            <c:bubble3D val="0"/>
            <c:spPr>
              <a:solidFill>
                <a:schemeClr val="bg1"/>
              </a:solidFill>
              <a:ln>
                <a:solidFill>
                  <a:schemeClr val="bg1">
                    <a:alpha val="30000"/>
                  </a:schemeClr>
                </a:solidFill>
              </a:ln>
              <a:effectLst/>
            </c:spPr>
            <c:extLst xmlns:c16r2="http://schemas.microsoft.com/office/drawing/2015/06/chart">
              <c:ext xmlns:c16="http://schemas.microsoft.com/office/drawing/2014/chart" uri="{C3380CC4-5D6E-409C-BE32-E72D297353CC}">
                <c16:uniqueId val="{0000000E-73C8-4E54-A7AE-4C76865B7703}"/>
              </c:ext>
            </c:extLst>
          </c:dPt>
          <c:dPt>
            <c:idx val="7"/>
            <c:invertIfNegative val="0"/>
            <c:bubble3D val="0"/>
            <c:spPr>
              <a:solidFill>
                <a:schemeClr val="bg1"/>
              </a:solidFill>
              <a:ln>
                <a:solidFill>
                  <a:schemeClr val="bg1">
                    <a:alpha val="30000"/>
                  </a:schemeClr>
                </a:solidFill>
              </a:ln>
              <a:effectLst/>
            </c:spPr>
            <c:extLst xmlns:c16r2="http://schemas.microsoft.com/office/drawing/2015/06/chart">
              <c:ext xmlns:c16="http://schemas.microsoft.com/office/drawing/2014/chart" uri="{C3380CC4-5D6E-409C-BE32-E72D297353CC}">
                <c16:uniqueId val="{00000010-73C8-4E54-A7AE-4C76865B7703}"/>
              </c:ext>
            </c:extLst>
          </c:dPt>
          <c:dLbls>
            <c:spPr>
              <a:noFill/>
              <a:ln>
                <a:noFill/>
              </a:ln>
              <a:effectLst/>
            </c:spPr>
            <c:txPr>
              <a:bodyPr/>
              <a:lstStyle/>
              <a:p>
                <a:pPr algn="ctr">
                  <a:defRPr lang="en-US"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1.7000000000000001E-2</c:v>
                </c:pt>
                <c:pt idx="1">
                  <c:v>1.6E-2</c:v>
                </c:pt>
                <c:pt idx="2">
                  <c:v>1.7999999999999999E-2</c:v>
                </c:pt>
                <c:pt idx="3">
                  <c:v>0.10199999999999999</c:v>
                </c:pt>
                <c:pt idx="4">
                  <c:v>0.246</c:v>
                </c:pt>
                <c:pt idx="5">
                  <c:v>0.222</c:v>
                </c:pt>
                <c:pt idx="6">
                  <c:v>0.29799999999999999</c:v>
                </c:pt>
                <c:pt idx="7">
                  <c:v>0.27900000000000003</c:v>
                </c:pt>
              </c:numCache>
            </c:numRef>
          </c:val>
          <c:extLst xmlns:c16r2="http://schemas.microsoft.com/office/drawing/2015/06/chart">
            <c:ext xmlns:c16="http://schemas.microsoft.com/office/drawing/2014/chart" uri="{C3380CC4-5D6E-409C-BE32-E72D297353CC}">
              <c16:uniqueId val="{00000011-73C8-4E54-A7AE-4C76865B7703}"/>
            </c:ext>
          </c:extLst>
        </c:ser>
        <c:dLbls>
          <c:showLegendKey val="0"/>
          <c:showVal val="0"/>
          <c:showCatName val="0"/>
          <c:showSerName val="0"/>
          <c:showPercent val="0"/>
          <c:showBubbleSize val="0"/>
        </c:dLbls>
        <c:gapWidth val="71"/>
        <c:overlap val="100"/>
        <c:axId val="50715136"/>
        <c:axId val="50540480"/>
      </c:barChart>
      <c:catAx>
        <c:axId val="5071513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bg1"/>
            </a:solidFill>
          </a:ln>
        </c:spPr>
        <c:crossAx val="50540480"/>
        <c:crosses val="autoZero"/>
        <c:auto val="1"/>
        <c:lblAlgn val="ctr"/>
        <c:lblOffset val="100"/>
        <c:tickLblSkip val="2"/>
        <c:tickMarkSkip val="2"/>
        <c:noMultiLvlLbl val="0"/>
      </c:catAx>
      <c:valAx>
        <c:axId val="50540480"/>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71513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0.151347112860894"/>
          <c:y val="2.22456514969528E-2"/>
          <c:w val="0.83095363079615103"/>
          <c:h val="0.71230273950131195"/>
        </c:manualLayout>
      </c:layout>
      <c:barChart>
        <c:barDir val="col"/>
        <c:grouping val="stacked"/>
        <c:varyColors val="0"/>
        <c:ser>
          <c:idx val="0"/>
          <c:order val="0"/>
          <c:tx>
            <c:strRef>
              <c:f>Sheet1!$B$1</c:f>
              <c:strCache>
                <c:ptCount val="1"/>
                <c:pt idx="0">
                  <c:v>Occasionaly</c:v>
                </c:pt>
              </c:strCache>
            </c:strRef>
          </c:tx>
          <c:spPr>
            <a:solidFill>
              <a:srgbClr val="767FAC"/>
            </a:solidFill>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8-6F5C-4814-BB10-387E8FD943F2}"/>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A871-4107-B48E-03A797F6FBDC}"/>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9-6F5C-4814-BB10-387E8FD943F2}"/>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A871-4107-B48E-03A797F6FBDC}"/>
              </c:ext>
            </c:extLst>
          </c:dPt>
          <c:dLbls>
            <c:spPr>
              <a:noFill/>
              <a:ln>
                <a:noFill/>
              </a:ln>
              <a:effectLst/>
            </c:spPr>
            <c:txPr>
              <a:bodyPr/>
              <a:lstStyle/>
              <a:p>
                <a:pPr>
                  <a:defRPr sz="1395" b="1">
                    <a:solidFill>
                      <a:schemeClr val="bg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Student Health Services</c:v>
                </c:pt>
                <c:pt idx="1">
                  <c:v>comp</c:v>
                </c:pt>
                <c:pt idx="2">
                  <c:v>Psychological Services</c:v>
                </c:pt>
                <c:pt idx="3">
                  <c:v>comp</c:v>
                </c:pt>
              </c:strCache>
            </c:strRef>
          </c:cat>
          <c:val>
            <c:numRef>
              <c:f>Sheet1!$B$2:$B$5</c:f>
              <c:numCache>
                <c:formatCode>0.0%</c:formatCode>
                <c:ptCount val="4"/>
                <c:pt idx="0">
                  <c:v>0.52800000000000002</c:v>
                </c:pt>
                <c:pt idx="1">
                  <c:v>0.54</c:v>
                </c:pt>
                <c:pt idx="2">
                  <c:v>0.21199999999999999</c:v>
                </c:pt>
                <c:pt idx="3">
                  <c:v>0.185</c:v>
                </c:pt>
              </c:numCache>
            </c:numRef>
          </c:val>
          <c:extLst xmlns:c16r2="http://schemas.microsoft.com/office/drawing/2015/06/chart">
            <c:ext xmlns:c16="http://schemas.microsoft.com/office/drawing/2014/chart" uri="{C3380CC4-5D6E-409C-BE32-E72D297353CC}">
              <c16:uniqueId val="{00000004-A871-4107-B48E-03A797F6FBDC}"/>
            </c:ext>
          </c:extLst>
        </c:ser>
        <c:ser>
          <c:idx val="1"/>
          <c:order val="1"/>
          <c:tx>
            <c:strRef>
              <c:f>Sheet1!$C$1</c:f>
              <c:strCache>
                <c:ptCount val="1"/>
                <c:pt idx="0">
                  <c:v>Frequently</c:v>
                </c:pt>
              </c:strCache>
            </c:strRef>
          </c:tx>
          <c:spPr>
            <a:solidFill>
              <a:schemeClr val="accent3"/>
            </a:solidFill>
            <a:ln>
              <a:solidFill>
                <a:schemeClr val="bg1"/>
              </a:solidFill>
            </a:ln>
            <a:effectLst/>
          </c:spPr>
          <c:invertIfNegative val="0"/>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6-A871-4107-B48E-03A797F6FBDC}"/>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8-A871-4107-B48E-03A797F6FBDC}"/>
              </c:ext>
            </c:extLst>
          </c:dPt>
          <c:dLbls>
            <c:spPr>
              <a:noFill/>
              <a:ln>
                <a:noFill/>
              </a:ln>
              <a:effectLst/>
            </c:spPr>
            <c:txPr>
              <a:bodyPr anchor="t" anchorCtr="1"/>
              <a:lstStyle/>
              <a:p>
                <a:pPr>
                  <a:defRPr sz="1395"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Student Health Services</c:v>
                </c:pt>
                <c:pt idx="1">
                  <c:v>comp</c:v>
                </c:pt>
                <c:pt idx="2">
                  <c:v>Psychological Services</c:v>
                </c:pt>
                <c:pt idx="3">
                  <c:v>comp</c:v>
                </c:pt>
              </c:strCache>
            </c:strRef>
          </c:cat>
          <c:val>
            <c:numRef>
              <c:f>Sheet1!$C$2:$C$5</c:f>
              <c:numCache>
                <c:formatCode>0.0%</c:formatCode>
                <c:ptCount val="4"/>
                <c:pt idx="0">
                  <c:v>0.13200000000000001</c:v>
                </c:pt>
                <c:pt idx="1">
                  <c:v>6.4000000000000001E-2</c:v>
                </c:pt>
                <c:pt idx="2">
                  <c:v>7.6999999999999999E-2</c:v>
                </c:pt>
                <c:pt idx="3">
                  <c:v>5.5E-2</c:v>
                </c:pt>
              </c:numCache>
            </c:numRef>
          </c:val>
          <c:extLst xmlns:c16r2="http://schemas.microsoft.com/office/drawing/2015/06/chart">
            <c:ext xmlns:c16="http://schemas.microsoft.com/office/drawing/2014/chart" uri="{C3380CC4-5D6E-409C-BE32-E72D297353CC}">
              <c16:uniqueId val="{00000009-A871-4107-B48E-03A797F6FBDC}"/>
            </c:ext>
          </c:extLst>
        </c:ser>
        <c:dLbls>
          <c:showLegendKey val="0"/>
          <c:showVal val="1"/>
          <c:showCatName val="0"/>
          <c:showSerName val="0"/>
          <c:showPercent val="0"/>
          <c:showBubbleSize val="0"/>
        </c:dLbls>
        <c:gapWidth val="71"/>
        <c:overlap val="100"/>
        <c:axId val="50904576"/>
        <c:axId val="46284800"/>
      </c:barChart>
      <c:catAx>
        <c:axId val="50904576"/>
        <c:scaling>
          <c:orientation val="minMax"/>
        </c:scaling>
        <c:delete val="1"/>
        <c:axPos val="b"/>
        <c:numFmt formatCode="General" sourceLinked="0"/>
        <c:majorTickMark val="out"/>
        <c:minorTickMark val="none"/>
        <c:tickLblPos val="none"/>
        <c:crossAx val="46284800"/>
        <c:crosses val="autoZero"/>
        <c:auto val="1"/>
        <c:lblAlgn val="ctr"/>
        <c:lblOffset val="100"/>
        <c:noMultiLvlLbl val="0"/>
      </c:catAx>
      <c:valAx>
        <c:axId val="46284800"/>
        <c:scaling>
          <c:orientation val="minMax"/>
          <c:max val="1"/>
        </c:scaling>
        <c:delete val="0"/>
        <c:axPos val="l"/>
        <c:numFmt formatCode="0%" sourceLinked="0"/>
        <c:majorTickMark val="none"/>
        <c:minorTickMark val="none"/>
        <c:tickLblPos val="nextTo"/>
        <c:spPr>
          <a:ln w="12700">
            <a:solidFill>
              <a:schemeClr val="bg1"/>
            </a:solidFill>
          </a:ln>
        </c:spPr>
        <c:txPr>
          <a:bodyPr/>
          <a:lstStyle/>
          <a:p>
            <a:pPr>
              <a:defRPr sz="1394" b="1">
                <a:solidFill>
                  <a:schemeClr val="bg1"/>
                </a:solidFill>
              </a:defRPr>
            </a:pPr>
            <a:endParaRPr lang="en-US"/>
          </a:p>
        </c:txPr>
        <c:crossAx val="50904576"/>
        <c:crosses val="autoZero"/>
        <c:crossBetween val="between"/>
        <c:majorUnit val="0.1"/>
      </c:valAx>
      <c:spPr>
        <a:noFill/>
        <a:ln w="25387">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0.13536695884712699"/>
          <c:y val="3.63699452822639E-2"/>
          <c:w val="0.78469568662408895"/>
          <c:h val="0.76059344276881202"/>
        </c:manualLayout>
      </c:layout>
      <c:barChart>
        <c:barDir val="col"/>
        <c:grouping val="clustered"/>
        <c:varyColors val="0"/>
        <c:ser>
          <c:idx val="0"/>
          <c:order val="0"/>
          <c:tx>
            <c:strRef>
              <c:f>Sheet1!$A$1</c:f>
              <c:strCache>
                <c:ptCount val="1"/>
                <c:pt idx="0">
                  <c:v>Your institution</c:v>
                </c:pt>
              </c:strCache>
            </c:strRef>
          </c:tx>
          <c:spPr>
            <a:solidFill>
              <a:schemeClr val="accent3"/>
            </a:solidFill>
            <a:ln>
              <a:solidFill>
                <a:schemeClr val="bg1"/>
              </a:solidFill>
            </a:ln>
            <a:effectLst/>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val>
            <c:numRef>
              <c:f>Sheet1!$A$2</c:f>
              <c:numCache>
                <c:formatCode>0.0%</c:formatCode>
                <c:ptCount val="1"/>
                <c:pt idx="0">
                  <c:v>0.29599999999999999</c:v>
                </c:pt>
              </c:numCache>
            </c:numRef>
          </c:val>
          <c:extLst xmlns:c16r2="http://schemas.microsoft.com/office/drawing/2015/06/chart">
            <c:ext xmlns:c16="http://schemas.microsoft.com/office/drawing/2014/chart" uri="{C3380CC4-5D6E-409C-BE32-E72D297353CC}">
              <c16:uniqueId val="{00000000-D14B-4803-A528-D737E1F6B4EA}"/>
            </c:ext>
          </c:extLst>
        </c:ser>
        <c:ser>
          <c:idx val="1"/>
          <c:order val="1"/>
          <c:tx>
            <c:strRef>
              <c:f>Sheet1!$B$1</c:f>
              <c:strCache>
                <c:ptCount val="1"/>
                <c:pt idx="0">
                  <c:v>Comparison Group</c:v>
                </c:pt>
              </c:strCache>
            </c:strRef>
          </c:tx>
          <c:spPr>
            <a:solidFill>
              <a:schemeClr val="bg1"/>
            </a:solidFill>
            <a:ln>
              <a:solidFill>
                <a:schemeClr val="bg1"/>
              </a:solidFill>
            </a:ln>
            <a:effectLst/>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val>
            <c:numRef>
              <c:f>Sheet1!$B$2</c:f>
              <c:numCache>
                <c:formatCode>0.0%</c:formatCode>
                <c:ptCount val="1"/>
                <c:pt idx="0">
                  <c:v>0.22900000000000001</c:v>
                </c:pt>
              </c:numCache>
            </c:numRef>
          </c:val>
          <c:extLst xmlns:c16r2="http://schemas.microsoft.com/office/drawing/2015/06/chart">
            <c:ext xmlns:c16="http://schemas.microsoft.com/office/drawing/2014/chart" uri="{C3380CC4-5D6E-409C-BE32-E72D297353CC}">
              <c16:uniqueId val="{00000001-D14B-4803-A528-D737E1F6B4EA}"/>
            </c:ext>
          </c:extLst>
        </c:ser>
        <c:dLbls>
          <c:showLegendKey val="0"/>
          <c:showVal val="1"/>
          <c:showCatName val="0"/>
          <c:showSerName val="0"/>
          <c:showPercent val="0"/>
          <c:showBubbleSize val="0"/>
        </c:dLbls>
        <c:gapWidth val="101"/>
        <c:overlap val="-31"/>
        <c:axId val="51016192"/>
        <c:axId val="46285376"/>
      </c:barChart>
      <c:catAx>
        <c:axId val="51016192"/>
        <c:scaling>
          <c:orientation val="minMax"/>
        </c:scaling>
        <c:delete val="0"/>
        <c:axPos val="b"/>
        <c:majorTickMark val="none"/>
        <c:minorTickMark val="none"/>
        <c:tickLblPos val="none"/>
        <c:spPr>
          <a:ln w="12700">
            <a:solidFill>
              <a:schemeClr val="bg1"/>
            </a:solidFill>
          </a:ln>
        </c:spPr>
        <c:txPr>
          <a:bodyPr/>
          <a:lstStyle/>
          <a:p>
            <a:pPr>
              <a:defRPr sz="1598"/>
            </a:pPr>
            <a:endParaRPr lang="en-US"/>
          </a:p>
        </c:txPr>
        <c:crossAx val="46285376"/>
        <c:crosses val="autoZero"/>
        <c:auto val="1"/>
        <c:lblAlgn val="ctr"/>
        <c:lblOffset val="100"/>
        <c:noMultiLvlLbl val="0"/>
      </c:catAx>
      <c:valAx>
        <c:axId val="46285376"/>
        <c:scaling>
          <c:orientation val="minMax"/>
          <c:max val="1"/>
        </c:scaling>
        <c:delete val="0"/>
        <c:axPos val="l"/>
        <c:numFmt formatCode="0%" sourceLinked="0"/>
        <c:majorTickMark val="none"/>
        <c:minorTickMark val="none"/>
        <c:tickLblPos val="nextTo"/>
        <c:spPr>
          <a:ln w="12700">
            <a:solidFill>
              <a:schemeClr val="bg1"/>
            </a:solidFill>
          </a:ln>
        </c:spPr>
        <c:txPr>
          <a:bodyPr/>
          <a:lstStyle/>
          <a:p>
            <a:pPr>
              <a:defRPr sz="1398" b="1">
                <a:solidFill>
                  <a:schemeClr val="bg1"/>
                </a:solidFill>
              </a:defRPr>
            </a:pPr>
            <a:endParaRPr lang="en-US"/>
          </a:p>
        </c:txPr>
        <c:crossAx val="51016192"/>
        <c:crosses val="autoZero"/>
        <c:crossBetween val="between"/>
        <c:majorUnit val="0.1"/>
      </c:valAx>
      <c:spPr>
        <a:noFill/>
        <a:ln w="25384">
          <a:noFill/>
        </a:ln>
      </c:spPr>
    </c:plotArea>
    <c:legend>
      <c:legendPos val="b"/>
      <c:layout>
        <c:manualLayout>
          <c:xMode val="edge"/>
          <c:yMode val="edge"/>
          <c:x val="0.13251525377509701"/>
          <c:y val="0.88250703334388003"/>
          <c:w val="0.84073627160241404"/>
          <c:h val="6.0995821611093202E-2"/>
        </c:manualLayout>
      </c:layout>
      <c:overlay val="0"/>
      <c:txPr>
        <a:bodyPr/>
        <a:lstStyle/>
        <a:p>
          <a:pPr>
            <a:defRPr sz="1199" b="1">
              <a:solidFill>
                <a:schemeClr val="bg1"/>
              </a:solidFill>
            </a:defRPr>
          </a:pPr>
          <a:endParaRPr lang="en-US"/>
        </a:p>
      </c:txPr>
    </c:legend>
    <c:plotVisOnly val="1"/>
    <c:dispBlanksAs val="gap"/>
    <c:showDLblsOverMax val="0"/>
  </c:chart>
  <c:txPr>
    <a:bodyPr/>
    <a:lstStyle/>
    <a:p>
      <a:pPr>
        <a:defRPr sz="1798"/>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498"/>
          <c:y val="2.08817079683223E-2"/>
        </c:manualLayout>
      </c:layout>
      <c:overlay val="0"/>
    </c:title>
    <c:autoTitleDeleted val="0"/>
    <c:plotArea>
      <c:layout>
        <c:manualLayout>
          <c:layoutTarget val="inner"/>
          <c:xMode val="edge"/>
          <c:yMode val="edge"/>
          <c:x val="0.11149032992036401"/>
          <c:y val="0.125290023201856"/>
          <c:w val="0.853242320819113"/>
          <c:h val="0.75406032482598595"/>
        </c:manualLayout>
      </c:layout>
      <c:barChart>
        <c:barDir val="bar"/>
        <c:grouping val="clustered"/>
        <c:varyColors val="0"/>
        <c:dLbls>
          <c:showLegendKey val="0"/>
          <c:showVal val="0"/>
          <c:showCatName val="0"/>
          <c:showSerName val="0"/>
          <c:showPercent val="0"/>
          <c:showBubbleSize val="0"/>
        </c:dLbls>
        <c:gapWidth val="50"/>
        <c:axId val="51510784"/>
        <c:axId val="46287680"/>
      </c:barChart>
      <c:catAx>
        <c:axId val="51510784"/>
        <c:scaling>
          <c:orientation val="minMax"/>
        </c:scaling>
        <c:delete val="0"/>
        <c:axPos val="l"/>
        <c:majorTickMark val="none"/>
        <c:minorTickMark val="none"/>
        <c:tickLblPos val="nextTo"/>
        <c:txPr>
          <a:bodyPr rot="0" vert="horz"/>
          <a:lstStyle/>
          <a:p>
            <a:pPr>
              <a:defRPr/>
            </a:pPr>
            <a:endParaRPr lang="en-US"/>
          </a:p>
        </c:txPr>
        <c:crossAx val="46287680"/>
        <c:crosses val="autoZero"/>
        <c:auto val="1"/>
        <c:lblAlgn val="ctr"/>
        <c:lblOffset val="100"/>
        <c:tickLblSkip val="1"/>
        <c:tickMarkSkip val="1"/>
        <c:noMultiLvlLbl val="0"/>
      </c:catAx>
      <c:valAx>
        <c:axId val="4628768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51510784"/>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9.8028744390823097E-2"/>
          <c:w val="0.63279132791328196"/>
          <c:h val="0.69981606791338602"/>
        </c:manualLayout>
      </c:layout>
      <c:lineChart>
        <c:grouping val="standard"/>
        <c:varyColors val="0"/>
        <c:ser>
          <c:idx val="0"/>
          <c:order val="0"/>
          <c:tx>
            <c:strRef>
              <c:f>Sheet1!$B$1</c:f>
              <c:strCache>
                <c:ptCount val="1"/>
                <c:pt idx="0">
                  <c:v>i</c:v>
                </c:pt>
              </c:strCache>
            </c:strRef>
          </c:tx>
          <c:spPr>
            <a:ln w="50724">
              <a:solidFill>
                <a:schemeClr val="accent3"/>
              </a:solidFill>
            </a:ln>
          </c:spPr>
          <c:marker>
            <c:symbol val="none"/>
          </c:marker>
          <c:cat>
            <c:strRef>
              <c:f>Sheet1!$A$2:$A$3</c:f>
              <c:strCache>
                <c:ptCount val="2"/>
                <c:pt idx="0">
                  <c:v>TFS</c:v>
                </c:pt>
                <c:pt idx="1">
                  <c:v>YFCY</c:v>
                </c:pt>
              </c:strCache>
            </c:strRef>
          </c:cat>
          <c:val>
            <c:numRef>
              <c:f>Sheet1!$B$2:$B$3</c:f>
              <c:numCache>
                <c:formatCode>0.0</c:formatCode>
                <c:ptCount val="2"/>
                <c:pt idx="0">
                  <c:v>49.43</c:v>
                </c:pt>
                <c:pt idx="1">
                  <c:v>47.08</c:v>
                </c:pt>
              </c:numCache>
            </c:numRef>
          </c:val>
          <c:smooth val="0"/>
          <c:extLst xmlns:c16r2="http://schemas.microsoft.com/office/drawing/2015/06/chart">
            <c:ext xmlns:c16="http://schemas.microsoft.com/office/drawing/2014/chart" uri="{C3380CC4-5D6E-409C-BE32-E72D297353CC}">
              <c16:uniqueId val="{00000000-F257-45D0-85AC-F4F26BFD3CEF}"/>
            </c:ext>
          </c:extLst>
        </c:ser>
        <c:ser>
          <c:idx val="1"/>
          <c:order val="1"/>
          <c:tx>
            <c:strRef>
              <c:f>Sheet1!$C$1</c:f>
              <c:strCache>
                <c:ptCount val="1"/>
                <c:pt idx="0">
                  <c:v>c</c:v>
                </c:pt>
              </c:strCache>
            </c:strRef>
          </c:tx>
          <c:spPr>
            <a:ln w="50724">
              <a:solidFill>
                <a:schemeClr val="bg1"/>
              </a:solidFill>
            </a:ln>
          </c:spPr>
          <c:marker>
            <c:symbol val="none"/>
          </c:marker>
          <c:cat>
            <c:strRef>
              <c:f>Sheet1!$A$2:$A$3</c:f>
              <c:strCache>
                <c:ptCount val="2"/>
                <c:pt idx="0">
                  <c:v>TFS</c:v>
                </c:pt>
                <c:pt idx="1">
                  <c:v>YFCY</c:v>
                </c:pt>
              </c:strCache>
            </c:strRef>
          </c:cat>
          <c:val>
            <c:numRef>
              <c:f>Sheet1!$C$2:$C$3</c:f>
              <c:numCache>
                <c:formatCode>0.0</c:formatCode>
                <c:ptCount val="2"/>
                <c:pt idx="0">
                  <c:v>48.98</c:v>
                </c:pt>
                <c:pt idx="1">
                  <c:v>47.44</c:v>
                </c:pt>
              </c:numCache>
            </c:numRef>
          </c:val>
          <c:smooth val="0"/>
          <c:extLst xmlns:c16r2="http://schemas.microsoft.com/office/drawing/2015/06/chart">
            <c:ext xmlns:c16="http://schemas.microsoft.com/office/drawing/2014/chart" uri="{C3380CC4-5D6E-409C-BE32-E72D297353CC}">
              <c16:uniqueId val="{00000001-F257-45D0-85AC-F4F26BFD3CEF}"/>
            </c:ext>
          </c:extLst>
        </c:ser>
        <c:dLbls>
          <c:showLegendKey val="0"/>
          <c:showVal val="0"/>
          <c:showCatName val="0"/>
          <c:showSerName val="0"/>
          <c:showPercent val="0"/>
          <c:showBubbleSize val="0"/>
        </c:dLbls>
        <c:marker val="1"/>
        <c:smooth val="0"/>
        <c:axId val="51509760"/>
        <c:axId val="46289984"/>
      </c:lineChart>
      <c:catAx>
        <c:axId val="51509760"/>
        <c:scaling>
          <c:orientation val="minMax"/>
        </c:scaling>
        <c:delete val="0"/>
        <c:axPos val="b"/>
        <c:numFmt formatCode="General" sourceLinked="1"/>
        <c:majorTickMark val="none"/>
        <c:minorTickMark val="none"/>
        <c:tickLblPos val="nextTo"/>
        <c:spPr>
          <a:ln w="12700">
            <a:solidFill>
              <a:schemeClr val="bg1"/>
            </a:solidFill>
          </a:ln>
        </c:spPr>
        <c:crossAx val="46289984"/>
        <c:crosses val="autoZero"/>
        <c:auto val="1"/>
        <c:lblAlgn val="ctr"/>
        <c:lblOffset val="100"/>
        <c:noMultiLvlLbl val="0"/>
      </c:catAx>
      <c:valAx>
        <c:axId val="46289984"/>
        <c:scaling>
          <c:orientation val="minMax"/>
          <c:max val="60"/>
          <c:min val="40"/>
        </c:scaling>
        <c:delete val="0"/>
        <c:axPos val="l"/>
        <c:numFmt formatCode="#,##0" sourceLinked="0"/>
        <c:majorTickMark val="none"/>
        <c:minorTickMark val="none"/>
        <c:tickLblPos val="nextTo"/>
        <c:spPr>
          <a:ln w="12700">
            <a:solidFill>
              <a:schemeClr val="bg1"/>
            </a:solidFill>
          </a:ln>
        </c:spPr>
        <c:crossAx val="51509760"/>
        <c:crosses val="autoZero"/>
        <c:crossBetween val="between"/>
        <c:majorUnit val="2"/>
      </c:valAx>
      <c:dTable>
        <c:showHorzBorder val="1"/>
        <c:showVertBorder val="1"/>
        <c:showOutline val="0"/>
        <c:showKeys val="0"/>
      </c:dTable>
      <c:spPr>
        <a:noFill/>
        <a:ln w="25387">
          <a:noFill/>
        </a:ln>
      </c:spPr>
    </c:plotArea>
    <c:plotVisOnly val="1"/>
    <c:dispBlanksAs val="gap"/>
    <c:showDLblsOverMax val="0"/>
  </c:chart>
  <c:txPr>
    <a:bodyPr/>
    <a:lstStyle/>
    <a:p>
      <a:pPr algn="ctr" rtl="0">
        <a:defRPr lang="en-US" sz="1400" b="1" i="0" u="none" strike="noStrike" kern="1200" baseline="0">
          <a:solidFill>
            <a:schemeClr val="bg1"/>
          </a:solidFill>
          <a:latin typeface="+mn-lt"/>
          <a:ea typeface="+mn-ea"/>
          <a:cs typeface="+mn-cs"/>
        </a:defRPr>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498"/>
          <c:y val="2.08817079683223E-2"/>
        </c:manualLayout>
      </c:layout>
      <c:overlay val="0"/>
    </c:title>
    <c:autoTitleDeleted val="0"/>
    <c:plotArea>
      <c:layout>
        <c:manualLayout>
          <c:layoutTarget val="inner"/>
          <c:xMode val="edge"/>
          <c:yMode val="edge"/>
          <c:x val="0.11149032992036401"/>
          <c:y val="0.125290023201856"/>
          <c:w val="0.853242320819113"/>
          <c:h val="0.75406032482598595"/>
        </c:manualLayout>
      </c:layout>
      <c:barChart>
        <c:barDir val="bar"/>
        <c:grouping val="clustered"/>
        <c:varyColors val="0"/>
        <c:dLbls>
          <c:showLegendKey val="0"/>
          <c:showVal val="0"/>
          <c:showCatName val="0"/>
          <c:showSerName val="0"/>
          <c:showPercent val="0"/>
          <c:showBubbleSize val="0"/>
        </c:dLbls>
        <c:gapWidth val="50"/>
        <c:axId val="51797504"/>
        <c:axId val="52201728"/>
      </c:barChart>
      <c:catAx>
        <c:axId val="51797504"/>
        <c:scaling>
          <c:orientation val="minMax"/>
        </c:scaling>
        <c:delete val="0"/>
        <c:axPos val="l"/>
        <c:majorTickMark val="none"/>
        <c:minorTickMark val="none"/>
        <c:tickLblPos val="nextTo"/>
        <c:txPr>
          <a:bodyPr rot="0" vert="horz"/>
          <a:lstStyle/>
          <a:p>
            <a:pPr>
              <a:defRPr/>
            </a:pPr>
            <a:endParaRPr lang="en-US"/>
          </a:p>
        </c:txPr>
        <c:crossAx val="52201728"/>
        <c:crosses val="autoZero"/>
        <c:auto val="1"/>
        <c:lblAlgn val="ctr"/>
        <c:lblOffset val="100"/>
        <c:tickLblSkip val="1"/>
        <c:tickMarkSkip val="1"/>
        <c:noMultiLvlLbl val="0"/>
      </c:catAx>
      <c:valAx>
        <c:axId val="52201728"/>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51797504"/>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613712897423799"/>
          <c:y val="2.24349074085913E-2"/>
          <c:w val="0.71867983658218504"/>
          <c:h val="0.61667716122489002"/>
        </c:manualLayout>
      </c:layout>
      <c:lineChart>
        <c:grouping val="standard"/>
        <c:varyColors val="0"/>
        <c:ser>
          <c:idx val="0"/>
          <c:order val="0"/>
          <c:tx>
            <c:strRef>
              <c:f>Sheet1!$B$1</c:f>
              <c:strCache>
                <c:ptCount val="1"/>
                <c:pt idx="0">
                  <c:v>i</c:v>
                </c:pt>
              </c:strCache>
            </c:strRef>
          </c:tx>
          <c:spPr>
            <a:ln w="50722">
              <a:solidFill>
                <a:schemeClr val="accent3"/>
              </a:solidFill>
            </a:ln>
          </c:spPr>
          <c:marker>
            <c:symbol val="none"/>
          </c:marker>
          <c:cat>
            <c:strRef>
              <c:f>Sheet1!$A$2:$A$3</c:f>
              <c:strCache>
                <c:ptCount val="2"/>
                <c:pt idx="0">
                  <c:v>TFS</c:v>
                </c:pt>
                <c:pt idx="1">
                  <c:v>YFCY</c:v>
                </c:pt>
              </c:strCache>
            </c:strRef>
          </c:cat>
          <c:val>
            <c:numRef>
              <c:f>Sheet1!$B$2:$B$3</c:f>
              <c:numCache>
                <c:formatCode>0.0</c:formatCode>
                <c:ptCount val="2"/>
                <c:pt idx="0">
                  <c:v>53.13</c:v>
                </c:pt>
                <c:pt idx="1">
                  <c:v>51.23</c:v>
                </c:pt>
              </c:numCache>
            </c:numRef>
          </c:val>
          <c:smooth val="0"/>
          <c:extLst xmlns:c16r2="http://schemas.microsoft.com/office/drawing/2015/06/chart">
            <c:ext xmlns:c16="http://schemas.microsoft.com/office/drawing/2014/chart" uri="{C3380CC4-5D6E-409C-BE32-E72D297353CC}">
              <c16:uniqueId val="{00000000-52BA-4FF1-B331-277C41A46125}"/>
            </c:ext>
          </c:extLst>
        </c:ser>
        <c:ser>
          <c:idx val="1"/>
          <c:order val="1"/>
          <c:tx>
            <c:strRef>
              <c:f>Sheet1!$C$1</c:f>
              <c:strCache>
                <c:ptCount val="1"/>
                <c:pt idx="0">
                  <c:v>c</c:v>
                </c:pt>
              </c:strCache>
            </c:strRef>
          </c:tx>
          <c:spPr>
            <a:ln w="50722">
              <a:solidFill>
                <a:schemeClr val="bg1"/>
              </a:solidFill>
            </a:ln>
          </c:spPr>
          <c:marker>
            <c:symbol val="none"/>
          </c:marker>
          <c:cat>
            <c:strRef>
              <c:f>Sheet1!$A$2:$A$3</c:f>
              <c:strCache>
                <c:ptCount val="2"/>
                <c:pt idx="0">
                  <c:v>TFS</c:v>
                </c:pt>
                <c:pt idx="1">
                  <c:v>YFCY</c:v>
                </c:pt>
              </c:strCache>
            </c:strRef>
          </c:cat>
          <c:val>
            <c:numRef>
              <c:f>Sheet1!$C$2:$C$3</c:f>
              <c:numCache>
                <c:formatCode>0.0</c:formatCode>
                <c:ptCount val="2"/>
                <c:pt idx="0">
                  <c:v>53.11</c:v>
                </c:pt>
                <c:pt idx="1">
                  <c:v>51.25</c:v>
                </c:pt>
              </c:numCache>
            </c:numRef>
          </c:val>
          <c:smooth val="0"/>
          <c:extLst xmlns:c16r2="http://schemas.microsoft.com/office/drawing/2015/06/chart">
            <c:ext xmlns:c16="http://schemas.microsoft.com/office/drawing/2014/chart" uri="{C3380CC4-5D6E-409C-BE32-E72D297353CC}">
              <c16:uniqueId val="{00000001-52BA-4FF1-B331-277C41A46125}"/>
            </c:ext>
          </c:extLst>
        </c:ser>
        <c:dLbls>
          <c:showLegendKey val="0"/>
          <c:showVal val="0"/>
          <c:showCatName val="0"/>
          <c:showSerName val="0"/>
          <c:showPercent val="0"/>
          <c:showBubbleSize val="0"/>
        </c:dLbls>
        <c:marker val="1"/>
        <c:smooth val="0"/>
        <c:axId val="51796992"/>
        <c:axId val="52203456"/>
      </c:lineChart>
      <c:catAx>
        <c:axId val="51796992"/>
        <c:scaling>
          <c:orientation val="minMax"/>
        </c:scaling>
        <c:delete val="0"/>
        <c:axPos val="b"/>
        <c:numFmt formatCode="General" sourceLinked="1"/>
        <c:majorTickMark val="out"/>
        <c:minorTickMark val="none"/>
        <c:tickLblPos val="nextTo"/>
        <c:spPr>
          <a:ln w="12700">
            <a:solidFill>
              <a:schemeClr val="bg1"/>
            </a:solidFill>
          </a:ln>
        </c:spPr>
        <c:crossAx val="52203456"/>
        <c:crosses val="autoZero"/>
        <c:auto val="1"/>
        <c:lblAlgn val="ctr"/>
        <c:lblOffset val="100"/>
        <c:noMultiLvlLbl val="0"/>
      </c:catAx>
      <c:valAx>
        <c:axId val="52203456"/>
        <c:scaling>
          <c:orientation val="minMax"/>
          <c:max val="60"/>
          <c:min val="40"/>
        </c:scaling>
        <c:delete val="0"/>
        <c:axPos val="l"/>
        <c:numFmt formatCode="#,##0" sourceLinked="0"/>
        <c:majorTickMark val="none"/>
        <c:minorTickMark val="none"/>
        <c:tickLblPos val="nextTo"/>
        <c:spPr>
          <a:ln w="12700">
            <a:solidFill>
              <a:schemeClr val="bg1"/>
            </a:solidFill>
          </a:ln>
        </c:spPr>
        <c:txPr>
          <a:bodyPr/>
          <a:lstStyle/>
          <a:p>
            <a:pPr>
              <a:defRPr b="1"/>
            </a:pPr>
            <a:endParaRPr lang="en-US"/>
          </a:p>
        </c:txPr>
        <c:crossAx val="51796992"/>
        <c:crosses val="autoZero"/>
        <c:crossBetween val="between"/>
        <c:majorUnit val="2"/>
      </c:valAx>
      <c:dTable>
        <c:showHorzBorder val="1"/>
        <c:showVertBorder val="1"/>
        <c:showOutline val="0"/>
        <c:showKeys val="0"/>
        <c:txPr>
          <a:bodyPr/>
          <a:lstStyle/>
          <a:p>
            <a:pPr rtl="0">
              <a:defRPr b="1"/>
            </a:pPr>
            <a:endParaRPr lang="en-US"/>
          </a:p>
        </c:txPr>
      </c:dTable>
      <c:spPr>
        <a:noFill/>
        <a:ln w="25387">
          <a:noFill/>
        </a:ln>
      </c:spPr>
    </c:plotArea>
    <c:plotVisOnly val="1"/>
    <c:dispBlanksAs val="gap"/>
    <c:showDLblsOverMax val="0"/>
  </c:chart>
  <c:txPr>
    <a:bodyPr/>
    <a:lstStyle/>
    <a:p>
      <a:pPr>
        <a:defRPr sz="1400">
          <a:solidFill>
            <a:schemeClr val="bg1"/>
          </a:solidFill>
        </a:defRPr>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7944320467645096E-2"/>
          <c:y val="0.117125037588124"/>
          <c:w val="0.56089906533091505"/>
          <c:h val="0.75229357798165097"/>
        </c:manualLayout>
      </c:layout>
      <c:barChart>
        <c:barDir val="col"/>
        <c:grouping val="clustered"/>
        <c:varyColors val="0"/>
        <c:ser>
          <c:idx val="2"/>
          <c:order val="0"/>
          <c:tx>
            <c:v>Your Institution</c:v>
          </c:tx>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56.91</c:v>
                </c:pt>
                <c:pt idx="1">
                  <c:v>56.91</c:v>
                </c:pt>
                <c:pt idx="2">
                  <c:v>0</c:v>
                </c:pt>
              </c:numCache>
            </c:numRef>
          </c:val>
          <c:extLst xmlns:c16r2="http://schemas.microsoft.com/office/drawing/2015/06/chart">
            <c:ext xmlns:c16="http://schemas.microsoft.com/office/drawing/2014/chart" uri="{C3380CC4-5D6E-409C-BE32-E72D297353CC}">
              <c16:uniqueId val="{00000000-BC99-4255-848A-06A0204ADE9E}"/>
            </c:ext>
          </c:extLst>
        </c:ser>
        <c:ser>
          <c:idx val="0"/>
          <c:order val="1"/>
          <c:tx>
            <c:v>Comparison Group</c:v>
          </c:tx>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52.72</c:v>
                </c:pt>
                <c:pt idx="1">
                  <c:v>52.54</c:v>
                </c:pt>
                <c:pt idx="2">
                  <c:v>52.84</c:v>
                </c:pt>
              </c:numCache>
            </c:numRef>
          </c:val>
          <c:extLst xmlns:c16r2="http://schemas.microsoft.com/office/drawing/2015/06/chart">
            <c:ext xmlns:c16="http://schemas.microsoft.com/office/drawing/2014/chart" uri="{C3380CC4-5D6E-409C-BE32-E72D297353CC}">
              <c16:uniqueId val="{00000001-BC99-4255-848A-06A0204ADE9E}"/>
            </c:ext>
          </c:extLst>
        </c:ser>
        <c:dLbls>
          <c:showLegendKey val="0"/>
          <c:showVal val="1"/>
          <c:showCatName val="0"/>
          <c:showSerName val="0"/>
          <c:showPercent val="0"/>
          <c:showBubbleSize val="0"/>
        </c:dLbls>
        <c:gapWidth val="50"/>
        <c:overlap val="-6"/>
        <c:axId val="51975680"/>
        <c:axId val="50274304"/>
      </c:barChart>
      <c:catAx>
        <c:axId val="51975680"/>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274304"/>
        <c:crosses val="autoZero"/>
        <c:auto val="1"/>
        <c:lblAlgn val="ctr"/>
        <c:lblOffset val="100"/>
        <c:tickLblSkip val="1"/>
        <c:tickMarkSkip val="1"/>
        <c:noMultiLvlLbl val="0"/>
      </c:catAx>
      <c:valAx>
        <c:axId val="50274304"/>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399" b="1">
                <a:solidFill>
                  <a:schemeClr val="bg1"/>
                </a:solidFill>
              </a:defRPr>
            </a:pPr>
            <a:endParaRPr lang="en-US"/>
          </a:p>
        </c:txPr>
        <c:crossAx val="51975680"/>
        <c:crosses val="autoZero"/>
        <c:crossBetween val="between"/>
        <c:majorUnit val="10"/>
        <c:minorUnit val="5"/>
      </c:valAx>
      <c:spPr>
        <a:noFill/>
        <a:ln w="25379">
          <a:noFill/>
        </a:ln>
      </c:spPr>
    </c:plotArea>
    <c:plotVisOnly val="1"/>
    <c:dispBlanksAs val="gap"/>
    <c:showDLblsOverMax val="0"/>
  </c:chart>
  <c:txPr>
    <a:bodyPr/>
    <a:lstStyle/>
    <a:p>
      <a:pPr>
        <a:defRPr sz="1797"/>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chemeClr val="accent1">
                    <a:lumMod val="50000"/>
                  </a:schemeClr>
                </a:solidFill>
                <a:latin typeface="Franklin Gothic Medium" panose="020B0603020102020204" pitchFamily="34" charset="0"/>
              </a:defRPr>
            </a:pPr>
            <a:r>
              <a:rPr lang="en-US" sz="2000" dirty="0">
                <a:solidFill>
                  <a:schemeClr val="tx2"/>
                </a:solidFill>
                <a:latin typeface="Franklin Gothic Medium" panose="020B0603020102020204" pitchFamily="34" charset="0"/>
              </a:rPr>
              <a:t>Race/Ethnicity</a:t>
            </a:r>
            <a:r>
              <a:rPr lang="en-US" sz="2000" baseline="0" dirty="0">
                <a:solidFill>
                  <a:schemeClr val="tx2"/>
                </a:solidFill>
                <a:latin typeface="Franklin Gothic Medium" panose="020B0603020102020204" pitchFamily="34" charset="0"/>
              </a:rPr>
              <a:t> </a:t>
            </a:r>
          </a:p>
        </c:rich>
      </c:tx>
      <c:layout>
        <c:manualLayout>
          <c:xMode val="edge"/>
          <c:yMode val="edge"/>
          <c:x val="0.32006204597042498"/>
          <c:y val="3.1135348587756003E-4"/>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spPr>
            <a:solidFill>
              <a:schemeClr val="accent3"/>
            </a:solidFill>
            <a:ln w="3175">
              <a:solidFill>
                <a:schemeClr val="tx2"/>
              </a:solidFill>
            </a:ln>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3.2000000000000001E-2</c:v>
                </c:pt>
                <c:pt idx="1">
                  <c:v>0</c:v>
                </c:pt>
                <c:pt idx="2">
                  <c:v>6.3E-2</c:v>
                </c:pt>
                <c:pt idx="3">
                  <c:v>3.2000000000000001E-2</c:v>
                </c:pt>
                <c:pt idx="4">
                  <c:v>0.82499999999999996</c:v>
                </c:pt>
                <c:pt idx="5">
                  <c:v>0</c:v>
                </c:pt>
                <c:pt idx="6">
                  <c:v>4.8000000000000001E-2</c:v>
                </c:pt>
              </c:numCache>
            </c:numRef>
          </c:val>
          <c:extLst xmlns:c16r2="http://schemas.microsoft.com/office/drawing/2015/06/char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49748480"/>
        <c:axId val="73348160"/>
      </c:barChart>
      <c:catAx>
        <c:axId val="49748480"/>
        <c:scaling>
          <c:orientation val="minMax"/>
        </c:scaling>
        <c:delete val="0"/>
        <c:axPos val="b"/>
        <c:numFmt formatCode="General" sourceLinked="1"/>
        <c:majorTickMark val="out"/>
        <c:minorTickMark val="none"/>
        <c:tickLblPos val="nextTo"/>
        <c:spPr>
          <a:ln w="19050">
            <a:solidFill>
              <a:schemeClr val="tx1"/>
            </a:solidFill>
          </a:ln>
        </c:spPr>
        <c:txPr>
          <a:bodyPr rot="-5400000" vert="horz"/>
          <a:lstStyle/>
          <a:p>
            <a:pPr>
              <a:defRPr sz="1100">
                <a:solidFill>
                  <a:schemeClr val="tx2"/>
                </a:solidFill>
              </a:defRPr>
            </a:pPr>
            <a:endParaRPr lang="en-US"/>
          </a:p>
        </c:txPr>
        <c:crossAx val="73348160"/>
        <c:crosses val="autoZero"/>
        <c:auto val="1"/>
        <c:lblAlgn val="ctr"/>
        <c:lblOffset val="100"/>
        <c:tickLblSkip val="1"/>
        <c:tickMarkSkip val="1"/>
        <c:noMultiLvlLbl val="0"/>
      </c:catAx>
      <c:valAx>
        <c:axId val="73348160"/>
        <c:scaling>
          <c:orientation val="minMax"/>
          <c:max val="1"/>
          <c:min val="0"/>
        </c:scaling>
        <c:delete val="0"/>
        <c:axPos val="l"/>
        <c:numFmt formatCode="0%" sourceLinked="0"/>
        <c:majorTickMark val="none"/>
        <c:minorTickMark val="none"/>
        <c:tickLblPos val="nextTo"/>
        <c:spPr>
          <a:ln w="19050">
            <a:solidFill>
              <a:schemeClr val="tx1"/>
            </a:solidFill>
          </a:ln>
        </c:spPr>
        <c:txPr>
          <a:bodyPr rot="0" vert="horz"/>
          <a:lstStyle/>
          <a:p>
            <a:pPr>
              <a:defRPr sz="1400" b="1" i="0" u="none" strike="noStrike" baseline="0">
                <a:solidFill>
                  <a:schemeClr val="tx2"/>
                </a:solidFill>
                <a:latin typeface="Garamond"/>
                <a:ea typeface="Garamond"/>
                <a:cs typeface="Garamond"/>
              </a:defRPr>
            </a:pPr>
            <a:endParaRPr lang="en-US"/>
          </a:p>
        </c:txPr>
        <c:crossAx val="49748480"/>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Occasionally</c:v>
                </c:pt>
              </c:strCache>
            </c:strRef>
          </c:tx>
          <c:spPr>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F-8A85-4DD1-8B42-FE2690D8AA56}"/>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E656-463F-9955-D5B044E7B969}"/>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0-8A85-4DD1-8B42-FE2690D8AA56}"/>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E656-463F-9955-D5B044E7B969}"/>
              </c:ext>
            </c:extLst>
          </c:dPt>
          <c:dPt>
            <c:idx val="4"/>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1-8A85-4DD1-8B42-FE2690D8AA56}"/>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E656-463F-9955-D5B044E7B969}"/>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Sheet1!$C$2:$C$7</c:f>
              <c:numCache>
                <c:formatCode>0.0%</c:formatCode>
                <c:ptCount val="6"/>
                <c:pt idx="0">
                  <c:v>0.24099999999999999</c:v>
                </c:pt>
                <c:pt idx="1">
                  <c:v>0.46500000000000002</c:v>
                </c:pt>
                <c:pt idx="2">
                  <c:v>0.155</c:v>
                </c:pt>
                <c:pt idx="3">
                  <c:v>0.44600000000000001</c:v>
                </c:pt>
                <c:pt idx="4">
                  <c:v>0.155</c:v>
                </c:pt>
                <c:pt idx="5">
                  <c:v>0.32500000000000001</c:v>
                </c:pt>
              </c:numCache>
            </c:numRef>
          </c:val>
          <c:extLst xmlns:c16r2="http://schemas.microsoft.com/office/drawing/2015/06/chart">
            <c:ext xmlns:c16="http://schemas.microsoft.com/office/drawing/2014/chart" uri="{C3380CC4-5D6E-409C-BE32-E72D297353CC}">
              <c16:uniqueId val="{00000006-E656-463F-9955-D5B044E7B969}"/>
            </c:ext>
          </c:extLst>
        </c:ser>
        <c:ser>
          <c:idx val="1"/>
          <c:order val="1"/>
          <c:tx>
            <c:strRef>
              <c:f>Sheet1!$D$1</c:f>
              <c:strCache>
                <c:ptCount val="1"/>
                <c:pt idx="0">
                  <c:v>Frequently</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C-8A85-4DD1-8B42-FE2690D8AA56}"/>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8-E656-463F-9955-D5B044E7B969}"/>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D-8A85-4DD1-8B42-FE2690D8AA56}"/>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E656-463F-9955-D5B044E7B969}"/>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E-8A85-4DD1-8B42-FE2690D8AA56}"/>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E656-463F-9955-D5B044E7B969}"/>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Sheet1!$D$2:$D$7</c:f>
              <c:numCache>
                <c:formatCode>0.0%</c:formatCode>
                <c:ptCount val="6"/>
                <c:pt idx="0">
                  <c:v>0.72399999999999998</c:v>
                </c:pt>
                <c:pt idx="1">
                  <c:v>0.48199999999999998</c:v>
                </c:pt>
                <c:pt idx="2">
                  <c:v>0.79300000000000004</c:v>
                </c:pt>
                <c:pt idx="3">
                  <c:v>0.505</c:v>
                </c:pt>
                <c:pt idx="4">
                  <c:v>0.81</c:v>
                </c:pt>
                <c:pt idx="5">
                  <c:v>0.64</c:v>
                </c:pt>
              </c:numCache>
            </c:numRef>
          </c:val>
          <c:extLst xmlns:c16r2="http://schemas.microsoft.com/office/drawing/2015/06/chart">
            <c:ext xmlns:c16="http://schemas.microsoft.com/office/drawing/2014/chart" uri="{C3380CC4-5D6E-409C-BE32-E72D297353CC}">
              <c16:uniqueId val="{0000000D-E656-463F-9955-D5B044E7B969}"/>
            </c:ext>
          </c:extLst>
        </c:ser>
        <c:dLbls>
          <c:showLegendKey val="0"/>
          <c:showVal val="0"/>
          <c:showCatName val="0"/>
          <c:showSerName val="0"/>
          <c:showPercent val="0"/>
          <c:showBubbleSize val="0"/>
        </c:dLbls>
        <c:gapWidth val="90"/>
        <c:overlap val="100"/>
        <c:axId val="52098560"/>
        <c:axId val="50274880"/>
      </c:barChart>
      <c:catAx>
        <c:axId val="5209856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50274880"/>
        <c:crosses val="autoZero"/>
        <c:auto val="1"/>
        <c:lblAlgn val="ctr"/>
        <c:lblOffset val="100"/>
        <c:tickLblSkip val="2"/>
        <c:tickMarkSkip val="2"/>
        <c:noMultiLvlLbl val="0"/>
      </c:catAx>
      <c:valAx>
        <c:axId val="50274880"/>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0985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Agree</c:v>
                </c:pt>
              </c:strCache>
            </c:strRef>
          </c:tx>
          <c:spPr>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0F-12F6-44CB-983F-489F7FA1C343}"/>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A951-4DC9-89D0-8A147E957B7B}"/>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0-12F6-44CB-983F-489F7FA1C343}"/>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A951-4DC9-89D0-8A147E957B7B}"/>
              </c:ext>
            </c:extLst>
          </c:dPt>
          <c:dPt>
            <c:idx val="4"/>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1-12F6-44CB-983F-489F7FA1C343}"/>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A951-4DC9-89D0-8A147E957B7B}"/>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Sheet1!$C$2:$C$7</c:f>
              <c:numCache>
                <c:formatCode>0.0%</c:formatCode>
                <c:ptCount val="6"/>
                <c:pt idx="0">
                  <c:v>0.48199999999999998</c:v>
                </c:pt>
                <c:pt idx="1">
                  <c:v>0.51400000000000001</c:v>
                </c:pt>
                <c:pt idx="2">
                  <c:v>0.53600000000000003</c:v>
                </c:pt>
                <c:pt idx="3">
                  <c:v>0.64700000000000002</c:v>
                </c:pt>
                <c:pt idx="4">
                  <c:v>0.375</c:v>
                </c:pt>
                <c:pt idx="5">
                  <c:v>0.46700000000000003</c:v>
                </c:pt>
              </c:numCache>
            </c:numRef>
          </c:val>
          <c:extLst xmlns:c16r2="http://schemas.microsoft.com/office/drawing/2015/06/chart">
            <c:ext xmlns:c16="http://schemas.microsoft.com/office/drawing/2014/chart" uri="{C3380CC4-5D6E-409C-BE32-E72D297353CC}">
              <c16:uniqueId val="{00000006-A951-4DC9-89D0-8A147E957B7B}"/>
            </c:ext>
          </c:extLst>
        </c:ser>
        <c:ser>
          <c:idx val="1"/>
          <c:order val="1"/>
          <c:tx>
            <c:strRef>
              <c:f>Sheet1!$D$1</c:f>
              <c:strCache>
                <c:ptCount val="1"/>
                <c:pt idx="0">
                  <c:v>Strongly Agree</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C-12F6-44CB-983F-489F7FA1C343}"/>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8-A951-4DC9-89D0-8A147E957B7B}"/>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D-12F6-44CB-983F-489F7FA1C343}"/>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A951-4DC9-89D0-8A147E957B7B}"/>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0E-12F6-44CB-983F-489F7FA1C343}"/>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A951-4DC9-89D0-8A147E957B7B}"/>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Sheet1!$D$2:$D$7</c:f>
              <c:numCache>
                <c:formatCode>0.0%</c:formatCode>
                <c:ptCount val="6"/>
                <c:pt idx="0">
                  <c:v>0.48199999999999998</c:v>
                </c:pt>
                <c:pt idx="1">
                  <c:v>0.33700000000000002</c:v>
                </c:pt>
                <c:pt idx="2">
                  <c:v>0.39300000000000002</c:v>
                </c:pt>
                <c:pt idx="3">
                  <c:v>0.24199999999999999</c:v>
                </c:pt>
                <c:pt idx="4">
                  <c:v>0.58899999999999997</c:v>
                </c:pt>
                <c:pt idx="5">
                  <c:v>0.35199999999999998</c:v>
                </c:pt>
              </c:numCache>
            </c:numRef>
          </c:val>
          <c:extLst xmlns:c16r2="http://schemas.microsoft.com/office/drawing/2015/06/chart">
            <c:ext xmlns:c16="http://schemas.microsoft.com/office/drawing/2014/chart" uri="{C3380CC4-5D6E-409C-BE32-E72D297353CC}">
              <c16:uniqueId val="{0000000D-A951-4DC9-89D0-8A147E957B7B}"/>
            </c:ext>
          </c:extLst>
        </c:ser>
        <c:dLbls>
          <c:showLegendKey val="0"/>
          <c:showVal val="0"/>
          <c:showCatName val="0"/>
          <c:showSerName val="0"/>
          <c:showPercent val="0"/>
          <c:showBubbleSize val="0"/>
        </c:dLbls>
        <c:gapWidth val="90"/>
        <c:overlap val="100"/>
        <c:axId val="52876800"/>
        <c:axId val="50277184"/>
      </c:barChart>
      <c:catAx>
        <c:axId val="52876800"/>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a:solidFill>
              <a:schemeClr val="bg1"/>
            </a:solidFill>
          </a:ln>
        </c:spPr>
        <c:crossAx val="50277184"/>
        <c:crosses val="autoZero"/>
        <c:auto val="1"/>
        <c:lblAlgn val="ctr"/>
        <c:lblOffset val="100"/>
        <c:tickLblSkip val="2"/>
        <c:tickMarkSkip val="2"/>
        <c:noMultiLvlLbl val="0"/>
      </c:catAx>
      <c:valAx>
        <c:axId val="50277184"/>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8768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703E-2"/>
          <c:y val="0.14258472641414899"/>
          <c:w val="0.57387391035437796"/>
          <c:h val="0.75229357798165097"/>
        </c:manualLayout>
      </c:layout>
      <c:barChart>
        <c:barDir val="col"/>
        <c:grouping val="clustered"/>
        <c:varyColors val="0"/>
        <c:ser>
          <c:idx val="2"/>
          <c:order val="0"/>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49.78</c:v>
                </c:pt>
                <c:pt idx="1">
                  <c:v>49.78</c:v>
                </c:pt>
                <c:pt idx="2">
                  <c:v>0</c:v>
                </c:pt>
              </c:numCache>
            </c:numRef>
          </c:val>
          <c:extLst xmlns:c16r2="http://schemas.microsoft.com/office/drawing/2015/06/chart">
            <c:ext xmlns:c16="http://schemas.microsoft.com/office/drawing/2014/chart" uri="{C3380CC4-5D6E-409C-BE32-E72D297353CC}">
              <c16:uniqueId val="{00000000-0390-49DF-8E0F-73864DCABC3B}"/>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48.94</c:v>
                </c:pt>
                <c:pt idx="1">
                  <c:v>50.12</c:v>
                </c:pt>
                <c:pt idx="2">
                  <c:v>48.16</c:v>
                </c:pt>
              </c:numCache>
            </c:numRef>
          </c:val>
          <c:extLst xmlns:c16r2="http://schemas.microsoft.com/office/drawing/2015/06/chart">
            <c:ext xmlns:c16="http://schemas.microsoft.com/office/drawing/2014/chart" uri="{C3380CC4-5D6E-409C-BE32-E72D297353CC}">
              <c16:uniqueId val="{00000001-0390-49DF-8E0F-73864DCABC3B}"/>
            </c:ext>
          </c:extLst>
        </c:ser>
        <c:dLbls>
          <c:showLegendKey val="0"/>
          <c:showVal val="1"/>
          <c:showCatName val="0"/>
          <c:showSerName val="0"/>
          <c:showPercent val="0"/>
          <c:showBubbleSize val="0"/>
        </c:dLbls>
        <c:gapWidth val="50"/>
        <c:overlap val="-6"/>
        <c:axId val="52876288"/>
        <c:axId val="50280064"/>
      </c:barChart>
      <c:catAx>
        <c:axId val="52876288"/>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280064"/>
        <c:crosses val="autoZero"/>
        <c:auto val="1"/>
        <c:lblAlgn val="ctr"/>
        <c:lblOffset val="100"/>
        <c:tickLblSkip val="1"/>
        <c:tickMarkSkip val="1"/>
        <c:noMultiLvlLbl val="0"/>
      </c:catAx>
      <c:valAx>
        <c:axId val="50280064"/>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876288"/>
        <c:crosses val="autoZero"/>
        <c:crossBetween val="between"/>
        <c:majorUnit val="10"/>
        <c:minorUnit val="5"/>
      </c:valAx>
      <c:spPr>
        <a:noFill/>
        <a:ln w="25386">
          <a:noFill/>
        </a:ln>
      </c:spPr>
    </c:plotArea>
    <c:plotVisOnly val="1"/>
    <c:dispBlanksAs val="gap"/>
    <c:showDLblsOverMax val="0"/>
  </c:chart>
  <c:txPr>
    <a:bodyPr/>
    <a:lstStyle/>
    <a:p>
      <a:pPr>
        <a:defRPr sz="1788"/>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Agree</c:v>
                </c:pt>
              </c:strCache>
            </c:strRef>
          </c:tx>
          <c:spPr>
            <a:ln cap="flat">
              <a:solidFill>
                <a:schemeClr val="bg1"/>
              </a:solidFill>
            </a:ln>
            <a:effectLst/>
          </c:spPr>
          <c:invertIfNegative val="0"/>
          <c:dPt>
            <c:idx val="0"/>
            <c:invertIfNegative val="0"/>
            <c:bubble3D val="0"/>
            <c:spPr>
              <a:solidFill>
                <a:schemeClr val="accent3">
                  <a:lumMod val="60000"/>
                  <a:lumOff val="4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15-E28D-4616-B8C8-8D4F80674E26}"/>
              </c:ext>
            </c:extLst>
          </c:dPt>
          <c:dPt>
            <c:idx val="1"/>
            <c:invertIfNegative val="0"/>
            <c:bubble3D val="0"/>
            <c:spPr>
              <a:solidFill>
                <a:schemeClr val="bg1">
                  <a:lumMod val="50000"/>
                  <a:lumOff val="5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01-EAF0-48B7-82B1-F211ED2FB07C}"/>
              </c:ext>
            </c:extLst>
          </c:dPt>
          <c:dPt>
            <c:idx val="2"/>
            <c:invertIfNegative val="0"/>
            <c:bubble3D val="0"/>
            <c:spPr>
              <a:solidFill>
                <a:schemeClr val="accent3">
                  <a:lumMod val="60000"/>
                  <a:lumOff val="4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16-E28D-4616-B8C8-8D4F80674E26}"/>
              </c:ext>
            </c:extLst>
          </c:dPt>
          <c:dPt>
            <c:idx val="3"/>
            <c:invertIfNegative val="0"/>
            <c:bubble3D val="0"/>
            <c:spPr>
              <a:solidFill>
                <a:schemeClr val="bg1">
                  <a:lumMod val="50000"/>
                  <a:lumOff val="5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03-EAF0-48B7-82B1-F211ED2FB07C}"/>
              </c:ext>
            </c:extLst>
          </c:dPt>
          <c:dPt>
            <c:idx val="4"/>
            <c:invertIfNegative val="0"/>
            <c:bubble3D val="0"/>
            <c:spPr>
              <a:solidFill>
                <a:schemeClr val="accent3">
                  <a:lumMod val="60000"/>
                  <a:lumOff val="4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17-E28D-4616-B8C8-8D4F80674E26}"/>
              </c:ext>
            </c:extLst>
          </c:dPt>
          <c:dPt>
            <c:idx val="5"/>
            <c:invertIfNegative val="0"/>
            <c:bubble3D val="0"/>
            <c:spPr>
              <a:solidFill>
                <a:schemeClr val="bg1">
                  <a:lumMod val="50000"/>
                  <a:lumOff val="5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05-EAF0-48B7-82B1-F211ED2FB07C}"/>
              </c:ext>
            </c:extLst>
          </c:dPt>
          <c:dPt>
            <c:idx val="6"/>
            <c:invertIfNegative val="0"/>
            <c:bubble3D val="0"/>
            <c:spPr>
              <a:solidFill>
                <a:schemeClr val="accent3">
                  <a:lumMod val="60000"/>
                  <a:lumOff val="4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18-E28D-4616-B8C8-8D4F80674E26}"/>
              </c:ext>
            </c:extLst>
          </c:dPt>
          <c:dPt>
            <c:idx val="7"/>
            <c:invertIfNegative val="0"/>
            <c:bubble3D val="0"/>
            <c:spPr>
              <a:solidFill>
                <a:schemeClr val="bg1">
                  <a:lumMod val="50000"/>
                  <a:lumOff val="50000"/>
                </a:schemeClr>
              </a:solidFill>
              <a:ln cap="flat">
                <a:solidFill>
                  <a:schemeClr val="bg1"/>
                </a:solidFill>
              </a:ln>
              <a:effectLst/>
            </c:spPr>
            <c:extLst xmlns:c16r2="http://schemas.microsoft.com/office/drawing/2015/06/chart">
              <c:ext xmlns:c16="http://schemas.microsoft.com/office/drawing/2014/chart" uri="{C3380CC4-5D6E-409C-BE32-E72D297353CC}">
                <c16:uniqueId val="{00000007-EAF0-48B7-82B1-F211ED2FB07C}"/>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0.46400000000000002</c:v>
                </c:pt>
                <c:pt idx="1">
                  <c:v>0.53500000000000003</c:v>
                </c:pt>
                <c:pt idx="2">
                  <c:v>0.6</c:v>
                </c:pt>
                <c:pt idx="3">
                  <c:v>0.59699999999999998</c:v>
                </c:pt>
                <c:pt idx="4">
                  <c:v>0.5</c:v>
                </c:pt>
                <c:pt idx="5">
                  <c:v>0.60099999999999998</c:v>
                </c:pt>
                <c:pt idx="6">
                  <c:v>0.42899999999999999</c:v>
                </c:pt>
                <c:pt idx="7">
                  <c:v>0.63</c:v>
                </c:pt>
              </c:numCache>
            </c:numRef>
          </c:val>
          <c:extLst xmlns:c16r2="http://schemas.microsoft.com/office/drawing/2015/06/chart">
            <c:ext xmlns:c16="http://schemas.microsoft.com/office/drawing/2014/chart" uri="{C3380CC4-5D6E-409C-BE32-E72D297353CC}">
              <c16:uniqueId val="{00000008-EAF0-48B7-82B1-F211ED2FB07C}"/>
            </c:ext>
          </c:extLst>
        </c:ser>
        <c:ser>
          <c:idx val="1"/>
          <c:order val="1"/>
          <c:tx>
            <c:strRef>
              <c:f>Sheet1!$D$1</c:f>
              <c:strCache>
                <c:ptCount val="1"/>
                <c:pt idx="0">
                  <c:v>Strongly Agree</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0-E28D-4616-B8C8-8D4F80674E26}"/>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EAF0-48B7-82B1-F211ED2FB07C}"/>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1-E28D-4616-B8C8-8D4F80674E26}"/>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EAF0-48B7-82B1-F211ED2FB07C}"/>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2-E28D-4616-B8C8-8D4F80674E26}"/>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EAF0-48B7-82B1-F211ED2FB07C}"/>
              </c:ext>
            </c:extLst>
          </c:dPt>
          <c:dPt>
            <c:idx val="6"/>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3-E28D-4616-B8C8-8D4F80674E26}"/>
              </c:ext>
            </c:extLst>
          </c:dPt>
          <c:dPt>
            <c:idx val="7"/>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EAF0-48B7-82B1-F211ED2FB07C}"/>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0.46400000000000002</c:v>
                </c:pt>
                <c:pt idx="1">
                  <c:v>0.42699999999999999</c:v>
                </c:pt>
                <c:pt idx="2">
                  <c:v>0.38200000000000001</c:v>
                </c:pt>
                <c:pt idx="3">
                  <c:v>0.23499999999999999</c:v>
                </c:pt>
                <c:pt idx="4">
                  <c:v>0.46400000000000002</c:v>
                </c:pt>
                <c:pt idx="5">
                  <c:v>0.312</c:v>
                </c:pt>
                <c:pt idx="6">
                  <c:v>0.55400000000000005</c:v>
                </c:pt>
                <c:pt idx="7">
                  <c:v>0.30199999999999999</c:v>
                </c:pt>
              </c:numCache>
            </c:numRef>
          </c:val>
          <c:extLst xmlns:c16r2="http://schemas.microsoft.com/office/drawing/2015/06/chart">
            <c:ext xmlns:c16="http://schemas.microsoft.com/office/drawing/2014/chart" uri="{C3380CC4-5D6E-409C-BE32-E72D297353CC}">
              <c16:uniqueId val="{00000011-EAF0-48B7-82B1-F211ED2FB07C}"/>
            </c:ext>
          </c:extLst>
        </c:ser>
        <c:dLbls>
          <c:showLegendKey val="0"/>
          <c:showVal val="0"/>
          <c:showCatName val="0"/>
          <c:showSerName val="0"/>
          <c:showPercent val="0"/>
          <c:showBubbleSize val="0"/>
        </c:dLbls>
        <c:gapWidth val="58"/>
        <c:overlap val="100"/>
        <c:axId val="51289600"/>
        <c:axId val="51412992"/>
      </c:barChart>
      <c:catAx>
        <c:axId val="5128960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51412992"/>
        <c:crosses val="autoZero"/>
        <c:auto val="1"/>
        <c:lblAlgn val="ctr"/>
        <c:lblOffset val="100"/>
        <c:tickLblSkip val="2"/>
        <c:tickMarkSkip val="2"/>
        <c:noMultiLvlLbl val="0"/>
      </c:catAx>
      <c:valAx>
        <c:axId val="51412992"/>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12896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Occasionally</c:v>
                </c:pt>
              </c:strCache>
            </c:strRef>
          </c:tx>
          <c:spPr>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4-2E2B-48AB-8557-D949A7174290}"/>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2FF7-4AF1-B95F-D4801BE364CC}"/>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5-2E2B-48AB-8557-D949A7174290}"/>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2FF7-4AF1-B95F-D4801BE364CC}"/>
              </c:ext>
            </c:extLst>
          </c:dPt>
          <c:dPt>
            <c:idx val="4"/>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6-2E2B-48AB-8557-D949A7174290}"/>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2FF7-4AF1-B95F-D4801BE364CC}"/>
              </c:ext>
            </c:extLst>
          </c:dPt>
          <c:dPt>
            <c:idx val="6"/>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7-2E2B-48AB-8557-D949A7174290}"/>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2FF7-4AF1-B95F-D4801BE364CC}"/>
              </c:ext>
            </c:extLst>
          </c:dPt>
          <c:dLbls>
            <c:numFmt formatCode="0.0%" sourceLinked="0"/>
            <c:spPr>
              <a:ln>
                <a:noFill/>
              </a:ln>
            </c:spPr>
            <c:txPr>
              <a:bodyPr/>
              <a:lstStyle/>
              <a:p>
                <a:pPr>
                  <a:defRPr sz="1388"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0.66700000000000004</c:v>
                </c:pt>
                <c:pt idx="1">
                  <c:v>0.62</c:v>
                </c:pt>
                <c:pt idx="2">
                  <c:v>0.30199999999999999</c:v>
                </c:pt>
                <c:pt idx="3">
                  <c:v>0.46200000000000002</c:v>
                </c:pt>
                <c:pt idx="4">
                  <c:v>0.51900000000000002</c:v>
                </c:pt>
                <c:pt idx="5">
                  <c:v>0.379</c:v>
                </c:pt>
                <c:pt idx="6">
                  <c:v>0.21199999999999999</c:v>
                </c:pt>
                <c:pt idx="7">
                  <c:v>0.13900000000000001</c:v>
                </c:pt>
              </c:numCache>
            </c:numRef>
          </c:val>
          <c:extLst xmlns:c16r2="http://schemas.microsoft.com/office/drawing/2015/06/chart">
            <c:ext xmlns:c16="http://schemas.microsoft.com/office/drawing/2014/chart" uri="{C3380CC4-5D6E-409C-BE32-E72D297353CC}">
              <c16:uniqueId val="{00000008-2FF7-4AF1-B95F-D4801BE364CC}"/>
            </c:ext>
          </c:extLst>
        </c:ser>
        <c:ser>
          <c:idx val="1"/>
          <c:order val="1"/>
          <c:tx>
            <c:strRef>
              <c:f>Sheet1!$D$1</c:f>
              <c:strCache>
                <c:ptCount val="1"/>
                <c:pt idx="0">
                  <c:v>Frequently</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0-2E2B-48AB-8557-D949A7174290}"/>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2FF7-4AF1-B95F-D4801BE364CC}"/>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1-2E2B-48AB-8557-D949A7174290}"/>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2FF7-4AF1-B95F-D4801BE364CC}"/>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2-2E2B-48AB-8557-D949A7174290}"/>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2FF7-4AF1-B95F-D4801BE364CC}"/>
              </c:ext>
            </c:extLst>
          </c:dPt>
          <c:dPt>
            <c:idx val="6"/>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3-2E2B-48AB-8557-D949A7174290}"/>
              </c:ext>
            </c:extLst>
          </c:dPt>
          <c:dPt>
            <c:idx val="7"/>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2FF7-4AF1-B95F-D4801BE364CC}"/>
              </c:ext>
            </c:extLst>
          </c:dPt>
          <c:dLbls>
            <c:numFmt formatCode="0.0%" sourceLinked="0"/>
            <c:spPr>
              <a:noFill/>
              <a:ln>
                <a:noFill/>
              </a:ln>
              <a:effectLst/>
            </c:spPr>
            <c:txPr>
              <a:bodyPr/>
              <a:lstStyle/>
              <a:p>
                <a:pPr>
                  <a:defRPr sz="1388"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0.23499999999999999</c:v>
                </c:pt>
                <c:pt idx="1">
                  <c:v>0.30399999999999999</c:v>
                </c:pt>
                <c:pt idx="2">
                  <c:v>0.67900000000000005</c:v>
                </c:pt>
                <c:pt idx="3">
                  <c:v>0.51200000000000001</c:v>
                </c:pt>
                <c:pt idx="4">
                  <c:v>0.115</c:v>
                </c:pt>
                <c:pt idx="5">
                  <c:v>8.5999999999999993E-2</c:v>
                </c:pt>
                <c:pt idx="6">
                  <c:v>9.6000000000000002E-2</c:v>
                </c:pt>
                <c:pt idx="7">
                  <c:v>3.3000000000000002E-2</c:v>
                </c:pt>
              </c:numCache>
            </c:numRef>
          </c:val>
          <c:extLst xmlns:c16r2="http://schemas.microsoft.com/office/drawing/2015/06/chart">
            <c:ext xmlns:c16="http://schemas.microsoft.com/office/drawing/2014/chart" uri="{C3380CC4-5D6E-409C-BE32-E72D297353CC}">
              <c16:uniqueId val="{00000011-2FF7-4AF1-B95F-D4801BE364CC}"/>
            </c:ext>
          </c:extLst>
        </c:ser>
        <c:dLbls>
          <c:showLegendKey val="0"/>
          <c:showVal val="0"/>
          <c:showCatName val="0"/>
          <c:showSerName val="0"/>
          <c:showPercent val="0"/>
          <c:showBubbleSize val="0"/>
        </c:dLbls>
        <c:gapWidth val="64"/>
        <c:overlap val="100"/>
        <c:axId val="53297152"/>
        <c:axId val="51415296"/>
      </c:barChart>
      <c:catAx>
        <c:axId val="53297152"/>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51415296"/>
        <c:crosses val="autoZero"/>
        <c:auto val="1"/>
        <c:lblAlgn val="ctr"/>
        <c:lblOffset val="100"/>
        <c:tickLblSkip val="2"/>
        <c:tickMarkSkip val="2"/>
        <c:noMultiLvlLbl val="0"/>
      </c:catAx>
      <c:valAx>
        <c:axId val="51415296"/>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3297152"/>
        <c:crosses val="autoZero"/>
        <c:crossBetween val="between"/>
        <c:majorUnit val="0.1"/>
      </c:valAx>
      <c:spPr>
        <a:noFill/>
        <a:ln w="25179">
          <a:noFill/>
        </a:ln>
      </c:spPr>
    </c:plotArea>
    <c:plotVisOnly val="1"/>
    <c:dispBlanksAs val="gap"/>
    <c:showDLblsOverMax val="0"/>
  </c:chart>
  <c:txPr>
    <a:bodyPr/>
    <a:lstStyle/>
    <a:p>
      <a:pPr>
        <a:defRPr sz="1784"/>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Occasionally</c:v>
                </c:pt>
              </c:strCache>
            </c:strRef>
          </c:tx>
          <c:spPr>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4-2E2B-48AB-8557-D949A7174290}"/>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2FF7-4AF1-B95F-D4801BE364CC}"/>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5-2E2B-48AB-8557-D949A7174290}"/>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2FF7-4AF1-B95F-D4801BE364CC}"/>
              </c:ext>
            </c:extLst>
          </c:dPt>
          <c:dPt>
            <c:idx val="4"/>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6-2E2B-48AB-8557-D949A7174290}"/>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2FF7-4AF1-B95F-D4801BE364CC}"/>
              </c:ext>
            </c:extLst>
          </c:dPt>
          <c:dPt>
            <c:idx val="6"/>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7-2E2B-48AB-8557-D949A7174290}"/>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2FF7-4AF1-B95F-D4801BE364CC}"/>
              </c:ext>
            </c:extLst>
          </c:dPt>
          <c:dLbls>
            <c:numFmt formatCode="0.0%" sourceLinked="0"/>
            <c:spPr>
              <a:ln>
                <a:noFill/>
              </a:ln>
            </c:spPr>
            <c:txPr>
              <a:bodyPr/>
              <a:lstStyle/>
              <a:p>
                <a:pPr>
                  <a:defRPr sz="1388"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0.67300000000000004</c:v>
                </c:pt>
                <c:pt idx="1">
                  <c:v>0.57099999999999995</c:v>
                </c:pt>
                <c:pt idx="2">
                  <c:v>0.38600000000000001</c:v>
                </c:pt>
                <c:pt idx="3">
                  <c:v>0.496</c:v>
                </c:pt>
                <c:pt idx="4">
                  <c:v>0.28799999999999998</c:v>
                </c:pt>
                <c:pt idx="5">
                  <c:v>0.45400000000000001</c:v>
                </c:pt>
                <c:pt idx="6">
                  <c:v>0.71199999999999997</c:v>
                </c:pt>
                <c:pt idx="7">
                  <c:v>0.6</c:v>
                </c:pt>
              </c:numCache>
            </c:numRef>
          </c:val>
          <c:extLst xmlns:c16r2="http://schemas.microsoft.com/office/drawing/2015/06/chart">
            <c:ext xmlns:c16="http://schemas.microsoft.com/office/drawing/2014/chart" uri="{C3380CC4-5D6E-409C-BE32-E72D297353CC}">
              <c16:uniqueId val="{00000008-2FF7-4AF1-B95F-D4801BE364CC}"/>
            </c:ext>
          </c:extLst>
        </c:ser>
        <c:ser>
          <c:idx val="1"/>
          <c:order val="1"/>
          <c:tx>
            <c:strRef>
              <c:f>Sheet1!$D$1</c:f>
              <c:strCache>
                <c:ptCount val="1"/>
                <c:pt idx="0">
                  <c:v>Frequently</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0-2E2B-48AB-8557-D949A7174290}"/>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2FF7-4AF1-B95F-D4801BE364CC}"/>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1-2E2B-48AB-8557-D949A7174290}"/>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2FF7-4AF1-B95F-D4801BE364CC}"/>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2-2E2B-48AB-8557-D949A7174290}"/>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2FF7-4AF1-B95F-D4801BE364CC}"/>
              </c:ext>
            </c:extLst>
          </c:dPt>
          <c:dPt>
            <c:idx val="6"/>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3-2E2B-48AB-8557-D949A7174290}"/>
              </c:ext>
            </c:extLst>
          </c:dPt>
          <c:dPt>
            <c:idx val="7"/>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2FF7-4AF1-B95F-D4801BE364CC}"/>
              </c:ext>
            </c:extLst>
          </c:dPt>
          <c:dLbls>
            <c:numFmt formatCode="0.0%" sourceLinked="0"/>
            <c:spPr>
              <a:noFill/>
              <a:ln>
                <a:noFill/>
              </a:ln>
              <a:effectLst/>
            </c:spPr>
            <c:txPr>
              <a:bodyPr/>
              <a:lstStyle/>
              <a:p>
                <a:pPr>
                  <a:defRPr sz="1388"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0.154</c:v>
                </c:pt>
                <c:pt idx="1">
                  <c:v>0.13500000000000001</c:v>
                </c:pt>
                <c:pt idx="2">
                  <c:v>0.57899999999999996</c:v>
                </c:pt>
                <c:pt idx="3">
                  <c:v>0.434</c:v>
                </c:pt>
                <c:pt idx="4">
                  <c:v>0.67300000000000004</c:v>
                </c:pt>
                <c:pt idx="5">
                  <c:v>0.51200000000000001</c:v>
                </c:pt>
                <c:pt idx="6">
                  <c:v>0.28799999999999998</c:v>
                </c:pt>
                <c:pt idx="7">
                  <c:v>0.33500000000000002</c:v>
                </c:pt>
              </c:numCache>
            </c:numRef>
          </c:val>
          <c:extLst xmlns:c16r2="http://schemas.microsoft.com/office/drawing/2015/06/chart">
            <c:ext xmlns:c16="http://schemas.microsoft.com/office/drawing/2014/chart" uri="{C3380CC4-5D6E-409C-BE32-E72D297353CC}">
              <c16:uniqueId val="{00000011-2FF7-4AF1-B95F-D4801BE364CC}"/>
            </c:ext>
          </c:extLst>
        </c:ser>
        <c:dLbls>
          <c:showLegendKey val="0"/>
          <c:showVal val="0"/>
          <c:showCatName val="0"/>
          <c:showSerName val="0"/>
          <c:showPercent val="0"/>
          <c:showBubbleSize val="0"/>
        </c:dLbls>
        <c:gapWidth val="64"/>
        <c:overlap val="100"/>
        <c:axId val="53370880"/>
        <c:axId val="51417600"/>
      </c:barChart>
      <c:catAx>
        <c:axId val="5337088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51417600"/>
        <c:crosses val="autoZero"/>
        <c:auto val="1"/>
        <c:lblAlgn val="ctr"/>
        <c:lblOffset val="100"/>
        <c:tickLblSkip val="2"/>
        <c:tickMarkSkip val="2"/>
        <c:noMultiLvlLbl val="0"/>
      </c:catAx>
      <c:valAx>
        <c:axId val="51417600"/>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3370880"/>
        <c:crosses val="autoZero"/>
        <c:crossBetween val="between"/>
        <c:majorUnit val="0.1"/>
      </c:valAx>
      <c:spPr>
        <a:noFill/>
        <a:ln w="25179">
          <a:noFill/>
        </a:ln>
      </c:spPr>
    </c:plotArea>
    <c:plotVisOnly val="1"/>
    <c:dispBlanksAs val="gap"/>
    <c:showDLblsOverMax val="0"/>
  </c:chart>
  <c:txPr>
    <a:bodyPr/>
    <a:lstStyle/>
    <a:p>
      <a:pPr>
        <a:defRPr sz="1784"/>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498"/>
          <c:y val="2.08817079683223E-2"/>
        </c:manualLayout>
      </c:layout>
      <c:overlay val="0"/>
    </c:title>
    <c:autoTitleDeleted val="0"/>
    <c:plotArea>
      <c:layout>
        <c:manualLayout>
          <c:layoutTarget val="inner"/>
          <c:xMode val="edge"/>
          <c:yMode val="edge"/>
          <c:x val="0.11149032992036401"/>
          <c:y val="0.125290023201856"/>
          <c:w val="0.853242320819113"/>
          <c:h val="0.75406032482598595"/>
        </c:manualLayout>
      </c:layout>
      <c:barChart>
        <c:barDir val="bar"/>
        <c:grouping val="clustered"/>
        <c:varyColors val="0"/>
        <c:dLbls>
          <c:showLegendKey val="0"/>
          <c:showVal val="0"/>
          <c:showCatName val="0"/>
          <c:showSerName val="0"/>
          <c:showPercent val="0"/>
          <c:showBubbleSize val="0"/>
        </c:dLbls>
        <c:gapWidth val="50"/>
        <c:axId val="54150656"/>
        <c:axId val="51420480"/>
      </c:barChart>
      <c:catAx>
        <c:axId val="54150656"/>
        <c:scaling>
          <c:orientation val="minMax"/>
        </c:scaling>
        <c:delete val="0"/>
        <c:axPos val="l"/>
        <c:majorTickMark val="none"/>
        <c:minorTickMark val="none"/>
        <c:tickLblPos val="nextTo"/>
        <c:txPr>
          <a:bodyPr rot="0" vert="horz"/>
          <a:lstStyle/>
          <a:p>
            <a:pPr>
              <a:defRPr/>
            </a:pPr>
            <a:endParaRPr lang="en-US"/>
          </a:p>
        </c:txPr>
        <c:crossAx val="51420480"/>
        <c:crosses val="autoZero"/>
        <c:auto val="1"/>
        <c:lblAlgn val="ctr"/>
        <c:lblOffset val="100"/>
        <c:tickLblSkip val="1"/>
        <c:tickMarkSkip val="1"/>
        <c:noMultiLvlLbl val="0"/>
      </c:catAx>
      <c:valAx>
        <c:axId val="5142048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541506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395495821642999"/>
          <c:y val="5.0618279569892503E-2"/>
          <c:w val="0.76293421916010995"/>
          <c:h val="0.755511599356532"/>
        </c:manualLayout>
      </c:layout>
      <c:lineChart>
        <c:grouping val="standard"/>
        <c:varyColors val="0"/>
        <c:ser>
          <c:idx val="0"/>
          <c:order val="0"/>
          <c:tx>
            <c:strRef>
              <c:f>Sheet1!$B$1</c:f>
              <c:strCache>
                <c:ptCount val="1"/>
                <c:pt idx="0">
                  <c:v>i</c:v>
                </c:pt>
              </c:strCache>
            </c:strRef>
          </c:tx>
          <c:spPr>
            <a:ln w="50696">
              <a:solidFill>
                <a:schemeClr val="accent3"/>
              </a:solidFill>
            </a:ln>
          </c:spPr>
          <c:marker>
            <c:symbol val="none"/>
          </c:marker>
          <c:cat>
            <c:strRef>
              <c:f>Sheet1!$A$2:$A$3</c:f>
              <c:strCache>
                <c:ptCount val="2"/>
                <c:pt idx="0">
                  <c:v>TFS</c:v>
                </c:pt>
                <c:pt idx="1">
                  <c:v>YFCY</c:v>
                </c:pt>
              </c:strCache>
            </c:strRef>
          </c:cat>
          <c:val>
            <c:numRef>
              <c:f>Sheet1!$B$2:$B$3</c:f>
              <c:numCache>
                <c:formatCode>0.0</c:formatCode>
                <c:ptCount val="2"/>
                <c:pt idx="0">
                  <c:v>51.68</c:v>
                </c:pt>
                <c:pt idx="1">
                  <c:v>56.89</c:v>
                </c:pt>
              </c:numCache>
            </c:numRef>
          </c:val>
          <c:smooth val="0"/>
          <c:extLst xmlns:c16r2="http://schemas.microsoft.com/office/drawing/2015/06/chart">
            <c:ext xmlns:c16="http://schemas.microsoft.com/office/drawing/2014/chart" uri="{C3380CC4-5D6E-409C-BE32-E72D297353CC}">
              <c16:uniqueId val="{00000000-94C9-4A16-9A6D-1BA35FDD6677}"/>
            </c:ext>
          </c:extLst>
        </c:ser>
        <c:ser>
          <c:idx val="1"/>
          <c:order val="1"/>
          <c:tx>
            <c:strRef>
              <c:f>Sheet1!$C$1</c:f>
              <c:strCache>
                <c:ptCount val="1"/>
                <c:pt idx="0">
                  <c:v>c</c:v>
                </c:pt>
              </c:strCache>
            </c:strRef>
          </c:tx>
          <c:spPr>
            <a:ln w="50696">
              <a:solidFill>
                <a:schemeClr val="bg1"/>
              </a:solidFill>
            </a:ln>
          </c:spPr>
          <c:marker>
            <c:symbol val="none"/>
          </c:marker>
          <c:cat>
            <c:strRef>
              <c:f>Sheet1!$A$2:$A$3</c:f>
              <c:strCache>
                <c:ptCount val="2"/>
                <c:pt idx="0">
                  <c:v>TFS</c:v>
                </c:pt>
                <c:pt idx="1">
                  <c:v>YFCY</c:v>
                </c:pt>
              </c:strCache>
            </c:strRef>
          </c:cat>
          <c:val>
            <c:numRef>
              <c:f>Sheet1!$C$2:$C$3</c:f>
              <c:numCache>
                <c:formatCode>0.0</c:formatCode>
                <c:ptCount val="2"/>
                <c:pt idx="0">
                  <c:v>52.06</c:v>
                </c:pt>
                <c:pt idx="1">
                  <c:v>54.63</c:v>
                </c:pt>
              </c:numCache>
            </c:numRef>
          </c:val>
          <c:smooth val="0"/>
          <c:extLst xmlns:c16r2="http://schemas.microsoft.com/office/drawing/2015/06/chart">
            <c:ext xmlns:c16="http://schemas.microsoft.com/office/drawing/2014/chart" uri="{C3380CC4-5D6E-409C-BE32-E72D297353CC}">
              <c16:uniqueId val="{00000001-94C9-4A16-9A6D-1BA35FDD6677}"/>
            </c:ext>
          </c:extLst>
        </c:ser>
        <c:dLbls>
          <c:showLegendKey val="0"/>
          <c:showVal val="0"/>
          <c:showCatName val="0"/>
          <c:showSerName val="0"/>
          <c:showPercent val="0"/>
          <c:showBubbleSize val="0"/>
        </c:dLbls>
        <c:marker val="1"/>
        <c:smooth val="0"/>
        <c:axId val="53694976"/>
        <c:axId val="52659328"/>
      </c:lineChart>
      <c:catAx>
        <c:axId val="53694976"/>
        <c:scaling>
          <c:orientation val="minMax"/>
        </c:scaling>
        <c:delete val="0"/>
        <c:axPos val="b"/>
        <c:numFmt formatCode="General" sourceLinked="1"/>
        <c:majorTickMark val="none"/>
        <c:minorTickMark val="none"/>
        <c:tickLblPos val="nextTo"/>
        <c:spPr>
          <a:ln w="12700">
            <a:solidFill>
              <a:schemeClr val="bg1"/>
            </a:solidFill>
          </a:ln>
        </c:spPr>
        <c:crossAx val="52659328"/>
        <c:crosses val="autoZero"/>
        <c:auto val="1"/>
        <c:lblAlgn val="ctr"/>
        <c:lblOffset val="100"/>
        <c:noMultiLvlLbl val="0"/>
      </c:catAx>
      <c:valAx>
        <c:axId val="52659328"/>
        <c:scaling>
          <c:orientation val="minMax"/>
          <c:max val="60"/>
          <c:min val="40"/>
        </c:scaling>
        <c:delete val="0"/>
        <c:axPos val="l"/>
        <c:numFmt formatCode="#,##0" sourceLinked="0"/>
        <c:majorTickMark val="none"/>
        <c:minorTickMark val="none"/>
        <c:tickLblPos val="nextTo"/>
        <c:spPr>
          <a:ln w="12700">
            <a:solidFill>
              <a:schemeClr val="bg1"/>
            </a:solidFill>
          </a:ln>
        </c:spPr>
        <c:crossAx val="53694976"/>
        <c:crosses val="autoZero"/>
        <c:crossBetween val="between"/>
        <c:majorUnit val="2"/>
      </c:valAx>
      <c:spPr>
        <a:noFill/>
        <a:ln w="25387">
          <a:noFill/>
        </a:ln>
      </c:spPr>
    </c:plotArea>
    <c:plotVisOnly val="1"/>
    <c:dispBlanksAs val="gap"/>
    <c:showDLblsOverMax val="0"/>
  </c:chart>
  <c:txPr>
    <a:bodyPr/>
    <a:lstStyle/>
    <a:p>
      <a:pPr>
        <a:defRPr sz="1400" b="1">
          <a:solidFill>
            <a:schemeClr val="bg1"/>
          </a:solidFill>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099197E-2"/>
          <c:w val="0.56542022948082604"/>
          <c:h val="0.78623973983450102"/>
        </c:manualLayout>
      </c:layout>
      <c:barChart>
        <c:barDir val="col"/>
        <c:grouping val="clustered"/>
        <c:varyColors val="0"/>
        <c:ser>
          <c:idx val="2"/>
          <c:order val="0"/>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51.93</c:v>
                </c:pt>
                <c:pt idx="1">
                  <c:v>51.93</c:v>
                </c:pt>
                <c:pt idx="2">
                  <c:v>0</c:v>
                </c:pt>
              </c:numCache>
            </c:numRef>
          </c:val>
          <c:extLst xmlns:c16r2="http://schemas.microsoft.com/office/drawing/2015/06/chart">
            <c:ext xmlns:c16="http://schemas.microsoft.com/office/drawing/2014/chart" uri="{C3380CC4-5D6E-409C-BE32-E72D297353CC}">
              <c16:uniqueId val="{00000000-772E-416F-89E7-A9CD2AE5D007}"/>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50.68</c:v>
                </c:pt>
                <c:pt idx="1">
                  <c:v>50</c:v>
                </c:pt>
                <c:pt idx="2">
                  <c:v>51.13</c:v>
                </c:pt>
              </c:numCache>
            </c:numRef>
          </c:val>
          <c:extLst xmlns:c16r2="http://schemas.microsoft.com/office/drawing/2015/06/chart">
            <c:ext xmlns:c16="http://schemas.microsoft.com/office/drawing/2014/chart" uri="{C3380CC4-5D6E-409C-BE32-E72D297353CC}">
              <c16:uniqueId val="{00000001-772E-416F-89E7-A9CD2AE5D007}"/>
            </c:ext>
          </c:extLst>
        </c:ser>
        <c:dLbls>
          <c:showLegendKey val="0"/>
          <c:showVal val="1"/>
          <c:showCatName val="0"/>
          <c:showSerName val="0"/>
          <c:showPercent val="0"/>
          <c:showBubbleSize val="0"/>
        </c:dLbls>
        <c:gapWidth val="50"/>
        <c:overlap val="-6"/>
        <c:axId val="53780480"/>
        <c:axId val="52661632"/>
      </c:barChart>
      <c:catAx>
        <c:axId val="53780480"/>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661632"/>
        <c:crosses val="autoZero"/>
        <c:auto val="1"/>
        <c:lblAlgn val="ctr"/>
        <c:lblOffset val="100"/>
        <c:tickLblSkip val="1"/>
        <c:tickMarkSkip val="1"/>
        <c:noMultiLvlLbl val="0"/>
      </c:catAx>
      <c:valAx>
        <c:axId val="52661632"/>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3780480"/>
        <c:crosses val="autoZero"/>
        <c:crossBetween val="between"/>
        <c:majorUnit val="10"/>
        <c:minorUnit val="5"/>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63981439621803E-2"/>
          <c:y val="9.1665348762099197E-2"/>
          <c:w val="0.60501671104061605"/>
          <c:h val="0.78623973983450102"/>
        </c:manualLayout>
      </c:layout>
      <c:barChart>
        <c:barDir val="col"/>
        <c:grouping val="clustered"/>
        <c:varyColors val="0"/>
        <c:ser>
          <c:idx val="2"/>
          <c:order val="0"/>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49.63</c:v>
                </c:pt>
                <c:pt idx="1">
                  <c:v>49.63</c:v>
                </c:pt>
                <c:pt idx="2">
                  <c:v>0</c:v>
                </c:pt>
              </c:numCache>
            </c:numRef>
          </c:val>
          <c:extLst xmlns:c16r2="http://schemas.microsoft.com/office/drawing/2015/06/chart">
            <c:ext xmlns:c16="http://schemas.microsoft.com/office/drawing/2014/chart" uri="{C3380CC4-5D6E-409C-BE32-E72D297353CC}">
              <c16:uniqueId val="{00000000-228D-40E1-9444-FD8EE4C44F3B}"/>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49.49</c:v>
                </c:pt>
                <c:pt idx="1">
                  <c:v>48.99</c:v>
                </c:pt>
                <c:pt idx="2">
                  <c:v>49.83</c:v>
                </c:pt>
              </c:numCache>
            </c:numRef>
          </c:val>
          <c:extLst xmlns:c16r2="http://schemas.microsoft.com/office/drawing/2015/06/chart">
            <c:ext xmlns:c16="http://schemas.microsoft.com/office/drawing/2014/chart" uri="{C3380CC4-5D6E-409C-BE32-E72D297353CC}">
              <c16:uniqueId val="{00000001-228D-40E1-9444-FD8EE4C44F3B}"/>
            </c:ext>
          </c:extLst>
        </c:ser>
        <c:dLbls>
          <c:showLegendKey val="0"/>
          <c:showVal val="1"/>
          <c:showCatName val="0"/>
          <c:showSerName val="0"/>
          <c:showPercent val="0"/>
          <c:showBubbleSize val="0"/>
        </c:dLbls>
        <c:gapWidth val="37"/>
        <c:overlap val="-6"/>
        <c:axId val="54152704"/>
        <c:axId val="52663936"/>
      </c:barChart>
      <c:catAx>
        <c:axId val="54152704"/>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663936"/>
        <c:crosses val="autoZero"/>
        <c:auto val="1"/>
        <c:lblAlgn val="ctr"/>
        <c:lblOffset val="100"/>
        <c:tickLblSkip val="1"/>
        <c:tickMarkSkip val="1"/>
        <c:noMultiLvlLbl val="0"/>
      </c:catAx>
      <c:valAx>
        <c:axId val="52663936"/>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4152704"/>
        <c:crosses val="autoZero"/>
        <c:crossBetween val="between"/>
        <c:majorUnit val="10"/>
        <c:minorUnit val="5"/>
      </c:valAx>
      <c:spPr>
        <a:noFill/>
        <a:ln w="25391">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2200" b="1" i="0" u="none" strike="noStrike" kern="1200" baseline="0">
                <a:solidFill>
                  <a:schemeClr val="bg1"/>
                </a:solidFill>
                <a:latin typeface="Franklin Gothic Book" panose="020B0503020102020204" pitchFamily="34" charset="0"/>
                <a:ea typeface="+mn-ea"/>
                <a:cs typeface="+mn-cs"/>
              </a:defRPr>
            </a:pPr>
            <a:r>
              <a:rPr lang="en-US" sz="2200" b="1" dirty="0" smtClean="0">
                <a:solidFill>
                  <a:schemeClr val="bg1"/>
                </a:solidFill>
                <a:latin typeface="Franklin Gothic Book" panose="020B0503020102020204" pitchFamily="34" charset="0"/>
              </a:rPr>
              <a:t>Sexual Orientation</a:t>
            </a:r>
            <a:endParaRPr lang="en-US" sz="2200" b="1" dirty="0">
              <a:solidFill>
                <a:schemeClr val="bg1"/>
              </a:solidFill>
              <a:latin typeface="Franklin Gothic Book" panose="020B0503020102020204" pitchFamily="34" charset="0"/>
            </a:endParaRPr>
          </a:p>
        </c:rich>
      </c:tx>
      <c:layout>
        <c:manualLayout>
          <c:xMode val="edge"/>
          <c:yMode val="edge"/>
          <c:x val="0.23890920312272901"/>
          <c:y val="6.0454599547780603E-2"/>
        </c:manualLayout>
      </c:layout>
      <c:overlay val="0"/>
      <c:spPr>
        <a:noFill/>
        <a:ln>
          <a:noFill/>
        </a:ln>
        <a:effectLst/>
      </c:spPr>
    </c:title>
    <c:autoTitleDeleted val="0"/>
    <c:plotArea>
      <c:layout>
        <c:manualLayout>
          <c:layoutTarget val="inner"/>
          <c:xMode val="edge"/>
          <c:yMode val="edge"/>
          <c:x val="0.22449393857993799"/>
          <c:y val="0.173645450568679"/>
          <c:w val="0.77550606142006195"/>
          <c:h val="0.48348490813648898"/>
        </c:manualLayout>
      </c:layout>
      <c:barChart>
        <c:barDir val="col"/>
        <c:grouping val="clustered"/>
        <c:varyColors val="0"/>
        <c:ser>
          <c:idx val="0"/>
          <c:order val="0"/>
          <c:tx>
            <c:strRef>
              <c:f>Sheet1!$B$1</c:f>
              <c:strCache>
                <c:ptCount val="1"/>
                <c:pt idx="0">
                  <c:v>Your Institution</c:v>
                </c:pt>
              </c:strCache>
            </c:strRef>
          </c:tx>
          <c:spPr>
            <a:solidFill>
              <a:schemeClr val="accent3"/>
            </a:solidFill>
            <a:ln w="9525" cap="flat" cmpd="sng" algn="ctr">
              <a:solidFill>
                <a:schemeClr val="bg1"/>
              </a:solidFill>
              <a:prstDash val="solid"/>
              <a:round/>
            </a:ln>
            <a:effectLst>
              <a:outerShdw blurRad="40000" dist="20000" dir="5400000" rotWithShape="0">
                <a:srgbClr val="000000">
                  <a:alpha val="38000"/>
                </a:srgbClr>
              </a:outerShdw>
            </a:effectLst>
          </c:spPr>
          <c:invertIfNegative val="0"/>
          <c:dPt>
            <c:idx val="0"/>
            <c:invertIfNegative val="0"/>
            <c:bubble3D val="0"/>
            <c:explosion val="1"/>
            <c:spPr>
              <a:solidFill>
                <a:schemeClr val="accent3">
                  <a:lumMod val="20000"/>
                  <a:lumOff val="80000"/>
                </a:schemeClr>
              </a:solidFill>
              <a:ln w="9525" cap="flat" cmpd="sng" algn="ctr">
                <a:solidFill>
                  <a:schemeClr val="bg1"/>
                </a:solidFill>
                <a:prstDash val="solid"/>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1-FD8A-451F-9353-C0666C6B89BD}"/>
              </c:ext>
            </c:extLst>
          </c:dPt>
          <c:dPt>
            <c:idx val="1"/>
            <c:invertIfNegative val="0"/>
            <c:bubble3D val="0"/>
            <c:spPr>
              <a:solidFill>
                <a:schemeClr val="accent3">
                  <a:lumMod val="40000"/>
                  <a:lumOff val="60000"/>
                </a:schemeClr>
              </a:solidFill>
              <a:ln w="9525" cap="flat" cmpd="sng" algn="ctr">
                <a:solidFill>
                  <a:schemeClr val="bg1"/>
                </a:solidFill>
                <a:prstDash val="solid"/>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3-FD8A-451F-9353-C0666C6B89BD}"/>
              </c:ext>
            </c:extLst>
          </c:dPt>
          <c:dPt>
            <c:idx val="2"/>
            <c:invertIfNegative val="0"/>
            <c:bubble3D val="0"/>
            <c:spPr>
              <a:solidFill>
                <a:schemeClr val="accent3">
                  <a:lumMod val="60000"/>
                  <a:lumOff val="40000"/>
                </a:schemeClr>
              </a:solidFill>
              <a:ln w="9525" cap="flat" cmpd="sng" algn="ctr">
                <a:solidFill>
                  <a:schemeClr val="bg1"/>
                </a:solidFill>
                <a:prstDash val="solid"/>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7-FD8A-451F-9353-C0666C6B89BD}"/>
              </c:ext>
            </c:extLst>
          </c:dPt>
          <c:dPt>
            <c:idx val="3"/>
            <c:invertIfNegative val="0"/>
            <c:bubble3D val="0"/>
            <c:spPr>
              <a:solidFill>
                <a:schemeClr val="accent3">
                  <a:lumMod val="75000"/>
                </a:schemeClr>
              </a:solidFill>
              <a:ln w="9525" cap="flat" cmpd="sng" algn="ctr">
                <a:solidFill>
                  <a:schemeClr val="bg1"/>
                </a:solidFill>
                <a:prstDash val="solid"/>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8-FD8A-451F-9353-C0666C6B89BD}"/>
              </c:ext>
            </c:extLst>
          </c:dPt>
          <c:dPt>
            <c:idx val="4"/>
            <c:invertIfNegative val="0"/>
            <c:bubble3D val="0"/>
            <c:spPr>
              <a:solidFill>
                <a:schemeClr val="accent3">
                  <a:lumMod val="50000"/>
                </a:schemeClr>
              </a:solidFill>
              <a:ln w="9525" cap="flat" cmpd="sng" algn="ctr">
                <a:solidFill>
                  <a:schemeClr val="bg1"/>
                </a:solidFill>
                <a:prstDash val="solid"/>
                <a:round/>
              </a:ln>
              <a:effectLst>
                <a:outerShdw blurRad="40000" dist="20000" dir="5400000" rotWithShape="0">
                  <a:srgbClr val="000000">
                    <a:alpha val="38000"/>
                  </a:srgbClr>
                </a:outerShdw>
              </a:effectLst>
            </c:spPr>
            <c:extLst xmlns:c16r2="http://schemas.microsoft.com/office/drawing/2015/06/chart">
              <c:ext xmlns:c16="http://schemas.microsoft.com/office/drawing/2014/chart" uri="{C3380CC4-5D6E-409C-BE32-E72D297353CC}">
                <c16:uniqueId val="{00000009-FD8A-451F-9353-C0666C6B89BD}"/>
              </c:ext>
            </c:extLst>
          </c:dPt>
          <c:dPt>
            <c:idx val="5"/>
            <c:invertIfNegative val="0"/>
            <c:bubble3D val="0"/>
            <c:extLst xmlns:c16r2="http://schemas.microsoft.com/office/drawing/2015/06/chart">
              <c:ext xmlns:c16="http://schemas.microsoft.com/office/drawing/2014/chart" uri="{C3380CC4-5D6E-409C-BE32-E72D297353CC}">
                <c16:uniqueId val="{00000006-FD8A-451F-9353-C0666C6B89BD}"/>
              </c:ext>
            </c:extLst>
          </c:dPt>
          <c:dLbls>
            <c:numFmt formatCode="0.0%" sourceLinked="0"/>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shade val="95000"/>
                          <a:satMod val="105000"/>
                        </a:schemeClr>
                      </a:solidFill>
                      <a:prstDash val="solid"/>
                      <a:round/>
                    </a:ln>
                    <a:effectLst/>
                  </c:spPr>
                </c15:leaderLines>
              </c:ext>
            </c:extLst>
          </c:dLbls>
          <c:cat>
            <c:strRef>
              <c:f>Sheet1!$A$2:$A$7</c:f>
              <c:strCache>
                <c:ptCount val="6"/>
                <c:pt idx="0">
                  <c:v>Heterosexual</c:v>
                </c:pt>
                <c:pt idx="1">
                  <c:v>Gay</c:v>
                </c:pt>
                <c:pt idx="2">
                  <c:v>Lesbian</c:v>
                </c:pt>
                <c:pt idx="3">
                  <c:v>Bisexual</c:v>
                </c:pt>
                <c:pt idx="4">
                  <c:v>Queer</c:v>
                </c:pt>
                <c:pt idx="5">
                  <c:v>Other</c:v>
                </c:pt>
              </c:strCache>
            </c:strRef>
          </c:cat>
          <c:val>
            <c:numRef>
              <c:f>Sheet1!$B$2:$B$7</c:f>
              <c:numCache>
                <c:formatCode>0.0%</c:formatCode>
                <c:ptCount val="6"/>
                <c:pt idx="0">
                  <c:v>1</c:v>
                </c:pt>
                <c:pt idx="1">
                  <c:v>0</c:v>
                </c:pt>
                <c:pt idx="2">
                  <c:v>0</c:v>
                </c:pt>
                <c:pt idx="3">
                  <c:v>0</c:v>
                </c:pt>
                <c:pt idx="4">
                  <c:v>0</c:v>
                </c:pt>
                <c:pt idx="5">
                  <c:v>0</c:v>
                </c:pt>
              </c:numCache>
            </c:numRef>
          </c:val>
          <c:extLst xmlns:c16r2="http://schemas.microsoft.com/office/drawing/2015/06/chart">
            <c:ext xmlns:c16="http://schemas.microsoft.com/office/drawing/2014/chart" uri="{C3380CC4-5D6E-409C-BE32-E72D297353CC}">
              <c16:uniqueId val="{00000004-FD8A-451F-9353-C0666C6B89BD}"/>
            </c:ext>
          </c:extLst>
        </c:ser>
        <c:dLbls>
          <c:showLegendKey val="0"/>
          <c:showVal val="0"/>
          <c:showCatName val="0"/>
          <c:showSerName val="0"/>
          <c:showPercent val="0"/>
          <c:showBubbleSize val="0"/>
        </c:dLbls>
        <c:gapWidth val="100"/>
        <c:axId val="49890304"/>
        <c:axId val="73350464"/>
      </c:barChart>
      <c:catAx>
        <c:axId val="49890304"/>
        <c:scaling>
          <c:orientation val="minMax"/>
        </c:scaling>
        <c:delete val="0"/>
        <c:axPos val="b"/>
        <c:numFmt formatCode="General" sourceLinked="1"/>
        <c:majorTickMark val="out"/>
        <c:minorTickMark val="none"/>
        <c:tickLblPos val="nextTo"/>
        <c:spPr>
          <a:solidFill>
            <a:schemeClr val="tx1"/>
          </a:solidFill>
          <a:ln w="12700" cap="flat" cmpd="sng" algn="ctr">
            <a:solidFill>
              <a:schemeClr val="bg1"/>
            </a:solidFill>
            <a:prstDash val="solid"/>
            <a:round/>
          </a:ln>
          <a:effectLst/>
        </c:spPr>
        <c:txPr>
          <a:bodyPr rot="3600000" spcFirstLastPara="1" vertOverflow="ellipsis" wrap="square" anchor="ctr" anchorCtr="1"/>
          <a:lstStyle/>
          <a:p>
            <a:pPr>
              <a:defRPr sz="1600" b="0" i="0" u="none" strike="noStrike" kern="1200" baseline="0">
                <a:solidFill>
                  <a:schemeClr val="bg1"/>
                </a:solidFill>
                <a:latin typeface="+mn-lt"/>
                <a:ea typeface="+mn-ea"/>
                <a:cs typeface="+mn-cs"/>
              </a:defRPr>
            </a:pPr>
            <a:endParaRPr lang="en-US"/>
          </a:p>
        </c:txPr>
        <c:crossAx val="73350464"/>
        <c:crossesAt val="0"/>
        <c:auto val="1"/>
        <c:lblAlgn val="ctr"/>
        <c:lblOffset val="100"/>
        <c:noMultiLvlLbl val="0"/>
      </c:catAx>
      <c:valAx>
        <c:axId val="73350464"/>
        <c:scaling>
          <c:orientation val="minMax"/>
        </c:scaling>
        <c:delete val="0"/>
        <c:axPos val="l"/>
        <c:majorGridlines>
          <c:spPr>
            <a:ln w="9525" cap="flat" cmpd="sng" algn="ctr">
              <a:solidFill>
                <a:schemeClr val="tx1">
                  <a:tint val="75000"/>
                  <a:shade val="95000"/>
                  <a:satMod val="105000"/>
                </a:schemeClr>
              </a:solidFill>
              <a:prstDash val="solid"/>
              <a:round/>
            </a:ln>
            <a:effectLst/>
          </c:spPr>
        </c:majorGridlines>
        <c:numFmt formatCode="0%" sourceLinked="0"/>
        <c:majorTickMark val="out"/>
        <c:minorTickMark val="none"/>
        <c:tickLblPos val="nextTo"/>
        <c:spPr>
          <a:noFill/>
          <a:ln w="12700" cap="flat" cmpd="sng" algn="ctr">
            <a:solidFill>
              <a:schemeClr val="bg1"/>
            </a:solidFill>
            <a:prstDash val="solid"/>
            <a:round/>
          </a:ln>
          <a:effectLst/>
        </c:spPr>
        <c:txPr>
          <a:bodyPr rot="-60000000" spcFirstLastPara="1" vertOverflow="ellipsis" vert="horz" wrap="square" anchor="ctr" anchorCtr="1"/>
          <a:lstStyle/>
          <a:p>
            <a:pPr>
              <a:defRPr sz="1300" b="1" i="0" u="none" strike="noStrike" kern="1200" baseline="0">
                <a:solidFill>
                  <a:schemeClr val="bg1"/>
                </a:solidFill>
                <a:latin typeface="+mn-lt"/>
                <a:ea typeface="+mn-ea"/>
                <a:cs typeface="+mn-cs"/>
              </a:defRPr>
            </a:pPr>
            <a:endParaRPr lang="en-US"/>
          </a:p>
        </c:txPr>
        <c:crossAx val="49890304"/>
        <c:crosses val="autoZero"/>
        <c:crossBetween val="between"/>
      </c:valAx>
      <c:spPr>
        <a:noFill/>
        <a:ln>
          <a:noFill/>
        </a:ln>
        <a:effectLst/>
      </c:spPr>
    </c:plotArea>
    <c:plotVisOnly val="1"/>
    <c:dispBlanksAs val="zero"/>
    <c:showDLblsOverMax val="0"/>
  </c:chart>
  <c:spPr>
    <a:noFill/>
    <a:ln w="9525" cap="flat" cmpd="sng" algn="ctr">
      <a:noFill/>
      <a:prstDash val="solid"/>
    </a:ln>
    <a:effectLst/>
  </c:spPr>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498"/>
          <c:y val="2.08817079683223E-2"/>
        </c:manualLayout>
      </c:layout>
      <c:overlay val="0"/>
    </c:title>
    <c:autoTitleDeleted val="0"/>
    <c:plotArea>
      <c:layout>
        <c:manualLayout>
          <c:layoutTarget val="inner"/>
          <c:xMode val="edge"/>
          <c:yMode val="edge"/>
          <c:x val="0.11149032992036401"/>
          <c:y val="0.125290023201856"/>
          <c:w val="0.853242320819113"/>
          <c:h val="0.75406032482598595"/>
        </c:manualLayout>
      </c:layout>
      <c:barChart>
        <c:barDir val="bar"/>
        <c:grouping val="clustered"/>
        <c:varyColors val="0"/>
        <c:dLbls>
          <c:showLegendKey val="0"/>
          <c:showVal val="0"/>
          <c:showCatName val="0"/>
          <c:showSerName val="0"/>
          <c:showPercent val="0"/>
          <c:showBubbleSize val="0"/>
        </c:dLbls>
        <c:gapWidth val="50"/>
        <c:axId val="54239232"/>
        <c:axId val="53002816"/>
      </c:barChart>
      <c:catAx>
        <c:axId val="54239232"/>
        <c:scaling>
          <c:orientation val="minMax"/>
        </c:scaling>
        <c:delete val="0"/>
        <c:axPos val="l"/>
        <c:majorTickMark val="none"/>
        <c:minorTickMark val="none"/>
        <c:tickLblPos val="nextTo"/>
        <c:txPr>
          <a:bodyPr rot="0" vert="horz"/>
          <a:lstStyle/>
          <a:p>
            <a:pPr>
              <a:defRPr/>
            </a:pPr>
            <a:endParaRPr lang="en-US"/>
          </a:p>
        </c:txPr>
        <c:crossAx val="53002816"/>
        <c:crosses val="autoZero"/>
        <c:auto val="1"/>
        <c:lblAlgn val="ctr"/>
        <c:lblOffset val="100"/>
        <c:tickLblSkip val="1"/>
        <c:tickMarkSkip val="1"/>
        <c:noMultiLvlLbl val="0"/>
      </c:catAx>
      <c:valAx>
        <c:axId val="53002816"/>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5423923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065091484229199"/>
          <c:y val="4.4218933840166799E-2"/>
          <c:w val="0.750434219160108"/>
          <c:h val="0.73207410597112799"/>
        </c:manualLayout>
      </c:layout>
      <c:lineChart>
        <c:grouping val="standard"/>
        <c:varyColors val="0"/>
        <c:ser>
          <c:idx val="0"/>
          <c:order val="0"/>
          <c:tx>
            <c:strRef>
              <c:f>Sheet1!$B$1</c:f>
              <c:strCache>
                <c:ptCount val="1"/>
                <c:pt idx="0">
                  <c:v>i</c:v>
                </c:pt>
              </c:strCache>
            </c:strRef>
          </c:tx>
          <c:spPr>
            <a:ln w="50698">
              <a:solidFill>
                <a:schemeClr val="accent3"/>
              </a:solidFill>
            </a:ln>
          </c:spPr>
          <c:marker>
            <c:symbol val="none"/>
          </c:marker>
          <c:cat>
            <c:strRef>
              <c:f>Sheet1!$A$2:$A$3</c:f>
              <c:strCache>
                <c:ptCount val="2"/>
                <c:pt idx="0">
                  <c:v>TFS</c:v>
                </c:pt>
                <c:pt idx="1">
                  <c:v>YFCY</c:v>
                </c:pt>
              </c:strCache>
            </c:strRef>
          </c:cat>
          <c:val>
            <c:numRef>
              <c:f>Sheet1!$B$2:$B$3</c:f>
              <c:numCache>
                <c:formatCode>0.0</c:formatCode>
                <c:ptCount val="2"/>
                <c:pt idx="0">
                  <c:v>51.6</c:v>
                </c:pt>
                <c:pt idx="1">
                  <c:v>52.16</c:v>
                </c:pt>
              </c:numCache>
            </c:numRef>
          </c:val>
          <c:smooth val="0"/>
          <c:extLst xmlns:c16r2="http://schemas.microsoft.com/office/drawing/2015/06/chart">
            <c:ext xmlns:c16="http://schemas.microsoft.com/office/drawing/2014/chart" uri="{C3380CC4-5D6E-409C-BE32-E72D297353CC}">
              <c16:uniqueId val="{00000000-DAC7-4374-88C8-DAFF1AC1CAD1}"/>
            </c:ext>
          </c:extLst>
        </c:ser>
        <c:ser>
          <c:idx val="1"/>
          <c:order val="1"/>
          <c:tx>
            <c:strRef>
              <c:f>Sheet1!$C$1</c:f>
              <c:strCache>
                <c:ptCount val="1"/>
                <c:pt idx="0">
                  <c:v>c</c:v>
                </c:pt>
              </c:strCache>
            </c:strRef>
          </c:tx>
          <c:spPr>
            <a:ln w="50698">
              <a:solidFill>
                <a:schemeClr val="bg1"/>
              </a:solidFill>
            </a:ln>
          </c:spPr>
          <c:marker>
            <c:symbol val="none"/>
          </c:marker>
          <c:cat>
            <c:strRef>
              <c:f>Sheet1!$A$2:$A$3</c:f>
              <c:strCache>
                <c:ptCount val="2"/>
                <c:pt idx="0">
                  <c:v>TFS</c:v>
                </c:pt>
                <c:pt idx="1">
                  <c:v>YFCY</c:v>
                </c:pt>
              </c:strCache>
            </c:strRef>
          </c:cat>
          <c:val>
            <c:numRef>
              <c:f>Sheet1!$C$2:$C$3</c:f>
              <c:numCache>
                <c:formatCode>0.0</c:formatCode>
                <c:ptCount val="2"/>
                <c:pt idx="0">
                  <c:v>53.3</c:v>
                </c:pt>
                <c:pt idx="1">
                  <c:v>53.73</c:v>
                </c:pt>
              </c:numCache>
            </c:numRef>
          </c:val>
          <c:smooth val="0"/>
          <c:extLst xmlns:c16r2="http://schemas.microsoft.com/office/drawing/2015/06/chart">
            <c:ext xmlns:c16="http://schemas.microsoft.com/office/drawing/2014/chart" uri="{C3380CC4-5D6E-409C-BE32-E72D297353CC}">
              <c16:uniqueId val="{00000001-DAC7-4374-88C8-DAFF1AC1CAD1}"/>
            </c:ext>
          </c:extLst>
        </c:ser>
        <c:dLbls>
          <c:showLegendKey val="0"/>
          <c:showVal val="0"/>
          <c:showCatName val="0"/>
          <c:showSerName val="0"/>
          <c:showPercent val="0"/>
          <c:showBubbleSize val="0"/>
        </c:dLbls>
        <c:marker val="1"/>
        <c:smooth val="0"/>
        <c:axId val="54239744"/>
        <c:axId val="53004544"/>
      </c:lineChart>
      <c:catAx>
        <c:axId val="54239744"/>
        <c:scaling>
          <c:orientation val="minMax"/>
        </c:scaling>
        <c:delete val="0"/>
        <c:axPos val="b"/>
        <c:numFmt formatCode="General" sourceLinked="1"/>
        <c:majorTickMark val="none"/>
        <c:minorTickMark val="none"/>
        <c:tickLblPos val="nextTo"/>
        <c:spPr>
          <a:ln w="12700">
            <a:solidFill>
              <a:schemeClr val="bg1"/>
            </a:solidFill>
          </a:ln>
        </c:spPr>
        <c:crossAx val="53004544"/>
        <c:crosses val="autoZero"/>
        <c:auto val="1"/>
        <c:lblAlgn val="ctr"/>
        <c:lblOffset val="100"/>
        <c:noMultiLvlLbl val="0"/>
      </c:catAx>
      <c:valAx>
        <c:axId val="53004544"/>
        <c:scaling>
          <c:orientation val="minMax"/>
          <c:max val="60"/>
          <c:min val="40"/>
        </c:scaling>
        <c:delete val="0"/>
        <c:axPos val="l"/>
        <c:numFmt formatCode="#,##0" sourceLinked="0"/>
        <c:majorTickMark val="none"/>
        <c:minorTickMark val="none"/>
        <c:tickLblPos val="nextTo"/>
        <c:spPr>
          <a:ln w="12700">
            <a:solidFill>
              <a:schemeClr val="bg1"/>
            </a:solidFill>
          </a:ln>
        </c:spPr>
        <c:crossAx val="54239744"/>
        <c:crosses val="autoZero"/>
        <c:crossBetween val="between"/>
        <c:majorUnit val="2"/>
      </c:valAx>
      <c:dTable>
        <c:showHorzBorder val="1"/>
        <c:showVertBorder val="1"/>
        <c:showOutline val="0"/>
        <c:showKeys val="0"/>
      </c:dTable>
      <c:spPr>
        <a:noFill/>
        <a:ln w="25387">
          <a:noFill/>
        </a:ln>
      </c:spPr>
    </c:plotArea>
    <c:plotVisOnly val="1"/>
    <c:dispBlanksAs val="gap"/>
    <c:showDLblsOverMax val="0"/>
  </c:chart>
  <c:txPr>
    <a:bodyPr/>
    <a:lstStyle/>
    <a:p>
      <a:pPr>
        <a:defRPr sz="1400" b="1">
          <a:solidFill>
            <a:schemeClr val="bg1"/>
          </a:solidFill>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02E-2"/>
          <c:y val="0.10863847464611499"/>
          <c:w val="0.57998459185407603"/>
          <c:h val="0.78341088552049798"/>
        </c:manualLayout>
      </c:layout>
      <c:barChart>
        <c:barDir val="col"/>
        <c:grouping val="clustered"/>
        <c:varyColors val="0"/>
        <c:ser>
          <c:idx val="2"/>
          <c:order val="0"/>
          <c:spPr>
            <a:solidFill>
              <a:schemeClr val="accent3"/>
            </a:solidFill>
            <a:ln>
              <a:solidFill>
                <a:schemeClr val="bg1"/>
              </a:solidFill>
            </a:ln>
            <a:effectLst/>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53.49</c:v>
                </c:pt>
                <c:pt idx="1">
                  <c:v>53.49</c:v>
                </c:pt>
                <c:pt idx="2">
                  <c:v>0</c:v>
                </c:pt>
              </c:numCache>
            </c:numRef>
          </c:val>
          <c:extLst xmlns:c16r2="http://schemas.microsoft.com/office/drawing/2015/06/chart">
            <c:ext xmlns:c16="http://schemas.microsoft.com/office/drawing/2014/chart" uri="{C3380CC4-5D6E-409C-BE32-E72D297353CC}">
              <c16:uniqueId val="{00000000-4ABA-4D00-838B-688E82235570}"/>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50.4</c:v>
                </c:pt>
                <c:pt idx="1">
                  <c:v>50.41</c:v>
                </c:pt>
                <c:pt idx="2">
                  <c:v>50.4</c:v>
                </c:pt>
              </c:numCache>
            </c:numRef>
          </c:val>
          <c:extLst xmlns:c16r2="http://schemas.microsoft.com/office/drawing/2015/06/chart">
            <c:ext xmlns:c16="http://schemas.microsoft.com/office/drawing/2014/chart" uri="{C3380CC4-5D6E-409C-BE32-E72D297353CC}">
              <c16:uniqueId val="{00000001-4ABA-4D00-838B-688E82235570}"/>
            </c:ext>
          </c:extLst>
        </c:ser>
        <c:dLbls>
          <c:showLegendKey val="0"/>
          <c:showVal val="1"/>
          <c:showCatName val="0"/>
          <c:showSerName val="0"/>
          <c:showPercent val="0"/>
          <c:showBubbleSize val="0"/>
        </c:dLbls>
        <c:gapWidth val="50"/>
        <c:overlap val="-6"/>
        <c:axId val="54277632"/>
        <c:axId val="52674560"/>
      </c:barChart>
      <c:catAx>
        <c:axId val="54277632"/>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674560"/>
        <c:crosses val="autoZero"/>
        <c:auto val="1"/>
        <c:lblAlgn val="ctr"/>
        <c:lblOffset val="100"/>
        <c:tickLblSkip val="1"/>
        <c:tickMarkSkip val="1"/>
        <c:noMultiLvlLbl val="0"/>
      </c:catAx>
      <c:valAx>
        <c:axId val="52674560"/>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4277632"/>
        <c:crosses val="autoZero"/>
        <c:crossBetween val="between"/>
        <c:majorUnit val="10"/>
        <c:minorUnit val="5"/>
      </c:valAx>
      <c:spPr>
        <a:noFill/>
        <a:ln w="25391">
          <a:noFill/>
        </a:ln>
      </c:spPr>
    </c:plotArea>
    <c:plotVisOnly val="1"/>
    <c:dispBlanksAs val="gap"/>
    <c:showDLblsOverMax val="0"/>
  </c:chart>
  <c:txPr>
    <a:bodyPr/>
    <a:lstStyle/>
    <a:p>
      <a:pPr>
        <a:defRPr sz="1788"/>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7.1012694388897596E-2"/>
          <c:y val="0.102980766018109"/>
          <c:w val="0.59008983833652595"/>
          <c:h val="0.78341088552049798"/>
        </c:manualLayout>
      </c:layout>
      <c:barChart>
        <c:barDir val="col"/>
        <c:grouping val="clustered"/>
        <c:varyColors val="0"/>
        <c:ser>
          <c:idx val="2"/>
          <c:order val="0"/>
          <c:spPr>
            <a:solidFill>
              <a:schemeClr val="accent3"/>
            </a:solidFill>
            <a:ln>
              <a:solidFill>
                <a:schemeClr val="bg1"/>
              </a:solidFill>
            </a:ln>
            <a:effectLst/>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51.45</c:v>
                </c:pt>
                <c:pt idx="1">
                  <c:v>51.45</c:v>
                </c:pt>
                <c:pt idx="2">
                  <c:v>0</c:v>
                </c:pt>
              </c:numCache>
            </c:numRef>
          </c:val>
          <c:extLst xmlns:c16r2="http://schemas.microsoft.com/office/drawing/2015/06/chart">
            <c:ext xmlns:c16="http://schemas.microsoft.com/office/drawing/2014/chart" uri="{C3380CC4-5D6E-409C-BE32-E72D297353CC}">
              <c16:uniqueId val="{00000000-C338-4F46-8C53-2654EFE1E689}"/>
            </c:ext>
          </c:extLst>
        </c:ser>
        <c:ser>
          <c:idx val="0"/>
          <c:order val="1"/>
          <c:spPr>
            <a:solidFill>
              <a:schemeClr val="bg1"/>
            </a:solidFill>
            <a:ln>
              <a:solidFill>
                <a:schemeClr val="bg1"/>
              </a:solidFill>
            </a:ln>
            <a:effectLst/>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49.68</c:v>
                </c:pt>
                <c:pt idx="1">
                  <c:v>50.61</c:v>
                </c:pt>
                <c:pt idx="2">
                  <c:v>49.07</c:v>
                </c:pt>
              </c:numCache>
            </c:numRef>
          </c:val>
          <c:extLst xmlns:c16r2="http://schemas.microsoft.com/office/drawing/2015/06/chart">
            <c:ext xmlns:c16="http://schemas.microsoft.com/office/drawing/2014/chart" uri="{C3380CC4-5D6E-409C-BE32-E72D297353CC}">
              <c16:uniqueId val="{00000001-C338-4F46-8C53-2654EFE1E689}"/>
            </c:ext>
          </c:extLst>
        </c:ser>
        <c:dLbls>
          <c:showLegendKey val="0"/>
          <c:showVal val="1"/>
          <c:showCatName val="0"/>
          <c:showSerName val="0"/>
          <c:showPercent val="0"/>
          <c:showBubbleSize val="0"/>
        </c:dLbls>
        <c:gapWidth val="57"/>
        <c:overlap val="-6"/>
        <c:axId val="54363648"/>
        <c:axId val="52678016"/>
      </c:barChart>
      <c:catAx>
        <c:axId val="54363648"/>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2678016"/>
        <c:crosses val="autoZero"/>
        <c:auto val="1"/>
        <c:lblAlgn val="ctr"/>
        <c:lblOffset val="100"/>
        <c:tickLblSkip val="1"/>
        <c:tickMarkSkip val="1"/>
        <c:noMultiLvlLbl val="0"/>
      </c:catAx>
      <c:valAx>
        <c:axId val="52678016"/>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395" b="1">
                <a:solidFill>
                  <a:schemeClr val="bg1"/>
                </a:solidFill>
              </a:defRPr>
            </a:pPr>
            <a:endParaRPr lang="en-US"/>
          </a:p>
        </c:txPr>
        <c:crossAx val="54363648"/>
        <c:crosses val="autoZero"/>
        <c:crossBetween val="between"/>
        <c:majorUnit val="10"/>
        <c:minorUnit val="5"/>
      </c:valAx>
      <c:spPr>
        <a:noFill/>
        <a:ln w="25395">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5324315626788296E-2"/>
          <c:y val="2.6939817121220101E-2"/>
          <c:w val="0.94561598224195298"/>
          <c:h val="0.93282149712092699"/>
        </c:manualLayout>
      </c:layout>
      <c:barChart>
        <c:barDir val="col"/>
        <c:grouping val="stacked"/>
        <c:varyColors val="0"/>
        <c:ser>
          <c:idx val="0"/>
          <c:order val="0"/>
          <c:tx>
            <c:strRef>
              <c:f>Sheet1!$C$1</c:f>
              <c:strCache>
                <c:ptCount val="1"/>
                <c:pt idx="0">
                  <c:v>Agree</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3967-404E-927D-8A7F9AA2504D}"/>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3967-404E-927D-8A7F9AA2504D}"/>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3967-404E-927D-8A7F9AA2504D}"/>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3967-404E-927D-8A7F9AA2504D}"/>
              </c:ext>
            </c:extLst>
          </c:dPt>
          <c:dLbls>
            <c:spPr>
              <a:noFill/>
              <a:ln>
                <a:noFill/>
              </a:ln>
              <a:effectLst/>
            </c:spPr>
            <c:txPr>
              <a:bodyPr/>
              <a:lstStyle/>
              <a:p>
                <a:pPr algn="ctr">
                  <a:defRPr lang="en-US"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3.5999999999999997E-2</c:v>
                </c:pt>
                <c:pt idx="1">
                  <c:v>0.123</c:v>
                </c:pt>
                <c:pt idx="2">
                  <c:v>0.16400000000000001</c:v>
                </c:pt>
                <c:pt idx="3">
                  <c:v>0.189</c:v>
                </c:pt>
                <c:pt idx="4">
                  <c:v>0.214</c:v>
                </c:pt>
                <c:pt idx="5">
                  <c:v>0.20799999999999999</c:v>
                </c:pt>
                <c:pt idx="6">
                  <c:v>3.5999999999999997E-2</c:v>
                </c:pt>
                <c:pt idx="7">
                  <c:v>0.18099999999999999</c:v>
                </c:pt>
              </c:numCache>
            </c:numRef>
          </c:val>
          <c:extLst xmlns:c16r2="http://schemas.microsoft.com/office/drawing/2015/06/chart">
            <c:ext xmlns:c16="http://schemas.microsoft.com/office/drawing/2014/chart" uri="{C3380CC4-5D6E-409C-BE32-E72D297353CC}">
              <c16:uniqueId val="{00000008-3967-404E-927D-8A7F9AA2504D}"/>
            </c:ext>
          </c:extLst>
        </c:ser>
        <c:ser>
          <c:idx val="1"/>
          <c:order val="1"/>
          <c:tx>
            <c:strRef>
              <c:f>Sheet1!$D$1</c:f>
              <c:strCache>
                <c:ptCount val="1"/>
                <c:pt idx="0">
                  <c:v>Strongly Agree</c:v>
                </c:pt>
              </c:strCache>
            </c:strRef>
          </c:tx>
          <c:spPr>
            <a:solidFill>
              <a:srgbClr val="DE7C00"/>
            </a:solidFill>
            <a:ln>
              <a:solidFill>
                <a:schemeClr val="bg1"/>
              </a:solidFill>
            </a:ln>
            <a:effectLst/>
          </c:spPr>
          <c:invertIfNegative val="1"/>
          <c:dPt>
            <c:idx val="1"/>
            <c:invertIfNegative val="1"/>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3967-404E-927D-8A7F9AA2504D}"/>
              </c:ext>
            </c:extLst>
          </c:dPt>
          <c:dPt>
            <c:idx val="3"/>
            <c:invertIfNegative val="1"/>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3967-404E-927D-8A7F9AA2504D}"/>
              </c:ext>
            </c:extLst>
          </c:dPt>
          <c:dPt>
            <c:idx val="5"/>
            <c:invertIfNegative val="1"/>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3967-404E-927D-8A7F9AA2504D}"/>
              </c:ext>
            </c:extLst>
          </c:dPt>
          <c:dPt>
            <c:idx val="7"/>
            <c:invertIfNegative val="1"/>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3967-404E-927D-8A7F9AA2504D}"/>
              </c:ext>
            </c:extLst>
          </c:dPt>
          <c:dLbls>
            <c:spPr>
              <a:ln>
                <a:noFill/>
              </a:ln>
            </c:spPr>
            <c:txPr>
              <a:bodyPr rot="0" vert="horz" anchor="ctr" anchorCtr="0"/>
              <a:lstStyle/>
              <a:p>
                <a:pPr algn="just">
                  <a:defRPr lang="en-US" sz="12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5.3999999999999999E-2</c:v>
                </c:pt>
                <c:pt idx="1">
                  <c:v>0.03</c:v>
                </c:pt>
                <c:pt idx="2">
                  <c:v>1.7999999999999999E-2</c:v>
                </c:pt>
                <c:pt idx="3">
                  <c:v>3.5999999999999997E-2</c:v>
                </c:pt>
                <c:pt idx="4">
                  <c:v>7.0999999999999994E-2</c:v>
                </c:pt>
                <c:pt idx="5">
                  <c:v>5.5E-2</c:v>
                </c:pt>
                <c:pt idx="6">
                  <c:v>3.5999999999999997E-2</c:v>
                </c:pt>
                <c:pt idx="7">
                  <c:v>3.5999999999999997E-2</c:v>
                </c:pt>
              </c:numCache>
            </c:numRef>
          </c:val>
          <c:extLst xmlns:c16r2="http://schemas.microsoft.com/office/drawing/2015/06/chart">
            <c:ext xmlns:c16="http://schemas.microsoft.com/office/drawing/2014/chart" uri="{C3380CC4-5D6E-409C-BE32-E72D297353CC}">
              <c16:uniqueId val="{00000011-3967-404E-927D-8A7F9AA2504D}"/>
            </c:ext>
            <c:ext xmlns:c14="http://schemas.microsoft.com/office/drawing/2007/8/2/chart" uri="{6F2FDCE9-48DA-4B69-8628-5D25D57E5C99}">
              <c14:invertSolidFillFmt>
                <c14:spPr xmlns:c14="http://schemas.microsoft.com/office/drawing/2007/8/2/chart">
                  <a:solidFill>
                    <a:srgbClr val="FFFFFF"/>
                  </a:solidFill>
                  <a:ln>
                    <a:solidFill>
                      <a:schemeClr val="bg1"/>
                    </a:solidFill>
                  </a:ln>
                  <a:effectLst/>
                </c14:spPr>
              </c14:invertSolidFillFmt>
            </c:ext>
          </c:extLst>
        </c:ser>
        <c:dLbls>
          <c:showLegendKey val="0"/>
          <c:showVal val="0"/>
          <c:showCatName val="0"/>
          <c:showSerName val="0"/>
          <c:showPercent val="0"/>
          <c:showBubbleSize val="0"/>
        </c:dLbls>
        <c:gapWidth val="61"/>
        <c:overlap val="100"/>
        <c:axId val="54503424"/>
        <c:axId val="52680896"/>
      </c:barChart>
      <c:catAx>
        <c:axId val="54503424"/>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a:solidFill>
              <a:schemeClr val="bg1"/>
            </a:solidFill>
          </a:ln>
        </c:spPr>
        <c:crossAx val="52680896"/>
        <c:crosses val="autoZero"/>
        <c:auto val="1"/>
        <c:lblAlgn val="ctr"/>
        <c:lblOffset val="100"/>
        <c:tickLblSkip val="2"/>
        <c:tickMarkSkip val="2"/>
        <c:noMultiLvlLbl val="0"/>
      </c:catAx>
      <c:valAx>
        <c:axId val="52680896"/>
        <c:scaling>
          <c:orientation val="minMax"/>
        </c:scaling>
        <c:delete val="0"/>
        <c:axPos val="l"/>
        <c:numFmt formatCode="0%" sourceLinked="0"/>
        <c:majorTickMark val="none"/>
        <c:minorTickMark val="none"/>
        <c:tickLblPos val="nextTo"/>
        <c:spPr>
          <a:ln w="12700">
            <a:solidFill>
              <a:schemeClr val="bg1"/>
            </a:solidFill>
          </a:ln>
        </c:spPr>
        <c:txPr>
          <a:bodyPr rot="0" vert="horz"/>
          <a:lstStyle/>
          <a:p>
            <a:pPr>
              <a:defRPr sz="1403" b="1">
                <a:solidFill>
                  <a:schemeClr val="bg1"/>
                </a:solidFill>
              </a:defRPr>
            </a:pPr>
            <a:endParaRPr lang="en-US"/>
          </a:p>
        </c:txPr>
        <c:crossAx val="54503424"/>
        <c:crosses val="autoZero"/>
        <c:crossBetween val="between"/>
      </c:valAx>
    </c:plotArea>
    <c:plotVisOnly val="1"/>
    <c:dispBlanksAs val="gap"/>
    <c:showDLblsOverMax val="0"/>
  </c:chart>
  <c:txPr>
    <a:bodyPr/>
    <a:lstStyle/>
    <a:p>
      <a:pPr>
        <a:defRPr sz="1804"/>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202E-2"/>
          <c:y val="2.8790786948176599E-2"/>
          <c:w val="0.94561598224195298"/>
          <c:h val="0.93282149712092599"/>
        </c:manualLayout>
      </c:layout>
      <c:barChart>
        <c:barDir val="col"/>
        <c:grouping val="stacked"/>
        <c:varyColors val="0"/>
        <c:ser>
          <c:idx val="0"/>
          <c:order val="0"/>
          <c:tx>
            <c:strRef>
              <c:f>Sheet1!$C$1</c:f>
              <c:strCache>
                <c:ptCount val="1"/>
                <c:pt idx="0">
                  <c:v>Satisfied</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7CDB-4C77-9FDE-83387DE57D30}"/>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7CDB-4C77-9FDE-83387DE57D30}"/>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7CDB-4C77-9FDE-83387DE57D30}"/>
              </c:ext>
            </c:extLst>
          </c:dPt>
          <c:dPt>
            <c:idx val="7"/>
            <c:invertIfNegative val="0"/>
            <c:bubble3D val="0"/>
            <c:extLst xmlns:c16r2="http://schemas.microsoft.com/office/drawing/2015/06/chart">
              <c:ext xmlns:c16="http://schemas.microsoft.com/office/drawing/2014/chart" uri="{C3380CC4-5D6E-409C-BE32-E72D297353CC}">
                <c16:uniqueId val="{00000007-7CDB-4C77-9FDE-83387DE57D30}"/>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0.39300000000000002</c:v>
                </c:pt>
                <c:pt idx="1">
                  <c:v>0.38600000000000001</c:v>
                </c:pt>
                <c:pt idx="2">
                  <c:v>0.41799999999999998</c:v>
                </c:pt>
                <c:pt idx="3">
                  <c:v>0.36199999999999999</c:v>
                </c:pt>
                <c:pt idx="4">
                  <c:v>0.34499999999999997</c:v>
                </c:pt>
                <c:pt idx="5">
                  <c:v>0.504</c:v>
                </c:pt>
              </c:numCache>
            </c:numRef>
          </c:val>
          <c:extLst xmlns:c16r2="http://schemas.microsoft.com/office/drawing/2015/06/chart">
            <c:ext xmlns:c16="http://schemas.microsoft.com/office/drawing/2014/chart" uri="{C3380CC4-5D6E-409C-BE32-E72D297353CC}">
              <c16:uniqueId val="{00000008-7CDB-4C77-9FDE-83387DE57D30}"/>
            </c:ext>
          </c:extLst>
        </c:ser>
        <c:ser>
          <c:idx val="1"/>
          <c:order val="1"/>
          <c:tx>
            <c:strRef>
              <c:f>Sheet1!$D$1</c:f>
              <c:strCache>
                <c:ptCount val="1"/>
                <c:pt idx="0">
                  <c:v>Very Satisfied</c:v>
                </c:pt>
              </c:strCache>
            </c:strRef>
          </c:tx>
          <c:spPr>
            <a:solidFill>
              <a:schemeClr val="accent3"/>
            </a:solidFill>
            <a:ln>
              <a:solidFill>
                <a:schemeClr val="bg1"/>
              </a:solidFill>
            </a:ln>
            <a:effectLst/>
          </c:spPr>
          <c:invertIfNegative val="0"/>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7CDB-4C77-9FDE-83387DE57D30}"/>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7CDB-4C77-9FDE-83387DE57D30}"/>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7CDB-4C77-9FDE-83387DE57D30}"/>
              </c:ext>
            </c:extLst>
          </c:dPt>
          <c:dPt>
            <c:idx val="7"/>
            <c:invertIfNegative val="0"/>
            <c:bubble3D val="0"/>
            <c:extLst xmlns:c16r2="http://schemas.microsoft.com/office/drawing/2015/06/chart">
              <c:ext xmlns:c16="http://schemas.microsoft.com/office/drawing/2014/chart" uri="{C3380CC4-5D6E-409C-BE32-E72D297353CC}">
                <c16:uniqueId val="{00000010-7CDB-4C77-9FDE-83387DE57D30}"/>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0.19600000000000001</c:v>
                </c:pt>
                <c:pt idx="1">
                  <c:v>0.123</c:v>
                </c:pt>
                <c:pt idx="2">
                  <c:v>0.23599999999999999</c:v>
                </c:pt>
                <c:pt idx="3">
                  <c:v>0.152</c:v>
                </c:pt>
                <c:pt idx="4">
                  <c:v>0.47299999999999998</c:v>
                </c:pt>
                <c:pt idx="5">
                  <c:v>0.26200000000000001</c:v>
                </c:pt>
              </c:numCache>
            </c:numRef>
          </c:val>
          <c:extLst xmlns:c16r2="http://schemas.microsoft.com/office/drawing/2015/06/chart">
            <c:ext xmlns:c16="http://schemas.microsoft.com/office/drawing/2014/chart" uri="{C3380CC4-5D6E-409C-BE32-E72D297353CC}">
              <c16:uniqueId val="{00000011-7CDB-4C77-9FDE-83387DE57D30}"/>
            </c:ext>
          </c:extLst>
        </c:ser>
        <c:dLbls>
          <c:showLegendKey val="0"/>
          <c:showVal val="0"/>
          <c:showCatName val="0"/>
          <c:showSerName val="0"/>
          <c:showPercent val="0"/>
          <c:showBubbleSize val="0"/>
        </c:dLbls>
        <c:gapWidth val="90"/>
        <c:overlap val="100"/>
        <c:axId val="54900224"/>
        <c:axId val="53009728"/>
      </c:barChart>
      <c:catAx>
        <c:axId val="54900224"/>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w="12700">
            <a:solidFill>
              <a:schemeClr val="bg1"/>
            </a:solidFill>
          </a:ln>
        </c:spPr>
        <c:crossAx val="53009728"/>
        <c:crosses val="autoZero"/>
        <c:auto val="1"/>
        <c:lblAlgn val="ctr"/>
        <c:lblOffset val="100"/>
        <c:tickLblSkip val="2"/>
        <c:tickMarkSkip val="2"/>
        <c:noMultiLvlLbl val="0"/>
      </c:catAx>
      <c:valAx>
        <c:axId val="53009728"/>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49002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606E-2"/>
          <c:y val="0.102980766018109"/>
          <c:w val="0.56114135141921395"/>
          <c:h val="0.76926661395048801"/>
        </c:manualLayout>
      </c:layout>
      <c:barChart>
        <c:barDir val="col"/>
        <c:grouping val="clustered"/>
        <c:varyColors val="0"/>
        <c:ser>
          <c:idx val="2"/>
          <c:order val="0"/>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55.49</c:v>
                </c:pt>
                <c:pt idx="1">
                  <c:v>55.49</c:v>
                </c:pt>
                <c:pt idx="2">
                  <c:v>0</c:v>
                </c:pt>
              </c:numCache>
            </c:numRef>
          </c:val>
          <c:extLst xmlns:c16r2="http://schemas.microsoft.com/office/drawing/2015/06/chart">
            <c:ext xmlns:c16="http://schemas.microsoft.com/office/drawing/2014/chart" uri="{C3380CC4-5D6E-409C-BE32-E72D297353CC}">
              <c16:uniqueId val="{00000000-87B6-46EE-9138-5E3B09F25F7D}"/>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51.6</c:v>
                </c:pt>
                <c:pt idx="1">
                  <c:v>51.32</c:v>
                </c:pt>
                <c:pt idx="2">
                  <c:v>51.79</c:v>
                </c:pt>
              </c:numCache>
            </c:numRef>
          </c:val>
          <c:extLst xmlns:c16r2="http://schemas.microsoft.com/office/drawing/2015/06/chart">
            <c:ext xmlns:c16="http://schemas.microsoft.com/office/drawing/2014/chart" uri="{C3380CC4-5D6E-409C-BE32-E72D297353CC}">
              <c16:uniqueId val="{00000001-87B6-46EE-9138-5E3B09F25F7D}"/>
            </c:ext>
          </c:extLst>
        </c:ser>
        <c:dLbls>
          <c:showLegendKey val="0"/>
          <c:showVal val="1"/>
          <c:showCatName val="0"/>
          <c:showSerName val="0"/>
          <c:showPercent val="0"/>
          <c:showBubbleSize val="0"/>
        </c:dLbls>
        <c:gapWidth val="50"/>
        <c:overlap val="-6"/>
        <c:axId val="55186944"/>
        <c:axId val="54799168"/>
      </c:barChart>
      <c:catAx>
        <c:axId val="55186944"/>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4799168"/>
        <c:crosses val="autoZero"/>
        <c:auto val="1"/>
        <c:lblAlgn val="ctr"/>
        <c:lblOffset val="100"/>
        <c:tickLblSkip val="1"/>
        <c:tickMarkSkip val="1"/>
        <c:noMultiLvlLbl val="0"/>
      </c:catAx>
      <c:valAx>
        <c:axId val="54799168"/>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396" b="1">
                <a:solidFill>
                  <a:schemeClr val="bg1"/>
                </a:solidFill>
              </a:defRPr>
            </a:pPr>
            <a:endParaRPr lang="en-US"/>
          </a:p>
        </c:txPr>
        <c:crossAx val="55186944"/>
        <c:crosses val="autoZero"/>
        <c:crossBetween val="between"/>
        <c:majorUnit val="10"/>
        <c:minorUnit val="5"/>
      </c:valAx>
      <c:spPr>
        <a:noFill/>
        <a:ln w="25402">
          <a:noFill/>
        </a:ln>
      </c:spPr>
    </c:plotArea>
    <c:plotVisOnly val="1"/>
    <c:dispBlanksAs val="gap"/>
    <c:showDLblsOverMax val="0"/>
  </c:chart>
  <c:txPr>
    <a:bodyPr/>
    <a:lstStyle/>
    <a:p>
      <a:pPr>
        <a:defRPr sz="1795"/>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699"/>
        </c:manualLayout>
      </c:layout>
      <c:barChart>
        <c:barDir val="col"/>
        <c:grouping val="stacked"/>
        <c:varyColors val="0"/>
        <c:ser>
          <c:idx val="0"/>
          <c:order val="0"/>
          <c:tx>
            <c:strRef>
              <c:f>Sheet1!$C$1</c:f>
              <c:strCache>
                <c:ptCount val="1"/>
                <c:pt idx="0">
                  <c:v>Sat</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0F9D-4B4E-94BD-3784887C68FF}"/>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0F9D-4B4E-94BD-3784887C68FF}"/>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0F9D-4B4E-94BD-3784887C68FF}"/>
              </c:ext>
            </c:extLst>
          </c:dPt>
          <c:dPt>
            <c:idx val="7"/>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7-0F9D-4B4E-94BD-3784887C68FF}"/>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0.44800000000000001</c:v>
                </c:pt>
                <c:pt idx="1">
                  <c:v>0.43</c:v>
                </c:pt>
                <c:pt idx="2">
                  <c:v>0.35699999999999998</c:v>
                </c:pt>
                <c:pt idx="3">
                  <c:v>0.47099999999999997</c:v>
                </c:pt>
                <c:pt idx="4">
                  <c:v>0.4</c:v>
                </c:pt>
                <c:pt idx="5">
                  <c:v>0.4</c:v>
                </c:pt>
                <c:pt idx="6">
                  <c:v>0.44800000000000001</c:v>
                </c:pt>
                <c:pt idx="7">
                  <c:v>0.46300000000000002</c:v>
                </c:pt>
              </c:numCache>
            </c:numRef>
          </c:val>
          <c:extLst xmlns:c16r2="http://schemas.microsoft.com/office/drawing/2015/06/chart">
            <c:ext xmlns:c16="http://schemas.microsoft.com/office/drawing/2014/chart" uri="{C3380CC4-5D6E-409C-BE32-E72D297353CC}">
              <c16:uniqueId val="{00000008-0F9D-4B4E-94BD-3784887C68FF}"/>
            </c:ext>
          </c:extLst>
        </c:ser>
        <c:ser>
          <c:idx val="1"/>
          <c:order val="1"/>
          <c:tx>
            <c:strRef>
              <c:f>Sheet1!$D$1</c:f>
              <c:strCache>
                <c:ptCount val="1"/>
                <c:pt idx="0">
                  <c:v>Very Sat</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0-F6BD-40FC-B1CF-A5D2BEFC4071}"/>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0F9D-4B4E-94BD-3784887C68FF}"/>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1-F6BD-40FC-B1CF-A5D2BEFC4071}"/>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0F9D-4B4E-94BD-3784887C68FF}"/>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2-F6BD-40FC-B1CF-A5D2BEFC4071}"/>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0F9D-4B4E-94BD-3784887C68FF}"/>
              </c:ext>
            </c:extLst>
          </c:dPt>
          <c:dPt>
            <c:idx val="6"/>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3-F6BD-40FC-B1CF-A5D2BEFC4071}"/>
              </c:ext>
            </c:extLst>
          </c:dPt>
          <c:dPt>
            <c:idx val="7"/>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10-0F9D-4B4E-94BD-3784887C68FF}"/>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0.5</c:v>
                </c:pt>
                <c:pt idx="1">
                  <c:v>0.26100000000000001</c:v>
                </c:pt>
                <c:pt idx="2">
                  <c:v>0.55400000000000005</c:v>
                </c:pt>
                <c:pt idx="3">
                  <c:v>0.37</c:v>
                </c:pt>
                <c:pt idx="4">
                  <c:v>0.36399999999999999</c:v>
                </c:pt>
                <c:pt idx="5">
                  <c:v>0.20799999999999999</c:v>
                </c:pt>
                <c:pt idx="6">
                  <c:v>0.43099999999999999</c:v>
                </c:pt>
                <c:pt idx="7">
                  <c:v>0.32900000000000001</c:v>
                </c:pt>
              </c:numCache>
            </c:numRef>
          </c:val>
          <c:extLst xmlns:c16r2="http://schemas.microsoft.com/office/drawing/2015/06/chart">
            <c:ext xmlns:c16="http://schemas.microsoft.com/office/drawing/2014/chart" uri="{C3380CC4-5D6E-409C-BE32-E72D297353CC}">
              <c16:uniqueId val="{00000011-0F9D-4B4E-94BD-3784887C68FF}"/>
            </c:ext>
          </c:extLst>
        </c:ser>
        <c:dLbls>
          <c:showLegendKey val="0"/>
          <c:showVal val="0"/>
          <c:showCatName val="0"/>
          <c:showSerName val="0"/>
          <c:showPercent val="0"/>
          <c:showBubbleSize val="0"/>
        </c:dLbls>
        <c:gapWidth val="61"/>
        <c:overlap val="100"/>
        <c:axId val="55260672"/>
        <c:axId val="54802624"/>
      </c:barChart>
      <c:catAx>
        <c:axId val="55260672"/>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a:solidFill>
              <a:schemeClr val="bg1"/>
            </a:solidFill>
          </a:ln>
        </c:spPr>
        <c:crossAx val="54802624"/>
        <c:crosses val="autoZero"/>
        <c:auto val="1"/>
        <c:lblAlgn val="ctr"/>
        <c:lblOffset val="100"/>
        <c:tickLblSkip val="2"/>
        <c:tickMarkSkip val="2"/>
        <c:noMultiLvlLbl val="0"/>
      </c:catAx>
      <c:valAx>
        <c:axId val="54802624"/>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52606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699"/>
        </c:manualLayout>
      </c:layout>
      <c:barChart>
        <c:barDir val="col"/>
        <c:grouping val="stacked"/>
        <c:varyColors val="0"/>
        <c:ser>
          <c:idx val="0"/>
          <c:order val="0"/>
          <c:tx>
            <c:strRef>
              <c:f>Sheet1!$C$1</c:f>
              <c:strCache>
                <c:ptCount val="1"/>
                <c:pt idx="0">
                  <c:v>Sat</c:v>
                </c:pt>
              </c:strCache>
            </c:strRef>
          </c:tx>
          <c:spPr>
            <a:ln>
              <a:solidFill>
                <a:schemeClr val="bg1"/>
              </a:solidFill>
            </a:ln>
            <a:effectLst/>
          </c:spPr>
          <c:invertIfNegative val="0"/>
          <c:dPt>
            <c:idx val="0"/>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1-F632-4EF1-97B9-77A64265FD49}"/>
              </c:ext>
            </c:extLst>
          </c:dPt>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87E7-46ED-BFAB-ADC8588898F1}"/>
              </c:ext>
            </c:extLst>
          </c:dPt>
          <c:dPt>
            <c:idx val="2"/>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4-F632-4EF1-97B9-77A64265FD49}"/>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87E7-46ED-BFAB-ADC8588898F1}"/>
              </c:ext>
            </c:extLst>
          </c:dPt>
          <c:dPt>
            <c:idx val="4"/>
            <c:invertIfNegative val="0"/>
            <c:bubble3D val="0"/>
            <c:spPr>
              <a:solidFill>
                <a:schemeClr val="accent3">
                  <a:lumMod val="60000"/>
                  <a:lumOff val="40000"/>
                </a:schemeClr>
              </a:solidFill>
              <a:ln>
                <a:solidFill>
                  <a:schemeClr val="bg1"/>
                </a:solidFill>
              </a:ln>
              <a:effectLst/>
            </c:spPr>
            <c:extLst xmlns:c16r2="http://schemas.microsoft.com/office/drawing/2015/06/chart">
              <c:ext xmlns:c16="http://schemas.microsoft.com/office/drawing/2014/chart" uri="{C3380CC4-5D6E-409C-BE32-E72D297353CC}">
                <c16:uniqueId val="{00000015-F632-4EF1-97B9-77A64265FD49}"/>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87E7-46ED-BFAB-ADC8588898F1}"/>
              </c:ext>
            </c:extLst>
          </c:dPt>
          <c:dPt>
            <c:idx val="7"/>
            <c:invertIfNegative val="0"/>
            <c:bubble3D val="0"/>
            <c:spPr>
              <a:solidFill>
                <a:srgbClr val="FFFF66"/>
              </a:solidFill>
              <a:ln>
                <a:solidFill>
                  <a:schemeClr val="bg1"/>
                </a:solidFill>
              </a:ln>
              <a:effectLst/>
            </c:spPr>
            <c:extLst xmlns:c16r2="http://schemas.microsoft.com/office/drawing/2015/06/chart">
              <c:ext xmlns:c16="http://schemas.microsoft.com/office/drawing/2014/chart" uri="{C3380CC4-5D6E-409C-BE32-E72D297353CC}">
                <c16:uniqueId val="{00000007-87E7-46ED-BFAB-ADC8588898F1}"/>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0.5</c:v>
                </c:pt>
                <c:pt idx="1">
                  <c:v>0.51900000000000002</c:v>
                </c:pt>
                <c:pt idx="2">
                  <c:v>0.41399999999999998</c:v>
                </c:pt>
                <c:pt idx="3">
                  <c:v>0.53600000000000003</c:v>
                </c:pt>
                <c:pt idx="4">
                  <c:v>0.33900000000000002</c:v>
                </c:pt>
                <c:pt idx="5">
                  <c:v>0.56000000000000005</c:v>
                </c:pt>
              </c:numCache>
            </c:numRef>
          </c:val>
          <c:extLst xmlns:c16r2="http://schemas.microsoft.com/office/drawing/2015/06/chart">
            <c:ext xmlns:c16="http://schemas.microsoft.com/office/drawing/2014/chart" uri="{C3380CC4-5D6E-409C-BE32-E72D297353CC}">
              <c16:uniqueId val="{00000008-87E7-46ED-BFAB-ADC8588898F1}"/>
            </c:ext>
          </c:extLst>
        </c:ser>
        <c:ser>
          <c:idx val="1"/>
          <c:order val="1"/>
          <c:tx>
            <c:strRef>
              <c:f>Sheet1!$D$1</c:f>
              <c:strCache>
                <c:ptCount val="1"/>
                <c:pt idx="0">
                  <c:v>Very Sat</c:v>
                </c:pt>
              </c:strCache>
            </c:strRef>
          </c:tx>
          <c:spPr>
            <a:ln>
              <a:solidFill>
                <a:schemeClr val="bg1"/>
              </a:solidFill>
            </a:ln>
            <a:effectLst/>
          </c:spPr>
          <c:invertIfNegative val="0"/>
          <c:dPt>
            <c:idx val="0"/>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0-F632-4EF1-97B9-77A64265FD49}"/>
              </c:ext>
            </c:extLst>
          </c:dPt>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87E7-46ED-BFAB-ADC8588898F1}"/>
              </c:ext>
            </c:extLst>
          </c:dPt>
          <c:dPt>
            <c:idx val="2"/>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2-F632-4EF1-97B9-77A64265FD49}"/>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87E7-46ED-BFAB-ADC8588898F1}"/>
              </c:ext>
            </c:extLst>
          </c:dPt>
          <c:dPt>
            <c:idx val="4"/>
            <c:invertIfNegative val="0"/>
            <c:bubble3D val="0"/>
            <c:spPr>
              <a:solidFill>
                <a:schemeClr val="accent3"/>
              </a:solidFill>
              <a:ln>
                <a:solidFill>
                  <a:schemeClr val="bg1"/>
                </a:solidFill>
              </a:ln>
              <a:effectLst/>
            </c:spPr>
            <c:extLst xmlns:c16r2="http://schemas.microsoft.com/office/drawing/2015/06/chart">
              <c:ext xmlns:c16="http://schemas.microsoft.com/office/drawing/2014/chart" uri="{C3380CC4-5D6E-409C-BE32-E72D297353CC}">
                <c16:uniqueId val="{00000013-F632-4EF1-97B9-77A64265FD49}"/>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87E7-46ED-BFAB-ADC8588898F1}"/>
              </c:ext>
            </c:extLst>
          </c:dPt>
          <c:dPt>
            <c:idx val="7"/>
            <c:invertIfNegative val="0"/>
            <c:bubble3D val="0"/>
            <c:spPr>
              <a:solidFill>
                <a:schemeClr val="accent6">
                  <a:lumMod val="40000"/>
                  <a:lumOff val="60000"/>
                </a:schemeClr>
              </a:solidFill>
              <a:ln>
                <a:solidFill>
                  <a:schemeClr val="bg1"/>
                </a:solidFill>
              </a:ln>
              <a:effectLst/>
            </c:spPr>
            <c:extLst xmlns:c16r2="http://schemas.microsoft.com/office/drawing/2015/06/chart">
              <c:ext xmlns:c16="http://schemas.microsoft.com/office/drawing/2014/chart" uri="{C3380CC4-5D6E-409C-BE32-E72D297353CC}">
                <c16:uniqueId val="{00000010-87E7-46ED-BFAB-ADC8588898F1}"/>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0.44600000000000001</c:v>
                </c:pt>
                <c:pt idx="1">
                  <c:v>0.23499999999999999</c:v>
                </c:pt>
                <c:pt idx="2">
                  <c:v>0.41399999999999998</c:v>
                </c:pt>
                <c:pt idx="3">
                  <c:v>0.28699999999999998</c:v>
                </c:pt>
                <c:pt idx="4">
                  <c:v>0.51800000000000002</c:v>
                </c:pt>
                <c:pt idx="5">
                  <c:v>0.23799999999999999</c:v>
                </c:pt>
              </c:numCache>
            </c:numRef>
          </c:val>
          <c:extLst xmlns:c16r2="http://schemas.microsoft.com/office/drawing/2015/06/chart">
            <c:ext xmlns:c16="http://schemas.microsoft.com/office/drawing/2014/chart" uri="{C3380CC4-5D6E-409C-BE32-E72D297353CC}">
              <c16:uniqueId val="{00000011-87E7-46ED-BFAB-ADC8588898F1}"/>
            </c:ext>
          </c:extLst>
        </c:ser>
        <c:dLbls>
          <c:showLegendKey val="0"/>
          <c:showVal val="0"/>
          <c:showCatName val="0"/>
          <c:showSerName val="0"/>
          <c:showPercent val="0"/>
          <c:showBubbleSize val="0"/>
        </c:dLbls>
        <c:gapWidth val="90"/>
        <c:overlap val="100"/>
        <c:axId val="118314496"/>
        <c:axId val="54837824"/>
      </c:barChart>
      <c:catAx>
        <c:axId val="118314496"/>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w="12700">
            <a:solidFill>
              <a:schemeClr val="bg1"/>
            </a:solidFill>
          </a:ln>
        </c:spPr>
        <c:crossAx val="54837824"/>
        <c:crosses val="autoZero"/>
        <c:auto val="1"/>
        <c:lblAlgn val="ctr"/>
        <c:lblOffset val="100"/>
        <c:tickLblSkip val="2"/>
        <c:tickMarkSkip val="2"/>
        <c:noMultiLvlLbl val="0"/>
      </c:catAx>
      <c:valAx>
        <c:axId val="54837824"/>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11831449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699"/>
        </c:manualLayout>
      </c:layout>
      <c:barChart>
        <c:barDir val="col"/>
        <c:grouping val="stacked"/>
        <c:varyColors val="0"/>
        <c:ser>
          <c:idx val="0"/>
          <c:order val="0"/>
          <c:tx>
            <c:strRef>
              <c:f>Sheet1!$C$1</c:f>
              <c:strCache>
                <c:ptCount val="1"/>
                <c:pt idx="0">
                  <c:v>Sat</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9761-44C7-A56A-4CABDD954A45}"/>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9761-44C7-A56A-4CABDD954A45}"/>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9761-44C7-A56A-4CABDD954A45}"/>
              </c:ext>
            </c:extLst>
          </c:dPt>
          <c:dPt>
            <c:idx val="7"/>
            <c:invertIfNegative val="0"/>
            <c:bubble3D val="0"/>
            <c:extLst xmlns:c16r2="http://schemas.microsoft.com/office/drawing/2015/06/chart">
              <c:ext xmlns:c16="http://schemas.microsoft.com/office/drawing/2014/chart" uri="{C3380CC4-5D6E-409C-BE32-E72D297353CC}">
                <c16:uniqueId val="{00000007-9761-44C7-A56A-4CABDD954A45}"/>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0.309</c:v>
                </c:pt>
                <c:pt idx="1">
                  <c:v>0.317</c:v>
                </c:pt>
                <c:pt idx="2">
                  <c:v>0.45600000000000002</c:v>
                </c:pt>
                <c:pt idx="3">
                  <c:v>0.38400000000000001</c:v>
                </c:pt>
                <c:pt idx="4">
                  <c:v>0.47399999999999998</c:v>
                </c:pt>
                <c:pt idx="5">
                  <c:v>0.39500000000000002</c:v>
                </c:pt>
              </c:numCache>
            </c:numRef>
          </c:val>
          <c:extLst xmlns:c16r2="http://schemas.microsoft.com/office/drawing/2015/06/chart">
            <c:ext xmlns:c16="http://schemas.microsoft.com/office/drawing/2014/chart" uri="{C3380CC4-5D6E-409C-BE32-E72D297353CC}">
              <c16:uniqueId val="{00000008-9761-44C7-A56A-4CABDD954A45}"/>
            </c:ext>
          </c:extLst>
        </c:ser>
        <c:ser>
          <c:idx val="1"/>
          <c:order val="1"/>
          <c:tx>
            <c:strRef>
              <c:f>Sheet1!$D$1</c:f>
              <c:strCache>
                <c:ptCount val="1"/>
                <c:pt idx="0">
                  <c:v>Very Sat</c:v>
                </c:pt>
              </c:strCache>
            </c:strRef>
          </c:tx>
          <c:spPr>
            <a:solidFill>
              <a:schemeClr val="accent3"/>
            </a:solidFill>
            <a:ln>
              <a:solidFill>
                <a:schemeClr val="bg1"/>
              </a:solidFill>
            </a:ln>
            <a:effectLst/>
          </c:spPr>
          <c:invertIfNegative val="0"/>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9761-44C7-A56A-4CABDD954A45}"/>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9761-44C7-A56A-4CABDD954A45}"/>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E-9761-44C7-A56A-4CABDD954A45}"/>
              </c:ext>
            </c:extLst>
          </c:dPt>
          <c:dPt>
            <c:idx val="7"/>
            <c:invertIfNegative val="0"/>
            <c:bubble3D val="0"/>
            <c:extLst xmlns:c16r2="http://schemas.microsoft.com/office/drawing/2015/06/chart">
              <c:ext xmlns:c16="http://schemas.microsoft.com/office/drawing/2014/chart" uri="{C3380CC4-5D6E-409C-BE32-E72D297353CC}">
                <c16:uniqueId val="{00000010-9761-44C7-A56A-4CABDD954A45}"/>
              </c:ext>
            </c:extLst>
          </c:dPt>
          <c:dLbls>
            <c:numFmt formatCode="0.0%" sourceLinked="0"/>
            <c:spPr>
              <a:noFill/>
              <a:ln>
                <a:noFill/>
              </a:ln>
              <a:effectLst/>
            </c:spPr>
            <c:txPr>
              <a:bodyPr/>
              <a:lstStyle/>
              <a:p>
                <a:pPr>
                  <a:defRPr sz="1400" b="1">
                    <a:solidFill>
                      <a:schemeClr val="tx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0.309</c:v>
                </c:pt>
                <c:pt idx="1">
                  <c:v>0.23599999999999999</c:v>
                </c:pt>
                <c:pt idx="2">
                  <c:v>0.316</c:v>
                </c:pt>
                <c:pt idx="3">
                  <c:v>0.214</c:v>
                </c:pt>
                <c:pt idx="4">
                  <c:v>0.246</c:v>
                </c:pt>
                <c:pt idx="5">
                  <c:v>0.189</c:v>
                </c:pt>
              </c:numCache>
            </c:numRef>
          </c:val>
          <c:extLst xmlns:c16r2="http://schemas.microsoft.com/office/drawing/2015/06/chart">
            <c:ext xmlns:c16="http://schemas.microsoft.com/office/drawing/2014/chart" uri="{C3380CC4-5D6E-409C-BE32-E72D297353CC}">
              <c16:uniqueId val="{00000011-9761-44C7-A56A-4CABDD954A45}"/>
            </c:ext>
          </c:extLst>
        </c:ser>
        <c:dLbls>
          <c:showLegendKey val="0"/>
          <c:showVal val="0"/>
          <c:showCatName val="0"/>
          <c:showSerName val="0"/>
          <c:showPercent val="0"/>
          <c:showBubbleSize val="0"/>
        </c:dLbls>
        <c:gapWidth val="90"/>
        <c:overlap val="100"/>
        <c:axId val="118502912"/>
        <c:axId val="54840128"/>
      </c:barChart>
      <c:catAx>
        <c:axId val="118502912"/>
        <c:scaling>
          <c:orientation val="minMax"/>
        </c:scaling>
        <c:delete val="0"/>
        <c:axPos val="b"/>
        <c:majorGridlines>
          <c:spPr>
            <a:ln w="12700">
              <a:solidFill>
                <a:schemeClr val="bg1"/>
              </a:solidFill>
            </a:ln>
          </c:spPr>
        </c:majorGridlines>
        <c:numFmt formatCode="General" sourceLinked="0"/>
        <c:majorTickMark val="none"/>
        <c:minorTickMark val="none"/>
        <c:tickLblPos val="none"/>
        <c:spPr>
          <a:ln w="12700">
            <a:solidFill>
              <a:schemeClr val="bg1"/>
            </a:solidFill>
          </a:ln>
        </c:spPr>
        <c:crossAx val="54840128"/>
        <c:crosses val="autoZero"/>
        <c:auto val="1"/>
        <c:lblAlgn val="ctr"/>
        <c:lblOffset val="100"/>
        <c:tickLblSkip val="2"/>
        <c:tickMarkSkip val="2"/>
        <c:noMultiLvlLbl val="0"/>
      </c:catAx>
      <c:valAx>
        <c:axId val="54840128"/>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11850291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0.179469696969698"/>
          <c:y val="3.1746031746031703E-2"/>
          <c:w val="0.65116161616162105"/>
          <c:h val="0.68216931216931298"/>
        </c:manualLayout>
      </c:layout>
      <c:pieChart>
        <c:varyColors val="1"/>
        <c:ser>
          <c:idx val="0"/>
          <c:order val="0"/>
          <c:tx>
            <c:strRef>
              <c:f>Sheet1!$B$1</c:f>
              <c:strCache>
                <c:ptCount val="1"/>
                <c:pt idx="0">
                  <c:v>Your Institution</c:v>
                </c:pt>
              </c:strCache>
            </c:strRef>
          </c:tx>
          <c:spPr>
            <a:ln>
              <a:solidFill>
                <a:schemeClr val="bg1"/>
              </a:solidFill>
            </a:ln>
          </c:spPr>
          <c:dPt>
            <c:idx val="0"/>
            <c:bubble3D val="0"/>
            <c:spPr>
              <a:solidFill>
                <a:schemeClr val="bg1">
                  <a:lumMod val="50000"/>
                  <a:lumOff val="50000"/>
                </a:schemeClr>
              </a:solidFill>
              <a:ln>
                <a:solidFill>
                  <a:schemeClr val="bg1"/>
                </a:solidFill>
              </a:ln>
            </c:spPr>
            <c:extLst xmlns:c16r2="http://schemas.microsoft.com/office/drawing/2015/06/chart">
              <c:ext xmlns:c16="http://schemas.microsoft.com/office/drawing/2014/chart" uri="{C3380CC4-5D6E-409C-BE32-E72D297353CC}">
                <c16:uniqueId val="{00000001-184B-4853-A5B3-830AF320B266}"/>
              </c:ext>
            </c:extLst>
          </c:dPt>
          <c:dPt>
            <c:idx val="1"/>
            <c:bubble3D val="0"/>
            <c:spPr>
              <a:solidFill>
                <a:schemeClr val="bg1">
                  <a:lumMod val="75000"/>
                  <a:lumOff val="25000"/>
                </a:schemeClr>
              </a:solidFill>
              <a:ln>
                <a:solidFill>
                  <a:schemeClr val="bg1"/>
                </a:solidFill>
              </a:ln>
            </c:spPr>
            <c:extLst xmlns:c16r2="http://schemas.microsoft.com/office/drawing/2015/06/chart">
              <c:ext xmlns:c16="http://schemas.microsoft.com/office/drawing/2014/chart" uri="{C3380CC4-5D6E-409C-BE32-E72D297353CC}">
                <c16:uniqueId val="{00000003-184B-4853-A5B3-830AF320B266}"/>
              </c:ext>
            </c:extLst>
          </c:dPt>
          <c:dPt>
            <c:idx val="2"/>
            <c:bubble3D val="0"/>
            <c:spPr>
              <a:solidFill>
                <a:schemeClr val="bg1"/>
              </a:solidFill>
              <a:ln>
                <a:solidFill>
                  <a:schemeClr val="bg1"/>
                </a:solidFill>
              </a:ln>
            </c:spPr>
            <c:extLst xmlns:c16r2="http://schemas.microsoft.com/office/drawing/2015/06/chart">
              <c:ext xmlns:c16="http://schemas.microsoft.com/office/drawing/2014/chart" uri="{C3380CC4-5D6E-409C-BE32-E72D297353CC}">
                <c16:uniqueId val="{00000005-184B-4853-A5B3-830AF320B266}"/>
              </c:ext>
            </c:extLst>
          </c:dPt>
          <c:dPt>
            <c:idx val="3"/>
            <c:bubble3D val="0"/>
            <c:spPr>
              <a:solidFill>
                <a:schemeClr val="bg1">
                  <a:lumMod val="10000"/>
                  <a:lumOff val="90000"/>
                </a:schemeClr>
              </a:solidFill>
              <a:ln>
                <a:solidFill>
                  <a:schemeClr val="bg1"/>
                </a:solidFill>
              </a:ln>
            </c:spPr>
            <c:extLst xmlns:c16r2="http://schemas.microsoft.com/office/drawing/2015/06/chart">
              <c:ext xmlns:c16="http://schemas.microsoft.com/office/drawing/2014/chart" uri="{C3380CC4-5D6E-409C-BE32-E72D297353CC}">
                <c16:uniqueId val="{00000007-184B-4853-A5B3-830AF320B266}"/>
              </c:ext>
            </c:extLst>
          </c:dPt>
          <c:dLbls>
            <c:dLbl>
              <c:idx val="0"/>
              <c:spPr>
                <a:solidFill>
                  <a:schemeClr val="tx1">
                    <a:lumMod val="20000"/>
                    <a:lumOff val="80000"/>
                  </a:schemeClr>
                </a:solidFill>
                <a:ln>
                  <a:solidFill>
                    <a:schemeClr val="bg1"/>
                  </a:solidFill>
                </a:ln>
                <a:effectLst/>
              </c:spPr>
              <c:txPr>
                <a:bodyPr/>
                <a:lstStyle/>
                <a:p>
                  <a:pPr>
                    <a:defRPr sz="1600" b="1" baseline="0">
                      <a:solidFill>
                        <a:schemeClr val="bg1"/>
                      </a:solidFill>
                      <a:latin typeface="+mn-lt"/>
                    </a:defRPr>
                  </a:pPr>
                  <a:endParaRPr lang="en-US"/>
                </a:p>
              </c:txPr>
              <c:dLblPos val="bestFit"/>
              <c:showLegendKey val="0"/>
              <c:showVal val="1"/>
              <c:showCatName val="0"/>
              <c:showSerName val="0"/>
              <c:showPercent val="0"/>
              <c:showBubbleSize val="0"/>
            </c:dLbl>
            <c:dLbl>
              <c:idx val="1"/>
              <c:spPr>
                <a:solidFill>
                  <a:schemeClr val="tx1">
                    <a:lumMod val="20000"/>
                    <a:lumOff val="80000"/>
                  </a:schemeClr>
                </a:solidFill>
                <a:ln>
                  <a:solidFill>
                    <a:schemeClr val="bg1"/>
                  </a:solidFill>
                </a:ln>
                <a:effectLst/>
              </c:spPr>
              <c:txPr>
                <a:bodyPr/>
                <a:lstStyle/>
                <a:p>
                  <a:pPr>
                    <a:defRPr sz="1600" b="1" baseline="0">
                      <a:solidFill>
                        <a:schemeClr val="bg1"/>
                      </a:solidFill>
                      <a:latin typeface="+mn-lt"/>
                    </a:defRPr>
                  </a:pPr>
                  <a:endParaRPr lang="en-US"/>
                </a:p>
              </c:txPr>
              <c:dLblPos val="bestFit"/>
              <c:showLegendKey val="0"/>
              <c:showVal val="1"/>
              <c:showCatName val="0"/>
              <c:showSerName val="0"/>
              <c:showPercent val="0"/>
              <c:showBubbleSize val="0"/>
            </c:dLbl>
            <c:dLbl>
              <c:idx val="2"/>
              <c:spPr>
                <a:solidFill>
                  <a:schemeClr val="tx1">
                    <a:lumMod val="20000"/>
                    <a:lumOff val="80000"/>
                  </a:schemeClr>
                </a:solidFill>
                <a:ln>
                  <a:solidFill>
                    <a:schemeClr val="bg1"/>
                  </a:solidFill>
                </a:ln>
                <a:effectLst/>
              </c:spPr>
              <c:txPr>
                <a:bodyPr/>
                <a:lstStyle/>
                <a:p>
                  <a:pPr>
                    <a:defRPr sz="1600" b="1" baseline="0">
                      <a:solidFill>
                        <a:schemeClr val="bg1"/>
                      </a:solidFill>
                      <a:latin typeface="+mn-lt"/>
                    </a:defRPr>
                  </a:pPr>
                  <a:endParaRPr lang="en-US"/>
                </a:p>
              </c:txPr>
              <c:dLblPos val="bestFit"/>
              <c:showLegendKey val="0"/>
              <c:showVal val="1"/>
              <c:showCatName val="0"/>
              <c:showSerName val="0"/>
              <c:showPercent val="0"/>
              <c:showBubbleSize val="0"/>
            </c:dLbl>
            <c:dLbl>
              <c:idx val="3"/>
              <c:layout>
                <c:manualLayout>
                  <c:x val="-6.8970058019063404E-2"/>
                  <c:y val="6.8728522336769797E-4"/>
                </c:manualLayout>
              </c:layout>
              <c:tx>
                <c:rich>
                  <a:bodyPr/>
                  <a:lstStyle/>
                  <a:p>
                    <a:pPr>
                      <a:defRPr sz="1600" b="1" baseline="0">
                        <a:solidFill>
                          <a:schemeClr val="tx1">
                            <a:lumMod val="50000"/>
                          </a:schemeClr>
                        </a:solidFill>
                        <a:latin typeface="+mn-lt"/>
                      </a:defRPr>
                    </a:pPr>
                    <a:r>
                      <a:rPr lang="en-US" baseline="0" dirty="0" smtClean="0">
                        <a:solidFill>
                          <a:schemeClr val="bg1"/>
                        </a:solidFill>
                      </a:rPr>
                      <a:t>61.8%</a:t>
                    </a:r>
                    <a:endParaRPr lang="en-US" dirty="0"/>
                  </a:p>
                </c:rich>
              </c:tx>
              <c:spPr>
                <a:solidFill>
                  <a:schemeClr val="tx1">
                    <a:lumMod val="20000"/>
                    <a:lumOff val="80000"/>
                  </a:schemeClr>
                </a:solidFill>
                <a:ln>
                  <a:solidFill>
                    <a:schemeClr val="bg1"/>
                  </a:solidFill>
                </a:ln>
                <a:effectLst/>
              </c:spPr>
              <c:dLblPos val="bestFi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184B-4853-A5B3-830AF320B266}"/>
                </c:ext>
                <c:ext xmlns:c15="http://schemas.microsoft.com/office/drawing/2012/chart" uri="{CE6537A1-D6FC-4f65-9D91-7224C49458BB}">
                  <c15:dlblFieldTable/>
                  <c15:showDataLabelsRange val="0"/>
                </c:ext>
              </c:extLst>
            </c:dLbl>
            <c:spPr>
              <a:solidFill>
                <a:schemeClr val="tx1">
                  <a:lumMod val="20000"/>
                  <a:lumOff val="80000"/>
                </a:schemeClr>
              </a:solidFill>
              <a:ln>
                <a:solidFill>
                  <a:schemeClr val="bg1"/>
                </a:solidFill>
              </a:ln>
              <a:effectLst/>
            </c:spPr>
            <c:txPr>
              <a:bodyPr/>
              <a:lstStyle/>
              <a:p>
                <a:pPr>
                  <a:defRPr sz="1600" b="1">
                    <a:solidFill>
                      <a:schemeClr val="tx1">
                        <a:lumMod val="50000"/>
                      </a:schemeClr>
                    </a:solidFill>
                    <a:latin typeface="+mn-lt"/>
                  </a:defRPr>
                </a:pPr>
                <a:endParaRPr lang="en-US"/>
              </a:p>
            </c:txPr>
            <c:dLblPos val="bestFit"/>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Residence Halls</c:v>
                </c:pt>
                <c:pt idx="1">
                  <c:v>Special Interest Housing</c:v>
                </c:pt>
                <c:pt idx="2">
                  <c:v>With Family</c:v>
                </c:pt>
                <c:pt idx="3">
                  <c:v>All Other Responses</c:v>
                </c:pt>
              </c:strCache>
            </c:strRef>
          </c:cat>
          <c:val>
            <c:numRef>
              <c:f>Sheet1!$B$2:$B$5</c:f>
              <c:numCache>
                <c:formatCode>0.0%</c:formatCode>
                <c:ptCount val="4"/>
                <c:pt idx="0">
                  <c:v>0.29099999999999998</c:v>
                </c:pt>
                <c:pt idx="1">
                  <c:v>7.2999999999999995E-2</c:v>
                </c:pt>
                <c:pt idx="2">
                  <c:v>1.7999999999999999E-2</c:v>
                </c:pt>
                <c:pt idx="3">
                  <c:v>0.61799999999999999</c:v>
                </c:pt>
              </c:numCache>
            </c:numRef>
          </c:val>
          <c:extLst xmlns:c16r2="http://schemas.microsoft.com/office/drawing/2015/06/chart">
            <c:ext xmlns:c16="http://schemas.microsoft.com/office/drawing/2014/chart" uri="{C3380CC4-5D6E-409C-BE32-E72D297353CC}">
              <c16:uniqueId val="{00000008-184B-4853-A5B3-830AF320B266}"/>
            </c:ext>
          </c:extLst>
        </c:ser>
        <c:dLbls>
          <c:showLegendKey val="0"/>
          <c:showVal val="1"/>
          <c:showCatName val="0"/>
          <c:showSerName val="0"/>
          <c:showPercent val="0"/>
          <c:showBubbleSize val="0"/>
          <c:showLeaderLines val="1"/>
        </c:dLbls>
        <c:firstSliceAng val="0"/>
      </c:pieChart>
      <c:spPr>
        <a:noFill/>
        <a:ln w="25408">
          <a:noFill/>
        </a:ln>
      </c:spPr>
    </c:plotArea>
    <c:legend>
      <c:legendPos val="b"/>
      <c:layout>
        <c:manualLayout>
          <c:xMode val="edge"/>
          <c:yMode val="edge"/>
          <c:x val="0.31604777213499402"/>
          <c:y val="0.76417981702905002"/>
          <c:w val="0.51184353435110597"/>
          <c:h val="0.219947074516921"/>
        </c:manualLayout>
      </c:layout>
      <c:overlay val="0"/>
      <c:txPr>
        <a:bodyPr/>
        <a:lstStyle/>
        <a:p>
          <a:pPr>
            <a:defRPr sz="1400" b="1" baseline="0">
              <a:solidFill>
                <a:schemeClr val="bg1"/>
              </a:solidFill>
            </a:defRPr>
          </a:pPr>
          <a:endParaRPr lang="en-US"/>
        </a:p>
      </c:txPr>
    </c:legend>
    <c:plotVisOnly val="1"/>
    <c:dispBlanksAs val="zero"/>
    <c:showDLblsOverMax val="0"/>
  </c:chart>
  <c:spPr>
    <a:noFill/>
    <a:ln>
      <a:noFill/>
    </a:ln>
  </c:sp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solidFill>
              <a:schemeClr val="accent3"/>
            </a:solidFill>
            <a:ln>
              <a:solidFill>
                <a:schemeClr val="bg1"/>
              </a:solidFill>
            </a:ln>
          </c:spPr>
          <c:invertIfNegative val="0"/>
          <c:dLbls>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Sheet1!$B$2:$B$6</c:f>
              <c:numCache>
                <c:formatCode>0.0%</c:formatCode>
                <c:ptCount val="5"/>
                <c:pt idx="0">
                  <c:v>8.2000000000000003E-2</c:v>
                </c:pt>
                <c:pt idx="1">
                  <c:v>0.10199999999999999</c:v>
                </c:pt>
                <c:pt idx="2">
                  <c:v>0.86299999999999999</c:v>
                </c:pt>
                <c:pt idx="3">
                  <c:v>0.54900000000000004</c:v>
                </c:pt>
                <c:pt idx="4">
                  <c:v>0.72499999999999998</c:v>
                </c:pt>
              </c:numCache>
            </c:numRef>
          </c:val>
          <c:extLst xmlns:c16r2="http://schemas.microsoft.com/office/drawing/2015/06/chart">
            <c:ext xmlns:c16="http://schemas.microsoft.com/office/drawing/2014/chart" uri="{C3380CC4-5D6E-409C-BE32-E72D297353CC}">
              <c16:uniqueId val="{00000000-716F-43DA-B102-3D79046A6168}"/>
            </c:ext>
          </c:extLst>
        </c:ser>
        <c:ser>
          <c:idx val="1"/>
          <c:order val="1"/>
          <c:tx>
            <c:strRef>
              <c:f>Sheet1!$C$1</c:f>
              <c:strCache>
                <c:ptCount val="1"/>
                <c:pt idx="0">
                  <c:v>Comparison Group</c:v>
                </c:pt>
              </c:strCache>
            </c:strRef>
          </c:tx>
          <c:spPr>
            <a:solidFill>
              <a:schemeClr val="bg1"/>
            </a:solidFill>
            <a:ln>
              <a:solidFill>
                <a:schemeClr val="bg1"/>
              </a:solidFill>
            </a:ln>
          </c:spPr>
          <c:invertIfNegative val="0"/>
          <c:dLbls>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Sheet1!$C$2:$C$6</c:f>
              <c:numCache>
                <c:formatCode>0.0%</c:formatCode>
                <c:ptCount val="5"/>
                <c:pt idx="0">
                  <c:v>0.11899999999999999</c:v>
                </c:pt>
                <c:pt idx="1">
                  <c:v>0.13400000000000001</c:v>
                </c:pt>
                <c:pt idx="2">
                  <c:v>0.85499999999999998</c:v>
                </c:pt>
                <c:pt idx="3">
                  <c:v>0.39300000000000002</c:v>
                </c:pt>
                <c:pt idx="4">
                  <c:v>0.77500000000000002</c:v>
                </c:pt>
              </c:numCache>
            </c:numRef>
          </c:val>
          <c:extLst xmlns:c16r2="http://schemas.microsoft.com/office/drawing/2015/06/chart">
            <c:ext xmlns:c16="http://schemas.microsoft.com/office/drawing/2014/chart" uri="{C3380CC4-5D6E-409C-BE32-E72D297353CC}">
              <c16:uniqueId val="{00000001-716F-43DA-B102-3D79046A6168}"/>
            </c:ext>
          </c:extLst>
        </c:ser>
        <c:dLbls>
          <c:showLegendKey val="0"/>
          <c:showVal val="0"/>
          <c:showCatName val="0"/>
          <c:showSerName val="0"/>
          <c:showPercent val="0"/>
          <c:showBubbleSize val="0"/>
        </c:dLbls>
        <c:gapWidth val="110"/>
        <c:overlap val="-5"/>
        <c:axId val="118686208"/>
        <c:axId val="54842432"/>
      </c:barChart>
      <c:catAx>
        <c:axId val="118686208"/>
        <c:scaling>
          <c:orientation val="minMax"/>
        </c:scaling>
        <c:delete val="0"/>
        <c:axPos val="b"/>
        <c:numFmt formatCode="General" sourceLinked="1"/>
        <c:majorTickMark val="out"/>
        <c:minorTickMark val="none"/>
        <c:tickLblPos val="nextTo"/>
        <c:spPr>
          <a:ln w="12700">
            <a:solidFill>
              <a:schemeClr val="bg1"/>
            </a:solidFill>
          </a:ln>
        </c:spPr>
        <c:txPr>
          <a:bodyPr/>
          <a:lstStyle/>
          <a:p>
            <a:pPr>
              <a:defRPr sz="1400" b="1" baseline="0">
                <a:solidFill>
                  <a:schemeClr val="bg1"/>
                </a:solidFill>
              </a:defRPr>
            </a:pPr>
            <a:endParaRPr lang="en-US"/>
          </a:p>
        </c:txPr>
        <c:crossAx val="54842432"/>
        <c:crosses val="autoZero"/>
        <c:auto val="1"/>
        <c:lblAlgn val="ctr"/>
        <c:lblOffset val="100"/>
        <c:noMultiLvlLbl val="0"/>
      </c:catAx>
      <c:valAx>
        <c:axId val="54842432"/>
        <c:scaling>
          <c:orientation val="minMax"/>
        </c:scaling>
        <c:delete val="0"/>
        <c:axPos val="l"/>
        <c:numFmt formatCode="0%" sourceLinked="0"/>
        <c:majorTickMark val="out"/>
        <c:minorTickMark val="none"/>
        <c:tickLblPos val="nextTo"/>
        <c:spPr>
          <a:ln w="12700">
            <a:solidFill>
              <a:schemeClr val="bg1"/>
            </a:solidFill>
          </a:ln>
        </c:spPr>
        <c:txPr>
          <a:bodyPr/>
          <a:lstStyle/>
          <a:p>
            <a:pPr>
              <a:defRPr sz="1400" b="1" baseline="0">
                <a:solidFill>
                  <a:schemeClr val="bg1"/>
                </a:solidFill>
              </a:defRPr>
            </a:pPr>
            <a:endParaRPr lang="en-US"/>
          </a:p>
        </c:txPr>
        <c:crossAx val="118686208"/>
        <c:crosses val="autoZero"/>
        <c:crossBetween val="between"/>
      </c:valAx>
      <c:spPr>
        <a:noFill/>
        <a:ln w="25403">
          <a:noFill/>
        </a:ln>
      </c:spPr>
    </c:plotArea>
    <c:legend>
      <c:legendPos val="b"/>
      <c:overlay val="0"/>
      <c:txPr>
        <a:bodyPr/>
        <a:lstStyle/>
        <a:p>
          <a:pPr>
            <a:defRPr sz="1400" b="1">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solidFill>
              <a:schemeClr val="accent3"/>
            </a:solidFill>
            <a:ln>
              <a:solidFill>
                <a:schemeClr val="bg1"/>
              </a:solidFill>
            </a:ln>
          </c:spPr>
          <c:invertIfNegative val="0"/>
          <c:dLbls>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Definitely Yes</c:v>
                </c:pt>
                <c:pt idx="1">
                  <c:v>Probably Yes</c:v>
                </c:pt>
                <c:pt idx="2">
                  <c:v>Probably No</c:v>
                </c:pt>
                <c:pt idx="3">
                  <c:v>Defnitely No</c:v>
                </c:pt>
              </c:strCache>
            </c:strRef>
          </c:cat>
          <c:val>
            <c:numRef>
              <c:f>Sheet1!$B$2:$B$5</c:f>
              <c:numCache>
                <c:formatCode>0.0%</c:formatCode>
                <c:ptCount val="4"/>
                <c:pt idx="0">
                  <c:v>0.49099999999999999</c:v>
                </c:pt>
                <c:pt idx="1">
                  <c:v>0.32100000000000001</c:v>
                </c:pt>
                <c:pt idx="2">
                  <c:v>9.4E-2</c:v>
                </c:pt>
                <c:pt idx="3">
                  <c:v>0</c:v>
                </c:pt>
              </c:numCache>
            </c:numRef>
          </c:val>
          <c:extLst xmlns:c16r2="http://schemas.microsoft.com/office/drawing/2015/06/chart">
            <c:ext xmlns:c16="http://schemas.microsoft.com/office/drawing/2014/chart" uri="{C3380CC4-5D6E-409C-BE32-E72D297353CC}">
              <c16:uniqueId val="{00000000-01F2-4C70-86CA-791683DEB708}"/>
            </c:ext>
          </c:extLst>
        </c:ser>
        <c:ser>
          <c:idx val="1"/>
          <c:order val="1"/>
          <c:tx>
            <c:strRef>
              <c:f>Sheet1!$C$1</c:f>
              <c:strCache>
                <c:ptCount val="1"/>
                <c:pt idx="0">
                  <c:v>Comparison group</c:v>
                </c:pt>
              </c:strCache>
            </c:strRef>
          </c:tx>
          <c:spPr>
            <a:solidFill>
              <a:schemeClr val="bg1"/>
            </a:solidFill>
            <a:ln>
              <a:solidFill>
                <a:schemeClr val="bg1"/>
              </a:solidFill>
            </a:ln>
          </c:spPr>
          <c:invertIfNegative val="0"/>
          <c:dLbls>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Definitely Yes</c:v>
                </c:pt>
                <c:pt idx="1">
                  <c:v>Probably Yes</c:v>
                </c:pt>
                <c:pt idx="2">
                  <c:v>Probably No</c:v>
                </c:pt>
                <c:pt idx="3">
                  <c:v>Defnitely No</c:v>
                </c:pt>
              </c:strCache>
            </c:strRef>
          </c:cat>
          <c:val>
            <c:numRef>
              <c:f>Sheet1!$C$2:$C$5</c:f>
              <c:numCache>
                <c:formatCode>0.0%</c:formatCode>
                <c:ptCount val="4"/>
                <c:pt idx="0">
                  <c:v>0.377</c:v>
                </c:pt>
                <c:pt idx="1">
                  <c:v>0.38900000000000001</c:v>
                </c:pt>
                <c:pt idx="2">
                  <c:v>0.113</c:v>
                </c:pt>
                <c:pt idx="3">
                  <c:v>4.8000000000000001E-2</c:v>
                </c:pt>
              </c:numCache>
            </c:numRef>
          </c:val>
          <c:extLst xmlns:c16r2="http://schemas.microsoft.com/office/drawing/2015/06/chart">
            <c:ext xmlns:c16="http://schemas.microsoft.com/office/drawing/2014/chart" uri="{C3380CC4-5D6E-409C-BE32-E72D297353CC}">
              <c16:uniqueId val="{00000001-01F2-4C70-86CA-791683DEB708}"/>
            </c:ext>
          </c:extLst>
        </c:ser>
        <c:dLbls>
          <c:showLegendKey val="0"/>
          <c:showVal val="0"/>
          <c:showCatName val="0"/>
          <c:showSerName val="0"/>
          <c:showPercent val="0"/>
          <c:showBubbleSize val="0"/>
        </c:dLbls>
        <c:gapWidth val="111"/>
        <c:overlap val="-6"/>
        <c:axId val="118795264"/>
        <c:axId val="54844736"/>
      </c:barChart>
      <c:catAx>
        <c:axId val="118795264"/>
        <c:scaling>
          <c:orientation val="minMax"/>
        </c:scaling>
        <c:delete val="0"/>
        <c:axPos val="b"/>
        <c:numFmt formatCode="General" sourceLinked="1"/>
        <c:majorTickMark val="out"/>
        <c:minorTickMark val="none"/>
        <c:tickLblPos val="nextTo"/>
        <c:spPr>
          <a:ln w="12700">
            <a:solidFill>
              <a:schemeClr val="bg1"/>
            </a:solidFill>
          </a:ln>
        </c:spPr>
        <c:txPr>
          <a:bodyPr/>
          <a:lstStyle/>
          <a:p>
            <a:pPr>
              <a:defRPr sz="1404" b="1" i="0" baseline="0">
                <a:solidFill>
                  <a:schemeClr val="bg1"/>
                </a:solidFill>
              </a:defRPr>
            </a:pPr>
            <a:endParaRPr lang="en-US"/>
          </a:p>
        </c:txPr>
        <c:crossAx val="54844736"/>
        <c:crosses val="autoZero"/>
        <c:auto val="1"/>
        <c:lblAlgn val="ctr"/>
        <c:lblOffset val="100"/>
        <c:noMultiLvlLbl val="0"/>
      </c:catAx>
      <c:valAx>
        <c:axId val="54844736"/>
        <c:scaling>
          <c:orientation val="minMax"/>
          <c:max val="1"/>
        </c:scaling>
        <c:delete val="0"/>
        <c:axPos val="l"/>
        <c:numFmt formatCode="0%" sourceLinked="0"/>
        <c:majorTickMark val="out"/>
        <c:minorTickMark val="none"/>
        <c:tickLblPos val="nextTo"/>
        <c:spPr>
          <a:ln w="12700">
            <a:solidFill>
              <a:schemeClr val="bg1"/>
            </a:solidFill>
          </a:ln>
        </c:spPr>
        <c:txPr>
          <a:bodyPr/>
          <a:lstStyle/>
          <a:p>
            <a:pPr>
              <a:defRPr sz="1400" b="1" baseline="0">
                <a:solidFill>
                  <a:schemeClr val="bg1"/>
                </a:solidFill>
              </a:defRPr>
            </a:pPr>
            <a:endParaRPr lang="en-US"/>
          </a:p>
        </c:txPr>
        <c:crossAx val="118795264"/>
        <c:crosses val="autoZero"/>
        <c:crossBetween val="between"/>
        <c:majorUnit val="0.1"/>
      </c:valAx>
      <c:spPr>
        <a:noFill/>
        <a:ln w="25392">
          <a:noFill/>
        </a:ln>
      </c:spPr>
    </c:plotArea>
    <c:legend>
      <c:legendPos val="b"/>
      <c:overlay val="0"/>
      <c:txPr>
        <a:bodyPr/>
        <a:lstStyle/>
        <a:p>
          <a:pPr>
            <a:defRPr sz="1400" b="1">
              <a:solidFill>
                <a:schemeClr val="bg1"/>
              </a:solidFill>
            </a:defRPr>
          </a:pPr>
          <a:endParaRPr lang="en-US"/>
        </a:p>
      </c:txPr>
    </c:legend>
    <c:plotVisOnly val="1"/>
    <c:dispBlanksAs val="gap"/>
    <c:showDLblsOverMax val="0"/>
  </c:chart>
  <c:txPr>
    <a:bodyPr/>
    <a:lstStyle/>
    <a:p>
      <a:pPr>
        <a:defRPr sz="1805"/>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798735215159501E-2"/>
          <c:y val="0.10863847464611499"/>
          <c:w val="0.59040998798117394"/>
          <c:h val="0.76926661395048801"/>
        </c:manualLayout>
      </c:layout>
      <c:barChart>
        <c:barDir val="col"/>
        <c:grouping val="clustered"/>
        <c:varyColors val="0"/>
        <c:ser>
          <c:idx val="2"/>
          <c:order val="0"/>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54.61</c:v>
                </c:pt>
                <c:pt idx="1">
                  <c:v>54.61</c:v>
                </c:pt>
                <c:pt idx="2">
                  <c:v>0</c:v>
                </c:pt>
              </c:numCache>
            </c:numRef>
          </c:val>
          <c:extLst xmlns:c16r2="http://schemas.microsoft.com/office/drawing/2015/06/chart">
            <c:ext xmlns:c16="http://schemas.microsoft.com/office/drawing/2014/chart" uri="{C3380CC4-5D6E-409C-BE32-E72D297353CC}">
              <c16:uniqueId val="{00000000-834D-429F-B14F-B7BDFC713C42}"/>
            </c:ext>
          </c:extLst>
        </c:ser>
        <c:ser>
          <c:idx val="0"/>
          <c:order val="1"/>
          <c:spPr>
            <a:solidFill>
              <a:schemeClr val="bg1"/>
            </a:solidFill>
            <a:ln>
              <a:solidFill>
                <a:schemeClr val="bg1"/>
              </a:solidFill>
            </a:ln>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51.01</c:v>
                </c:pt>
                <c:pt idx="1">
                  <c:v>50.57</c:v>
                </c:pt>
                <c:pt idx="2">
                  <c:v>51.3</c:v>
                </c:pt>
              </c:numCache>
            </c:numRef>
          </c:val>
          <c:extLst xmlns:c16r2="http://schemas.microsoft.com/office/drawing/2015/06/chart">
            <c:ext xmlns:c16="http://schemas.microsoft.com/office/drawing/2014/chart" uri="{C3380CC4-5D6E-409C-BE32-E72D297353CC}">
              <c16:uniqueId val="{00000001-834D-429F-B14F-B7BDFC713C42}"/>
            </c:ext>
          </c:extLst>
        </c:ser>
        <c:dLbls>
          <c:showLegendKey val="0"/>
          <c:showVal val="1"/>
          <c:showCatName val="0"/>
          <c:showSerName val="0"/>
          <c:showPercent val="0"/>
          <c:showBubbleSize val="0"/>
        </c:dLbls>
        <c:gapWidth val="50"/>
        <c:overlap val="-6"/>
        <c:axId val="118805504"/>
        <c:axId val="118613696"/>
      </c:barChart>
      <c:catAx>
        <c:axId val="118805504"/>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118613696"/>
        <c:crosses val="autoZero"/>
        <c:auto val="1"/>
        <c:lblAlgn val="ctr"/>
        <c:lblOffset val="100"/>
        <c:tickLblSkip val="1"/>
        <c:tickMarkSkip val="1"/>
        <c:noMultiLvlLbl val="0"/>
      </c:catAx>
      <c:valAx>
        <c:axId val="118613696"/>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118805504"/>
        <c:crosses val="autoZero"/>
        <c:crossBetween val="between"/>
        <c:majorUnit val="10"/>
        <c:minorUnit val="5"/>
      </c:valAx>
      <c:spPr>
        <a:noFill/>
        <a:ln w="25399">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41996873188599"/>
          <c:y val="3.7516182546260698E-2"/>
          <c:w val="0.82991690668580798"/>
          <c:h val="0.72204176653955299"/>
        </c:manualLayout>
      </c:layout>
      <c:barChart>
        <c:barDir val="col"/>
        <c:grouping val="clustered"/>
        <c:varyColors val="0"/>
        <c:ser>
          <c:idx val="0"/>
          <c:order val="0"/>
          <c:tx>
            <c:strRef>
              <c:f>Sheet1!$B$1</c:f>
              <c:strCache>
                <c:ptCount val="1"/>
                <c:pt idx="0">
                  <c:v>Your Institution</c:v>
                </c:pt>
              </c:strCache>
            </c:strRef>
          </c:tx>
          <c:spPr>
            <a:solidFill>
              <a:schemeClr val="accent3"/>
            </a:solidFill>
            <a:ln>
              <a:solidFill>
                <a:schemeClr val="bg1"/>
              </a:solidFill>
            </a:ln>
          </c:spPr>
          <c:invertIfNegative val="0"/>
          <c:dLbls>
            <c:dLbl>
              <c:idx val="0"/>
              <c:layout>
                <c:manualLayout>
                  <c:x val="-3.83018905162078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386-45B2-A930-2112A853DC4B}"/>
                </c:ext>
                <c:ext xmlns:c15="http://schemas.microsoft.com/office/drawing/2012/chart" uri="{CE6537A1-D6FC-4f65-9D91-7224C49458BB}"/>
              </c:extLst>
            </c:dLbl>
            <c:dLbl>
              <c:idx val="1"/>
              <c:layout>
                <c:manualLayout>
                  <c:x val="-8.3007775741566307E-3"/>
                  <c:y val="-4.6895228182825899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386-45B2-A930-2112A853DC4B}"/>
                </c:ext>
                <c:ext xmlns:c15="http://schemas.microsoft.com/office/drawing/2012/chart" uri="{CE6537A1-D6FC-4f65-9D91-7224C49458BB}">
                  <c15:layout>
                    <c:manualLayout>
                      <c:w val="0.0956072156895937"/>
                      <c:h val="0.0547110995466302"/>
                    </c:manualLayout>
                  </c15:layout>
                </c:ext>
              </c:extLst>
            </c:dLbl>
            <c:dLbl>
              <c:idx val="2"/>
              <c:layout>
                <c:manualLayout>
                  <c:x val="-1.73446016511828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386-45B2-A930-2112A853DC4B}"/>
                </c:ext>
                <c:ext xmlns:c15="http://schemas.microsoft.com/office/drawing/2012/chart" uri="{CE6537A1-D6FC-4f65-9D91-7224C49458BB}"/>
              </c:extLst>
            </c:dLbl>
            <c:dLbl>
              <c:idx val="3"/>
              <c:layout>
                <c:manualLayout>
                  <c:x val="-1.0038859378856299E-2"/>
                  <c:y val="4.689399733694159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386-45B2-A930-2112A853DC4B}"/>
                </c:ext>
                <c:ext xmlns:c15="http://schemas.microsoft.com/office/drawing/2012/chart" uri="{CE6537A1-D6FC-4f65-9D91-7224C49458BB}">
                  <c15:layout>
                    <c:manualLayout>
                      <c:w val="0.117420892660342"/>
                      <c:h val="0.0523663381374889"/>
                    </c:manualLayout>
                  </c15:layout>
                </c:ext>
              </c:extLst>
            </c:dLbl>
            <c:spPr>
              <a:noFill/>
              <a:ln>
                <a:noFill/>
              </a:ln>
              <a:effectLst/>
            </c:spPr>
            <c:txPr>
              <a:bodyPr anchor="ctr" anchorCtr="1"/>
              <a:lstStyle/>
              <a:p>
                <a:pPr>
                  <a:defRPr sz="1200" baseline="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0.58200000000000007</c:v>
                </c:pt>
                <c:pt idx="1">
                  <c:v>0.92700000000000005</c:v>
                </c:pt>
                <c:pt idx="2">
                  <c:v>0.70400000000000007</c:v>
                </c:pt>
                <c:pt idx="3">
                  <c:v>0.85799999999999998</c:v>
                </c:pt>
              </c:numCache>
            </c:numRef>
          </c:val>
          <c:extLst xmlns:c16r2="http://schemas.microsoft.com/office/drawing/2015/06/chart">
            <c:ext xmlns:c16="http://schemas.microsoft.com/office/drawing/2014/chart" uri="{C3380CC4-5D6E-409C-BE32-E72D297353CC}">
              <c16:uniqueId val="{00000000-F458-4916-8E30-789DFA6F0153}"/>
            </c:ext>
          </c:extLst>
        </c:ser>
        <c:ser>
          <c:idx val="2"/>
          <c:order val="1"/>
          <c:tx>
            <c:strRef>
              <c:f>Sheet1!$C$1</c:f>
              <c:strCache>
                <c:ptCount val="1"/>
                <c:pt idx="0">
                  <c:v>Comparison Group</c:v>
                </c:pt>
              </c:strCache>
            </c:strRef>
          </c:tx>
          <c:spPr>
            <a:solidFill>
              <a:schemeClr val="bg1"/>
            </a:solidFill>
            <a:ln w="9525">
              <a:solidFill>
                <a:schemeClr val="bg1"/>
              </a:solidFill>
            </a:ln>
          </c:spPr>
          <c:invertIfNegative val="0"/>
          <c:dLbls>
            <c:spPr>
              <a:noFill/>
              <a:ln>
                <a:noFill/>
              </a:ln>
              <a:effectLst/>
            </c:spPr>
            <c:txPr>
              <a:bodyPr/>
              <a:lstStyle/>
              <a:p>
                <a:pPr>
                  <a:defRPr sz="1200" baseline="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0.50600000000000001</c:v>
                </c:pt>
                <c:pt idx="1">
                  <c:v>0.73399999999999999</c:v>
                </c:pt>
                <c:pt idx="2">
                  <c:v>0.46700000000000003</c:v>
                </c:pt>
                <c:pt idx="3">
                  <c:v>0.91200000000000003</c:v>
                </c:pt>
              </c:numCache>
            </c:numRef>
          </c:val>
          <c:extLst xmlns:c16r2="http://schemas.microsoft.com/office/drawing/2015/06/chart">
            <c:ext xmlns:c16="http://schemas.microsoft.com/office/drawing/2014/chart" uri="{C3380CC4-5D6E-409C-BE32-E72D297353CC}">
              <c16:uniqueId val="{00000001-F458-4916-8E30-789DFA6F0153}"/>
            </c:ext>
          </c:extLst>
        </c:ser>
        <c:dLbls>
          <c:showLegendKey val="0"/>
          <c:showVal val="0"/>
          <c:showCatName val="0"/>
          <c:showSerName val="0"/>
          <c:showPercent val="0"/>
          <c:showBubbleSize val="0"/>
        </c:dLbls>
        <c:gapWidth val="75"/>
        <c:axId val="49674752"/>
        <c:axId val="115878144"/>
      </c:barChart>
      <c:catAx>
        <c:axId val="49674752"/>
        <c:scaling>
          <c:orientation val="minMax"/>
        </c:scaling>
        <c:delete val="0"/>
        <c:axPos val="b"/>
        <c:majorGridlines/>
        <c:numFmt formatCode="General" sourceLinked="1"/>
        <c:majorTickMark val="none"/>
        <c:minorTickMark val="none"/>
        <c:tickLblPos val="nextTo"/>
        <c:spPr>
          <a:ln>
            <a:solidFill>
              <a:schemeClr val="bg1"/>
            </a:solidFill>
          </a:ln>
        </c:spPr>
        <c:txPr>
          <a:bodyPr rot="0" vert="horz"/>
          <a:lstStyle/>
          <a:p>
            <a:pPr>
              <a:defRPr sz="1400" b="1">
                <a:solidFill>
                  <a:schemeClr val="bg1"/>
                </a:solidFill>
              </a:defRPr>
            </a:pPr>
            <a:endParaRPr lang="en-US"/>
          </a:p>
        </c:txPr>
        <c:crossAx val="115878144"/>
        <c:crosses val="autoZero"/>
        <c:auto val="1"/>
        <c:lblAlgn val="ctr"/>
        <c:lblOffset val="100"/>
        <c:noMultiLvlLbl val="0"/>
      </c:catAx>
      <c:valAx>
        <c:axId val="115878144"/>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49674752"/>
        <c:crosses val="autoZero"/>
        <c:crossBetween val="between"/>
      </c:valAx>
      <c:spPr>
        <a:noFill/>
        <a:ln w="24366">
          <a:noFill/>
        </a:ln>
      </c:spPr>
    </c:plotArea>
    <c:legend>
      <c:legendPos val="b"/>
      <c:legendEntry>
        <c:idx val="0"/>
        <c:txPr>
          <a:bodyPr/>
          <a:lstStyle/>
          <a:p>
            <a:pPr>
              <a:defRPr sz="1200" b="1">
                <a:solidFill>
                  <a:schemeClr val="bg1"/>
                </a:solidFill>
              </a:defRPr>
            </a:pPr>
            <a:endParaRPr lang="en-US"/>
          </a:p>
        </c:txPr>
      </c:legendEntry>
      <c:legendEntry>
        <c:idx val="1"/>
        <c:txPr>
          <a:bodyPr/>
          <a:lstStyle/>
          <a:p>
            <a:pPr>
              <a:defRPr sz="1200" b="1">
                <a:solidFill>
                  <a:schemeClr val="bg1"/>
                </a:solidFill>
              </a:defRPr>
            </a:pPr>
            <a:endParaRPr lang="en-US"/>
          </a:p>
        </c:txPr>
      </c:legendEntry>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41996873188599"/>
          <c:y val="3.7516182546260698E-2"/>
          <c:w val="0.82991690668580798"/>
          <c:h val="0.73142081217611798"/>
        </c:manualLayout>
      </c:layout>
      <c:barChart>
        <c:barDir val="col"/>
        <c:grouping val="clustered"/>
        <c:varyColors val="0"/>
        <c:ser>
          <c:idx val="0"/>
          <c:order val="0"/>
          <c:tx>
            <c:strRef>
              <c:f>Sheet1!$B$1</c:f>
              <c:strCache>
                <c:ptCount val="1"/>
                <c:pt idx="0">
                  <c:v>Your Institution</c:v>
                </c:pt>
              </c:strCache>
            </c:strRef>
          </c:tx>
          <c:spPr>
            <a:solidFill>
              <a:schemeClr val="accent3"/>
            </a:solidFill>
            <a:ln>
              <a:solidFill>
                <a:schemeClr val="bg1"/>
              </a:solidFill>
            </a:ln>
          </c:spPr>
          <c:invertIfNegative val="0"/>
          <c:dLbls>
            <c:dLbl>
              <c:idx val="0"/>
              <c:layout>
                <c:manualLayout>
                  <c:x val="2.4593624248151601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BB9D-45A3-BFE8-CEA01E0BC76A}"/>
                </c:ext>
                <c:ext xmlns:c15="http://schemas.microsoft.com/office/drawing/2012/chart" uri="{CE6537A1-D6FC-4f65-9D91-7224C49458BB}"/>
              </c:extLst>
            </c:dLbl>
            <c:dLbl>
              <c:idx val="1"/>
              <c:layout>
                <c:manualLayout>
                  <c:x val="1.36631245823064E-2"/>
                  <c:y val="-3.1263485455217299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BB9D-45A3-BFE8-CEA01E0BC76A}"/>
                </c:ext>
                <c:ext xmlns:c15="http://schemas.microsoft.com/office/drawing/2012/chart" uri="{CE6537A1-D6FC-4f65-9D91-7224C49458BB}"/>
              </c:extLst>
            </c:dLbl>
            <c:dLbl>
              <c:idx val="2"/>
              <c:layout>
                <c:manualLayout>
                  <c:x val="1.36631245823064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BB9D-45A3-BFE8-CEA01E0BC76A}"/>
                </c:ext>
                <c:ext xmlns:c15="http://schemas.microsoft.com/office/drawing/2012/chart" uri="{CE6537A1-D6FC-4f65-9D91-7224C49458BB}"/>
              </c:extLst>
            </c:dLbl>
            <c:dLbl>
              <c:idx val="3"/>
              <c:layout>
                <c:manualLayout>
                  <c:x val="2.0968915638489599E-2"/>
                  <c:y val="1.5631742727608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BB9D-45A3-BFE8-CEA01E0BC76A}"/>
                </c:ext>
                <c:ext xmlns:c15="http://schemas.microsoft.com/office/drawing/2012/chart" uri="{CE6537A1-D6FC-4f65-9D91-7224C49458BB}">
                  <c15:layout>
                    <c:manualLayout>
                      <c:w val="0.117420892660342"/>
                      <c:h val="0.0523663381374889"/>
                    </c:manualLayout>
                  </c15:layout>
                </c:ext>
              </c:extLst>
            </c:dLbl>
            <c:spPr>
              <a:noFill/>
              <a:ln>
                <a:noFill/>
              </a:ln>
              <a:effectLst/>
            </c:spPr>
            <c:txPr>
              <a:bodyPr/>
              <a:lstStyle/>
              <a:p>
                <a:pPr>
                  <a:defRPr sz="140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c:f>
              <c:strCache>
                <c:ptCount val="1"/>
                <c:pt idx="0">
                  <c:v>Percent indicating "Major" concerns</c:v>
                </c:pt>
              </c:strCache>
            </c:strRef>
          </c:cat>
          <c:val>
            <c:numRef>
              <c:f>Sheet1!$B$2</c:f>
              <c:numCache>
                <c:formatCode>0.0%</c:formatCode>
                <c:ptCount val="1"/>
                <c:pt idx="0">
                  <c:v>0.153</c:v>
                </c:pt>
              </c:numCache>
            </c:numRef>
          </c:val>
          <c:extLst xmlns:c16r2="http://schemas.microsoft.com/office/drawing/2015/06/chart">
            <c:ext xmlns:c16="http://schemas.microsoft.com/office/drawing/2014/chart" uri="{C3380CC4-5D6E-409C-BE32-E72D297353CC}">
              <c16:uniqueId val="{00000004-BB9D-45A3-BFE8-CEA01E0BC76A}"/>
            </c:ext>
          </c:extLst>
        </c:ser>
        <c:ser>
          <c:idx val="2"/>
          <c:order val="1"/>
          <c:tx>
            <c:strRef>
              <c:f>Sheet1!$C$1</c:f>
              <c:strCache>
                <c:ptCount val="1"/>
                <c:pt idx="0">
                  <c:v>Comparison Group</c:v>
                </c:pt>
              </c:strCache>
            </c:strRef>
          </c:tx>
          <c:spPr>
            <a:solidFill>
              <a:schemeClr val="bg1"/>
            </a:solidFill>
            <a:ln w="9525">
              <a:solidFill>
                <a:schemeClr val="bg1"/>
              </a:solidFill>
            </a:ln>
          </c:spPr>
          <c:invertIfNegative val="0"/>
          <c:dLbls>
            <c:spPr>
              <a:noFill/>
              <a:ln>
                <a:noFill/>
              </a:ln>
              <a:effectLst/>
            </c:spPr>
            <c:txPr>
              <a:bodyPr/>
              <a:lstStyle/>
              <a:p>
                <a:pPr>
                  <a:defRPr sz="1400">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Percent indicating "Major" concerns</c:v>
                </c:pt>
              </c:strCache>
            </c:strRef>
          </c:cat>
          <c:val>
            <c:numRef>
              <c:f>Sheet1!$C$2</c:f>
              <c:numCache>
                <c:formatCode>0.0%</c:formatCode>
                <c:ptCount val="1"/>
                <c:pt idx="0">
                  <c:v>0.14099999999999999</c:v>
                </c:pt>
              </c:numCache>
            </c:numRef>
          </c:val>
          <c:extLst xmlns:c16r2="http://schemas.microsoft.com/office/drawing/2015/06/chart">
            <c:ext xmlns:c16="http://schemas.microsoft.com/office/drawing/2014/chart" uri="{C3380CC4-5D6E-409C-BE32-E72D297353CC}">
              <c16:uniqueId val="{00000005-BB9D-45A3-BFE8-CEA01E0BC76A}"/>
            </c:ext>
          </c:extLst>
        </c:ser>
        <c:dLbls>
          <c:showLegendKey val="0"/>
          <c:showVal val="0"/>
          <c:showCatName val="0"/>
          <c:showSerName val="0"/>
          <c:showPercent val="0"/>
          <c:showBubbleSize val="0"/>
        </c:dLbls>
        <c:gapWidth val="75"/>
        <c:axId val="49945088"/>
        <c:axId val="115879872"/>
      </c:barChart>
      <c:catAx>
        <c:axId val="49945088"/>
        <c:scaling>
          <c:orientation val="minMax"/>
        </c:scaling>
        <c:delete val="1"/>
        <c:axPos val="b"/>
        <c:majorGridlines/>
        <c:numFmt formatCode="General" sourceLinked="1"/>
        <c:majorTickMark val="none"/>
        <c:minorTickMark val="none"/>
        <c:tickLblPos val="nextTo"/>
        <c:crossAx val="115879872"/>
        <c:crosses val="autoZero"/>
        <c:auto val="1"/>
        <c:lblAlgn val="ctr"/>
        <c:lblOffset val="100"/>
        <c:noMultiLvlLbl val="0"/>
      </c:catAx>
      <c:valAx>
        <c:axId val="115879872"/>
        <c:scaling>
          <c:orientation val="minMax"/>
          <c:max val="1"/>
          <c:min val="0"/>
        </c:scaling>
        <c:delete val="1"/>
        <c:axPos val="l"/>
        <c:numFmt formatCode="0%" sourceLinked="0"/>
        <c:majorTickMark val="none"/>
        <c:minorTickMark val="none"/>
        <c:tickLblPos val="nextTo"/>
        <c:crossAx val="49945088"/>
        <c:crosses val="autoZero"/>
        <c:crossBetween val="between"/>
      </c:valAx>
      <c:spPr>
        <a:noFill/>
        <a:ln w="24366">
          <a:noFill/>
        </a:ln>
      </c:spPr>
    </c:plotArea>
    <c:legend>
      <c:legendPos val="b"/>
      <c:legendEntry>
        <c:idx val="0"/>
        <c:txPr>
          <a:bodyPr/>
          <a:lstStyle/>
          <a:p>
            <a:pPr>
              <a:defRPr sz="1200" b="1">
                <a:solidFill>
                  <a:schemeClr val="bg1"/>
                </a:solidFill>
              </a:defRPr>
            </a:pPr>
            <a:endParaRPr lang="en-US"/>
          </a:p>
        </c:txPr>
      </c:legendEntry>
      <c:legendEntry>
        <c:idx val="1"/>
        <c:txPr>
          <a:bodyPr/>
          <a:lstStyle/>
          <a:p>
            <a:pPr>
              <a:defRPr sz="1200" b="1">
                <a:solidFill>
                  <a:schemeClr val="bg1"/>
                </a:solidFill>
              </a:defRPr>
            </a:pPr>
            <a:endParaRPr lang="en-US"/>
          </a:p>
        </c:txPr>
      </c:legendEntry>
      <c:layout>
        <c:manualLayout>
          <c:xMode val="edge"/>
          <c:yMode val="edge"/>
          <c:x val="0.15619139519324801"/>
          <c:y val="0.92159588224742495"/>
          <c:w val="0.79872806340383895"/>
          <c:h val="5.9857875423283899E-2"/>
        </c:manualLayout>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5578332880803696E-2"/>
          <c:y val="8.3444266732283501E-2"/>
          <c:w val="0.62185706851298805"/>
          <c:h val="0.75229357798165097"/>
        </c:manualLayout>
      </c:layout>
      <c:barChart>
        <c:barDir val="col"/>
        <c:grouping val="clustered"/>
        <c:varyColors val="0"/>
        <c:ser>
          <c:idx val="2"/>
          <c:order val="0"/>
          <c:tx>
            <c:strRef>
              <c:f>Sheet1!$B$1</c:f>
              <c:strCache>
                <c:ptCount val="1"/>
                <c:pt idx="0">
                  <c:v>Institution</c:v>
                </c:pt>
              </c:strCache>
            </c:strRef>
          </c:tx>
          <c:spPr>
            <a:solidFill>
              <a:schemeClr val="accent3"/>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Sheet1!$B$2:$B$4</c:f>
              <c:numCache>
                <c:formatCode>0.0</c:formatCode>
                <c:ptCount val="3"/>
                <c:pt idx="0">
                  <c:v>50.82</c:v>
                </c:pt>
                <c:pt idx="1">
                  <c:v>50.82</c:v>
                </c:pt>
                <c:pt idx="2">
                  <c:v>0</c:v>
                </c:pt>
              </c:numCache>
            </c:numRef>
          </c:val>
          <c:extLst xmlns:c16r2="http://schemas.microsoft.com/office/drawing/2015/06/chart">
            <c:ext xmlns:c16="http://schemas.microsoft.com/office/drawing/2014/chart" uri="{C3380CC4-5D6E-409C-BE32-E72D297353CC}">
              <c16:uniqueId val="{00000000-2D8A-4D05-8C51-12546FC9A162}"/>
            </c:ext>
          </c:extLst>
        </c:ser>
        <c:ser>
          <c:idx val="0"/>
          <c:order val="1"/>
          <c:tx>
            <c:strRef>
              <c:f>Sheet1!$C$1</c:f>
              <c:strCache>
                <c:ptCount val="1"/>
                <c:pt idx="0">
                  <c:v>Comparison</c:v>
                </c:pt>
              </c:strCache>
            </c:strRef>
          </c:tx>
          <c:spPr>
            <a:solidFill>
              <a:schemeClr val="bg1">
                <a:alpha val="98000"/>
              </a:schemeClr>
            </a:solidFill>
            <a:ln>
              <a:solidFill>
                <a:schemeClr val="bg1"/>
              </a:solidFill>
            </a:ln>
          </c:spPr>
          <c:invertIfNegative val="0"/>
          <c:dLbls>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FTFT</c:v>
                </c:pt>
                <c:pt idx="1">
                  <c:v>Men</c:v>
                </c:pt>
                <c:pt idx="2">
                  <c:v>Women</c:v>
                </c:pt>
              </c:strCache>
            </c:strRef>
          </c:cat>
          <c:val>
            <c:numRef>
              <c:f>Sheet1!$C$2:$C$4</c:f>
              <c:numCache>
                <c:formatCode>0.0</c:formatCode>
                <c:ptCount val="3"/>
                <c:pt idx="0">
                  <c:v>50.84</c:v>
                </c:pt>
                <c:pt idx="1">
                  <c:v>50.77</c:v>
                </c:pt>
                <c:pt idx="2">
                  <c:v>50.88</c:v>
                </c:pt>
              </c:numCache>
            </c:numRef>
          </c:val>
          <c:extLst xmlns:c16r2="http://schemas.microsoft.com/office/drawing/2015/06/chart">
            <c:ext xmlns:c16="http://schemas.microsoft.com/office/drawing/2014/chart" uri="{C3380CC4-5D6E-409C-BE32-E72D297353CC}">
              <c16:uniqueId val="{00000001-2D8A-4D05-8C51-12546FC9A162}"/>
            </c:ext>
          </c:extLst>
        </c:ser>
        <c:dLbls>
          <c:showLegendKey val="0"/>
          <c:showVal val="1"/>
          <c:showCatName val="0"/>
          <c:showSerName val="0"/>
          <c:showPercent val="0"/>
          <c:showBubbleSize val="0"/>
        </c:dLbls>
        <c:gapWidth val="50"/>
        <c:overlap val="-6"/>
        <c:axId val="50105856"/>
        <c:axId val="46268416"/>
      </c:barChart>
      <c:catAx>
        <c:axId val="50105856"/>
        <c:scaling>
          <c:orientation val="minMax"/>
        </c:scaling>
        <c:delete val="0"/>
        <c:axPos val="b"/>
        <c:numFmt formatCode="General" sourceLinked="1"/>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46268416"/>
        <c:crosses val="autoZero"/>
        <c:auto val="1"/>
        <c:lblAlgn val="ctr"/>
        <c:lblOffset val="100"/>
        <c:tickLblSkip val="1"/>
        <c:tickMarkSkip val="1"/>
        <c:noMultiLvlLbl val="0"/>
      </c:catAx>
      <c:valAx>
        <c:axId val="46268416"/>
        <c:scaling>
          <c:orientation val="minMax"/>
          <c:max val="100"/>
          <c:min val="0"/>
        </c:scaling>
        <c:delete val="0"/>
        <c:axPos val="l"/>
        <c:numFmt formatCode="#,##0" sourceLinked="0"/>
        <c:majorTickMark val="none"/>
        <c:minorTickMark val="none"/>
        <c:tickLblPos val="nextTo"/>
        <c:spPr>
          <a:ln w="12700">
            <a:solidFill>
              <a:schemeClr val="bg1"/>
            </a:solidFill>
          </a:ln>
        </c:spPr>
        <c:txPr>
          <a:bodyPr rot="0" vert="horz"/>
          <a:lstStyle/>
          <a:p>
            <a:pPr>
              <a:defRPr sz="1396" b="1">
                <a:solidFill>
                  <a:schemeClr val="bg1"/>
                </a:solidFill>
              </a:defRPr>
            </a:pPr>
            <a:endParaRPr lang="en-US"/>
          </a:p>
        </c:txPr>
        <c:crossAx val="50105856"/>
        <c:crosses val="autoZero"/>
        <c:crossBetween val="between"/>
        <c:majorUnit val="10"/>
        <c:minorUnit val="5"/>
      </c:valAx>
      <c:spPr>
        <a:noFill/>
        <a:ln w="25402">
          <a:noFill/>
        </a:ln>
      </c:spPr>
    </c:plotArea>
    <c:legend>
      <c:legendPos val="b"/>
      <c:legendEntry>
        <c:idx val="0"/>
        <c:txPr>
          <a:bodyPr/>
          <a:lstStyle/>
          <a:p>
            <a:pPr>
              <a:defRPr sz="1200" b="1">
                <a:solidFill>
                  <a:schemeClr val="bg1"/>
                </a:solidFill>
              </a:defRPr>
            </a:pPr>
            <a:endParaRPr lang="en-US"/>
          </a:p>
        </c:txPr>
      </c:legendEntry>
      <c:legendEntry>
        <c:idx val="1"/>
        <c:txPr>
          <a:bodyPr/>
          <a:lstStyle/>
          <a:p>
            <a:pPr>
              <a:defRPr sz="1200" b="1">
                <a:solidFill>
                  <a:schemeClr val="bg1"/>
                </a:solidFill>
              </a:defRPr>
            </a:pPr>
            <a:endParaRPr lang="en-US"/>
          </a:p>
        </c:txPr>
      </c:legendEntry>
      <c:layout>
        <c:manualLayout>
          <c:xMode val="edge"/>
          <c:yMode val="edge"/>
          <c:x val="0.24095483754185901"/>
          <c:y val="0.92862430282152197"/>
          <c:w val="0.35116492442754998"/>
          <c:h val="5.04295849737533E-2"/>
        </c:manualLayout>
      </c:layout>
      <c:overlay val="0"/>
    </c:legend>
    <c:plotVisOnly val="1"/>
    <c:dispBlanksAs val="gap"/>
    <c:showDLblsOverMax val="0"/>
  </c:chart>
  <c:txPr>
    <a:bodyPr/>
    <a:lstStyle/>
    <a:p>
      <a:pPr>
        <a:defRPr sz="1795"/>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93282149712092599"/>
        </c:manualLayout>
      </c:layout>
      <c:barChart>
        <c:barDir val="col"/>
        <c:grouping val="stacked"/>
        <c:varyColors val="0"/>
        <c:ser>
          <c:idx val="0"/>
          <c:order val="0"/>
          <c:tx>
            <c:strRef>
              <c:f>Sheet1!$C$1</c:f>
              <c:strCache>
                <c:ptCount val="1"/>
                <c:pt idx="0">
                  <c:v>Occasionally</c:v>
                </c:pt>
              </c:strCache>
            </c:strRef>
          </c:tx>
          <c:spPr>
            <a:solidFill>
              <a:schemeClr val="accent3">
                <a:lumMod val="60000"/>
                <a:lumOff val="40000"/>
              </a:schemeClr>
            </a:solidFill>
            <a:ln>
              <a:solidFill>
                <a:schemeClr val="bg1"/>
              </a:solidFill>
            </a:ln>
            <a:effectLst/>
          </c:spPr>
          <c:invertIfNegative val="0"/>
          <c:dPt>
            <c:idx val="1"/>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1-DF8B-4822-BB2F-5077B629957F}"/>
              </c:ext>
            </c:extLst>
          </c:dPt>
          <c:dPt>
            <c:idx val="3"/>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3-DF8B-4822-BB2F-5077B629957F}"/>
              </c:ext>
            </c:extLst>
          </c:dPt>
          <c:dPt>
            <c:idx val="5"/>
            <c:invertIfNegative val="0"/>
            <c:bubble3D val="0"/>
            <c:spPr>
              <a:solidFill>
                <a:schemeClr val="bg1">
                  <a:lumMod val="50000"/>
                  <a:lumOff val="50000"/>
                </a:schemeClr>
              </a:solidFill>
              <a:ln>
                <a:solidFill>
                  <a:schemeClr val="bg1"/>
                </a:solidFill>
              </a:ln>
              <a:effectLst/>
            </c:spPr>
            <c:extLst xmlns:c16r2="http://schemas.microsoft.com/office/drawing/2015/06/chart">
              <c:ext xmlns:c16="http://schemas.microsoft.com/office/drawing/2014/chart" uri="{C3380CC4-5D6E-409C-BE32-E72D297353CC}">
                <c16:uniqueId val="{00000005-DF8B-4822-BB2F-5077B629957F}"/>
              </c:ext>
            </c:extLst>
          </c:dPt>
          <c:dLbls>
            <c:numFmt formatCode="0.0%" sourceLinked="0"/>
            <c:spPr>
              <a:noFill/>
              <a:ln>
                <a:noFill/>
              </a:ln>
              <a:effectLst/>
            </c:spPr>
            <c:txPr>
              <a:bodyPr/>
              <a:lstStyle/>
              <a:p>
                <a:pPr>
                  <a:defRPr sz="1400" b="1" baseline="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Academic Advising</c:v>
                </c:pt>
                <c:pt idx="1">
                  <c:v>comp</c:v>
                </c:pt>
                <c:pt idx="2">
                  <c:v>Study Skills Advising</c:v>
                </c:pt>
                <c:pt idx="3">
                  <c:v>comp</c:v>
                </c:pt>
                <c:pt idx="4">
                  <c:v>Financial Aid Advising</c:v>
                </c:pt>
                <c:pt idx="5">
                  <c:v>comp</c:v>
                </c:pt>
              </c:strCache>
            </c:strRef>
          </c:cat>
          <c:val>
            <c:numRef>
              <c:f>Sheet1!$C$2:$C$7</c:f>
              <c:numCache>
                <c:formatCode>0.0%</c:formatCode>
                <c:ptCount val="6"/>
                <c:pt idx="0">
                  <c:v>0.71699999999999997</c:v>
                </c:pt>
                <c:pt idx="1">
                  <c:v>0.63500000000000001</c:v>
                </c:pt>
                <c:pt idx="2">
                  <c:v>0.58499999999999996</c:v>
                </c:pt>
                <c:pt idx="3">
                  <c:v>0.35899999999999999</c:v>
                </c:pt>
                <c:pt idx="4">
                  <c:v>0.377</c:v>
                </c:pt>
                <c:pt idx="5">
                  <c:v>0.311</c:v>
                </c:pt>
              </c:numCache>
            </c:numRef>
          </c:val>
          <c:extLst xmlns:c16r2="http://schemas.microsoft.com/office/drawing/2015/06/chart">
            <c:ext xmlns:c16="http://schemas.microsoft.com/office/drawing/2014/chart" uri="{C3380CC4-5D6E-409C-BE32-E72D297353CC}">
              <c16:uniqueId val="{00000006-DF8B-4822-BB2F-5077B629957F}"/>
            </c:ext>
          </c:extLst>
        </c:ser>
        <c:ser>
          <c:idx val="1"/>
          <c:order val="1"/>
          <c:tx>
            <c:strRef>
              <c:f>Sheet1!$D$1</c:f>
              <c:strCache>
                <c:ptCount val="1"/>
                <c:pt idx="0">
                  <c:v>Frequently</c:v>
                </c:pt>
              </c:strCache>
            </c:strRef>
          </c:tx>
          <c:spPr>
            <a:solidFill>
              <a:schemeClr val="accent3"/>
            </a:solidFill>
            <a:ln>
              <a:solidFill>
                <a:schemeClr val="bg1"/>
              </a:solidFill>
            </a:ln>
            <a:effectLst/>
          </c:spPr>
          <c:invertIfNegative val="0"/>
          <c:dPt>
            <c:idx val="1"/>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8-DF8B-4822-BB2F-5077B629957F}"/>
              </c:ext>
            </c:extLst>
          </c:dPt>
          <c:dPt>
            <c:idx val="3"/>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A-DF8B-4822-BB2F-5077B629957F}"/>
              </c:ext>
            </c:extLst>
          </c:dPt>
          <c:dPt>
            <c:idx val="5"/>
            <c:invertIfNegative val="0"/>
            <c:bubble3D val="0"/>
            <c:spPr>
              <a:solidFill>
                <a:schemeClr val="bg1"/>
              </a:solidFill>
              <a:ln>
                <a:solidFill>
                  <a:schemeClr val="bg1"/>
                </a:solidFill>
              </a:ln>
              <a:effectLst/>
            </c:spPr>
            <c:extLst xmlns:c16r2="http://schemas.microsoft.com/office/drawing/2015/06/chart">
              <c:ext xmlns:c16="http://schemas.microsoft.com/office/drawing/2014/chart" uri="{C3380CC4-5D6E-409C-BE32-E72D297353CC}">
                <c16:uniqueId val="{0000000C-DF8B-4822-BB2F-5077B629957F}"/>
              </c:ext>
            </c:extLst>
          </c:dPt>
          <c:dLbls>
            <c:numFmt formatCode="0.0%" sourceLinked="0"/>
            <c:spPr>
              <a:noFill/>
              <a:ln>
                <a:noFill/>
              </a:ln>
              <a:effectLst/>
            </c:spPr>
            <c:txPr>
              <a:bodyPr/>
              <a:lstStyle/>
              <a:p>
                <a:pPr>
                  <a:defRPr sz="1400" b="1">
                    <a:solidFill>
                      <a:schemeClr val="tx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Academic Advising</c:v>
                </c:pt>
                <c:pt idx="1">
                  <c:v>comp</c:v>
                </c:pt>
                <c:pt idx="2">
                  <c:v>Study Skills Advising</c:v>
                </c:pt>
                <c:pt idx="3">
                  <c:v>comp</c:v>
                </c:pt>
                <c:pt idx="4">
                  <c:v>Financial Aid Advising</c:v>
                </c:pt>
                <c:pt idx="5">
                  <c:v>comp</c:v>
                </c:pt>
              </c:strCache>
            </c:strRef>
          </c:cat>
          <c:val>
            <c:numRef>
              <c:f>Sheet1!$D$2:$D$7</c:f>
              <c:numCache>
                <c:formatCode>0.0%</c:formatCode>
                <c:ptCount val="6"/>
                <c:pt idx="0">
                  <c:v>0.17</c:v>
                </c:pt>
                <c:pt idx="1">
                  <c:v>0.106</c:v>
                </c:pt>
                <c:pt idx="2">
                  <c:v>0.20799999999999999</c:v>
                </c:pt>
                <c:pt idx="3">
                  <c:v>9.1999999999999998E-2</c:v>
                </c:pt>
                <c:pt idx="4">
                  <c:v>7.4999999999999997E-2</c:v>
                </c:pt>
                <c:pt idx="5">
                  <c:v>4.9000000000000002E-2</c:v>
                </c:pt>
              </c:numCache>
            </c:numRef>
          </c:val>
          <c:extLst xmlns:c16r2="http://schemas.microsoft.com/office/drawing/2015/06/chart">
            <c:ext xmlns:c16="http://schemas.microsoft.com/office/drawing/2014/chart" uri="{C3380CC4-5D6E-409C-BE32-E72D297353CC}">
              <c16:uniqueId val="{0000000D-DF8B-4822-BB2F-5077B629957F}"/>
            </c:ext>
          </c:extLst>
        </c:ser>
        <c:dLbls>
          <c:showLegendKey val="0"/>
          <c:showVal val="0"/>
          <c:showCatName val="0"/>
          <c:showSerName val="0"/>
          <c:showPercent val="0"/>
          <c:showBubbleSize val="0"/>
        </c:dLbls>
        <c:gapWidth val="90"/>
        <c:overlap val="100"/>
        <c:axId val="50713600"/>
        <c:axId val="46269568"/>
      </c:barChart>
      <c:catAx>
        <c:axId val="5071360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46269568"/>
        <c:crosses val="autoZero"/>
        <c:auto val="1"/>
        <c:lblAlgn val="ctr"/>
        <c:lblOffset val="100"/>
        <c:tickLblSkip val="2"/>
        <c:tickMarkSkip val="2"/>
        <c:noMultiLvlLbl val="0"/>
      </c:catAx>
      <c:valAx>
        <c:axId val="46269568"/>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7136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5.5493895671476098E-2"/>
          <c:y val="2.8790786948176599E-2"/>
          <c:w val="0.94561598224195298"/>
          <c:h val="0.93282149712092499"/>
        </c:manualLayout>
      </c:layout>
      <c:barChart>
        <c:barDir val="col"/>
        <c:grouping val="clustered"/>
        <c:varyColors val="0"/>
        <c:ser>
          <c:idx val="0"/>
          <c:order val="0"/>
          <c:tx>
            <c:strRef>
              <c:f>Sheet1!$C$1</c:f>
              <c:strCache>
                <c:ptCount val="1"/>
                <c:pt idx="0">
                  <c:v>Yes</c:v>
                </c:pt>
              </c:strCache>
            </c:strRef>
          </c:tx>
          <c:spPr>
            <a:ln>
              <a:solidFill>
                <a:schemeClr val="bg1"/>
              </a:solidFill>
            </a:ln>
          </c:spPr>
          <c:invertIfNegative val="0"/>
          <c:dPt>
            <c:idx val="0"/>
            <c:invertIfNegative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6-732C-4573-A436-37032B5E7286}"/>
              </c:ext>
            </c:extLst>
          </c:dPt>
          <c:dPt>
            <c:idx val="1"/>
            <c:invertIfNegative val="0"/>
            <c:bubble3D val="0"/>
            <c:spPr>
              <a:solidFill>
                <a:schemeClr val="bg1"/>
              </a:solidFill>
              <a:ln>
                <a:solidFill>
                  <a:schemeClr val="bg1"/>
                </a:solidFill>
              </a:ln>
            </c:spPr>
            <c:extLst xmlns:c16r2="http://schemas.microsoft.com/office/drawing/2015/06/chart">
              <c:ext xmlns:c16="http://schemas.microsoft.com/office/drawing/2014/chart" uri="{C3380CC4-5D6E-409C-BE32-E72D297353CC}">
                <c16:uniqueId val="{00000001-073A-49F3-8EC5-2C72E5DDD87C}"/>
              </c:ext>
            </c:extLst>
          </c:dPt>
          <c:dPt>
            <c:idx val="2"/>
            <c:invertIfNegative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5-D043-4BE0-BE61-090900E9BC2F}"/>
              </c:ext>
            </c:extLst>
          </c:dPt>
          <c:dPt>
            <c:idx val="3"/>
            <c:invertIfNegative val="0"/>
            <c:bubble3D val="0"/>
            <c:spPr>
              <a:solidFill>
                <a:schemeClr val="bg1"/>
              </a:solidFill>
              <a:ln>
                <a:solidFill>
                  <a:schemeClr val="bg1"/>
                </a:solidFill>
              </a:ln>
            </c:spPr>
            <c:extLst xmlns:c16r2="http://schemas.microsoft.com/office/drawing/2015/06/chart">
              <c:ext xmlns:c16="http://schemas.microsoft.com/office/drawing/2014/chart" uri="{C3380CC4-5D6E-409C-BE32-E72D297353CC}">
                <c16:uniqueId val="{00000003-073A-49F3-8EC5-2C72E5DDD87C}"/>
              </c:ext>
            </c:extLst>
          </c:dPt>
          <c:dPt>
            <c:idx val="4"/>
            <c:invertIfNegative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9-D043-4BE0-BE61-090900E9BC2F}"/>
              </c:ext>
            </c:extLst>
          </c:dPt>
          <c:dPt>
            <c:idx val="5"/>
            <c:invertIfNegative val="0"/>
            <c:bubble3D val="0"/>
            <c:spPr>
              <a:solidFill>
                <a:schemeClr val="bg1"/>
              </a:solidFill>
              <a:ln>
                <a:solidFill>
                  <a:schemeClr val="bg1"/>
                </a:solidFill>
              </a:ln>
            </c:spPr>
            <c:extLst xmlns:c16r2="http://schemas.microsoft.com/office/drawing/2015/06/chart">
              <c:ext xmlns:c16="http://schemas.microsoft.com/office/drawing/2014/chart" uri="{C3380CC4-5D6E-409C-BE32-E72D297353CC}">
                <c16:uniqueId val="{00000005-073A-49F3-8EC5-2C72E5DDD87C}"/>
              </c:ext>
            </c:extLst>
          </c:dPt>
          <c:dLbls>
            <c:numFmt formatCode="0.0%" sourceLinked="0"/>
            <c:spPr>
              <a:noFill/>
              <a:ln>
                <a:noFill/>
              </a:ln>
              <a:effectLst/>
            </c:spPr>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Sheet1!$B$2:$B$7</c:f>
              <c:strCache>
                <c:ptCount val="6"/>
                <c:pt idx="0">
                  <c:v>Institution</c:v>
                </c:pt>
                <c:pt idx="1">
                  <c:v>Comparison</c:v>
                </c:pt>
                <c:pt idx="2">
                  <c:v>Institution</c:v>
                </c:pt>
                <c:pt idx="3">
                  <c:v>Comparison</c:v>
                </c:pt>
                <c:pt idx="4">
                  <c:v>Institution</c:v>
                </c:pt>
                <c:pt idx="5">
                  <c:v>Comparison</c:v>
                </c:pt>
              </c:strCache>
            </c:strRef>
          </c:cat>
          <c:val>
            <c:numRef>
              <c:f>Sheet1!$C$2:$C$7</c:f>
              <c:numCache>
                <c:formatCode>0.0%</c:formatCode>
                <c:ptCount val="6"/>
                <c:pt idx="0">
                  <c:v>0.38200000000000001</c:v>
                </c:pt>
                <c:pt idx="1">
                  <c:v>0.159</c:v>
                </c:pt>
                <c:pt idx="2">
                  <c:v>0.29099999999999998</c:v>
                </c:pt>
                <c:pt idx="3">
                  <c:v>0.14299999999999999</c:v>
                </c:pt>
                <c:pt idx="4">
                  <c:v>0.873</c:v>
                </c:pt>
                <c:pt idx="5">
                  <c:v>0.80100000000000005</c:v>
                </c:pt>
              </c:numCache>
            </c:numRef>
          </c:val>
          <c:extLst xmlns:c16r2="http://schemas.microsoft.com/office/drawing/2015/06/chart">
            <c:ext xmlns:c16="http://schemas.microsoft.com/office/drawing/2014/chart" uri="{C3380CC4-5D6E-409C-BE32-E72D297353CC}">
              <c16:uniqueId val="{00000006-073A-49F3-8EC5-2C72E5DDD87C}"/>
            </c:ext>
          </c:extLst>
        </c:ser>
        <c:dLbls>
          <c:showLegendKey val="0"/>
          <c:showVal val="0"/>
          <c:showCatName val="0"/>
          <c:showSerName val="0"/>
          <c:showPercent val="0"/>
          <c:showBubbleSize val="0"/>
        </c:dLbls>
        <c:gapWidth val="71"/>
        <c:axId val="50511360"/>
        <c:axId val="46271872"/>
      </c:barChart>
      <c:catAx>
        <c:axId val="50511360"/>
        <c:scaling>
          <c:orientation val="minMax"/>
        </c:scaling>
        <c:delete val="0"/>
        <c:axPos val="b"/>
        <c:majorGridlines>
          <c:spPr>
            <a:ln>
              <a:solidFill>
                <a:schemeClr val="bg1"/>
              </a:solidFill>
            </a:ln>
          </c:spPr>
        </c:majorGridlines>
        <c:numFmt formatCode="General" sourceLinked="0"/>
        <c:majorTickMark val="none"/>
        <c:minorTickMark val="none"/>
        <c:tickLblPos val="none"/>
        <c:spPr>
          <a:ln w="12700">
            <a:solidFill>
              <a:schemeClr val="bg1"/>
            </a:solidFill>
          </a:ln>
        </c:spPr>
        <c:crossAx val="46271872"/>
        <c:crosses val="autoZero"/>
        <c:auto val="1"/>
        <c:lblAlgn val="ctr"/>
        <c:lblOffset val="100"/>
        <c:tickLblSkip val="2"/>
        <c:tickMarkSkip val="2"/>
        <c:noMultiLvlLbl val="0"/>
      </c:catAx>
      <c:valAx>
        <c:axId val="46271872"/>
        <c:scaling>
          <c:orientation val="minMax"/>
          <c:max val="1"/>
          <c:min val="0"/>
        </c:scaling>
        <c:delete val="0"/>
        <c:axPos val="l"/>
        <c:numFmt formatCode="0%" sourceLinked="0"/>
        <c:majorTickMark val="none"/>
        <c:minorTickMark val="none"/>
        <c:tickLblPos val="nextTo"/>
        <c:spPr>
          <a:ln w="12700">
            <a:solidFill>
              <a:schemeClr val="bg1"/>
            </a:solidFill>
          </a:ln>
        </c:spPr>
        <c:txPr>
          <a:bodyPr rot="0" vert="horz"/>
          <a:lstStyle/>
          <a:p>
            <a:pPr>
              <a:defRPr sz="1400" b="1">
                <a:solidFill>
                  <a:schemeClr val="bg1"/>
                </a:solidFill>
              </a:defRPr>
            </a:pPr>
            <a:endParaRPr lang="en-US"/>
          </a:p>
        </c:txPr>
        <c:crossAx val="505113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114">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1">
      <a:schemeClr val="lt1"/>
    </cs:lnRef>
    <cs:fillRef idx="1">
      <cs:styleClr val="auto"/>
    </cs:fillRef>
    <cs:effectRef idx="1">
      <a:schemeClr val="dk1"/>
    </cs:effectRef>
    <cs:fontRef idx="minor">
      <a:schemeClr val="tx1"/>
    </cs:fontRef>
    <cs:spPr>
      <a:ln>
        <a:round/>
      </a:ln>
    </cs:spPr>
  </cs:dataPoint>
  <cs:dataPoint3D>
    <cs:lnRef idx="1">
      <a:schemeClr val="lt1"/>
    </cs:lnRef>
    <cs:fillRef idx="1">
      <cs:styleClr val="auto"/>
    </cs:fillRef>
    <cs:effectRef idx="1">
      <a:schemeClr val="dk1"/>
    </cs:effectRef>
    <cs:fontRef idx="minor">
      <a:schemeClr val="tx1"/>
    </cs:fontRef>
    <cs:spPr>
      <a:ln>
        <a:round/>
      </a:ln>
    </cs:spPr>
  </cs:dataPoint3D>
  <cs:dataPointLine>
    <cs:lnRef idx="1">
      <cs:styleClr val="auto"/>
    </cs:lnRef>
    <cs:lineWidthScale>5</cs:lineWidthScale>
    <cs:fillRef idx="0"/>
    <cs:effectRef idx="0"/>
    <cs:fontRef idx="minor">
      <a:schemeClr val="tx1"/>
    </cs:fontRef>
    <cs:spPr>
      <a:ln cap="rnd">
        <a:round/>
      </a:ln>
    </cs:spPr>
  </cs:dataPointLine>
  <cs:dataPointMarker>
    <cs:lnRef idx="1">
      <cs:styleClr val="auto"/>
    </cs:lnRef>
    <cs:fillRef idx="1">
      <cs:styleClr val="auto"/>
    </cs:fillRef>
    <cs:effectRef idx="1">
      <a:schemeClr val="dk1"/>
    </cs:effectRef>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1">
      <a:schemeClr val="dk1"/>
    </cs:effectRef>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1">
      <a:schemeClr val="dk1"/>
    </cs:effectRef>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0.21569</cdr:x>
      <cdr:y>0.77448</cdr:y>
    </cdr:from>
    <cdr:to>
      <cdr:x>1</cdr:x>
      <cdr:y>0.99703</cdr:y>
    </cdr:to>
    <cdr:sp macro="" textlink="">
      <cdr:nvSpPr>
        <cdr:cNvPr id="2" name="TextBox 1"/>
        <cdr:cNvSpPr txBox="1"/>
      </cdr:nvSpPr>
      <cdr:spPr>
        <a:xfrm xmlns:a="http://schemas.openxmlformats.org/drawingml/2006/main">
          <a:off x="838214" y="3182077"/>
          <a:ext cx="3047986" cy="91438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1" dirty="0"/>
            <a:t>Percent indicating "Major" concerns</a:t>
          </a:r>
          <a:endParaRPr lang="en-US" sz="1400" dirty="0"/>
        </a:p>
      </cdr:txBody>
    </cdr:sp>
  </cdr:relSizeAnchor>
</c:userShapes>
</file>

<file path=ppt/drawings/drawing10.xml><?xml version="1.0" encoding="utf-8"?>
<c:userShapes xmlns:c="http://schemas.openxmlformats.org/drawingml/2006/chart">
  <cdr:relSizeAnchor xmlns:cdr="http://schemas.openxmlformats.org/drawingml/2006/chartDrawing">
    <cdr:from>
      <cdr:x>0.67194</cdr:x>
      <cdr:y>0.26025</cdr:y>
    </cdr:from>
    <cdr:to>
      <cdr:x>0.99137</cdr:x>
      <cdr:y>0.86563</cdr:y>
    </cdr:to>
    <cdr:sp macro="" textlink="">
      <cdr:nvSpPr>
        <cdr:cNvPr id="2" name="TextBox 1"/>
        <cdr:cNvSpPr txBox="1"/>
      </cdr:nvSpPr>
      <cdr:spPr>
        <a:xfrm xmlns:a="http://schemas.openxmlformats.org/drawingml/2006/main">
          <a:off x="5930878" y="1168379"/>
          <a:ext cx="2819449" cy="27178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a:t>
          </a:r>
          <a:r>
            <a:rPr lang="en-US" sz="1400" b="1" i="0" dirty="0" smtClean="0">
              <a:solidFill>
                <a:schemeClr val="bg1"/>
              </a:solidFill>
            </a:rPr>
            <a:t>Had intellectual discussions outside of class</a:t>
          </a:r>
        </a:p>
        <a:p xmlns:a="http://schemas.openxmlformats.org/drawingml/2006/main">
          <a:pPr algn="l">
            <a:buFont typeface="Arial" pitchFamily="34" charset="0"/>
            <a:buChar char="•"/>
          </a:pPr>
          <a:r>
            <a:rPr lang="en-US" sz="1400" b="1" dirty="0">
              <a:solidFill>
                <a:schemeClr val="bg1"/>
              </a:solidFill>
            </a:rPr>
            <a:t> </a:t>
          </a:r>
          <a:r>
            <a:rPr lang="en-US" sz="1400" b="1" dirty="0" smtClean="0">
              <a:solidFill>
                <a:schemeClr val="bg1"/>
              </a:solidFill>
            </a:rPr>
            <a:t>Shared personal feelings and problems</a:t>
          </a:r>
        </a:p>
        <a:p xmlns:a="http://schemas.openxmlformats.org/drawingml/2006/main">
          <a:pPr algn="l">
            <a:buFont typeface="Arial" pitchFamily="34" charset="0"/>
            <a:buChar char="•"/>
          </a:pPr>
          <a:r>
            <a:rPr lang="en-US" sz="1400" b="1" i="0" dirty="0" smtClean="0">
              <a:solidFill>
                <a:schemeClr val="bg1"/>
              </a:solidFill>
            </a:rPr>
            <a:t> Dined or shared a meal</a:t>
          </a:r>
          <a:endParaRPr lang="en-US" sz="1400" b="1" dirty="0" smtClean="0">
            <a:solidFill>
              <a:schemeClr val="bg1"/>
            </a:solidFill>
          </a:endParaRPr>
        </a:p>
        <a:p xmlns:a="http://schemas.openxmlformats.org/drawingml/2006/main">
          <a:pPr algn="l">
            <a:buFont typeface="Arial" pitchFamily="34" charset="0"/>
            <a:buChar char="•"/>
          </a:pPr>
          <a:r>
            <a:rPr lang="en-US" sz="1400" b="1" i="0" dirty="0" smtClean="0">
              <a:solidFill>
                <a:schemeClr val="bg1"/>
              </a:solidFill>
            </a:rPr>
            <a:t> Had meaningful and honest discussions about</a:t>
          </a:r>
          <a:r>
            <a:rPr lang="en-US" sz="1400" b="1" dirty="0" smtClean="0">
              <a:solidFill>
                <a:schemeClr val="bg1"/>
              </a:solidFill>
            </a:rPr>
            <a:t> </a:t>
          </a:r>
          <a:r>
            <a:rPr lang="en-US" sz="1400" b="1" i="0" dirty="0" smtClean="0">
              <a:solidFill>
                <a:schemeClr val="bg1"/>
              </a:solidFill>
            </a:rPr>
            <a:t>race/ethnic relations outside of class</a:t>
          </a:r>
          <a:endParaRPr lang="en-US" sz="1400" b="1"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Studied or prepared for class</a:t>
          </a:r>
        </a:p>
        <a:p xmlns:a="http://schemas.openxmlformats.org/drawingml/2006/main">
          <a:pPr algn="l">
            <a:buFont typeface="Arial" pitchFamily="34" charset="0"/>
            <a:buChar char="•"/>
          </a:pPr>
          <a:r>
            <a:rPr lang="en-US" sz="1400" b="1" i="0" dirty="0">
              <a:solidFill>
                <a:schemeClr val="bg1"/>
              </a:solidFill>
            </a:rPr>
            <a:t> </a:t>
          </a:r>
          <a:r>
            <a:rPr lang="en-US" sz="1400" b="1" i="0" dirty="0" smtClean="0">
              <a:solidFill>
                <a:schemeClr val="bg1"/>
              </a:solidFill>
            </a:rPr>
            <a:t>Socialized or partied</a:t>
          </a:r>
        </a:p>
      </cdr:txBody>
    </cdr:sp>
  </cdr:relSizeAnchor>
</c:userShapes>
</file>

<file path=ppt/drawings/drawing11.xml><?xml version="1.0" encoding="utf-8"?>
<c:userShapes xmlns:c="http://schemas.openxmlformats.org/drawingml/2006/chart">
  <cdr:relSizeAnchor xmlns:cdr="http://schemas.openxmlformats.org/drawingml/2006/chartDrawing">
    <cdr:from>
      <cdr:x>0.67907</cdr:x>
      <cdr:y>0.30552</cdr:y>
    </cdr:from>
    <cdr:to>
      <cdr:x>0.98253</cdr:x>
      <cdr:y>0.71287</cdr:y>
    </cdr:to>
    <cdr:sp macro="" textlink="">
      <cdr:nvSpPr>
        <cdr:cNvPr id="2" name="TextBox 1"/>
        <cdr:cNvSpPr txBox="1"/>
      </cdr:nvSpPr>
      <cdr:spPr>
        <a:xfrm xmlns:a="http://schemas.openxmlformats.org/drawingml/2006/main">
          <a:off x="5965783" y="1371617"/>
          <a:ext cx="2665964" cy="18287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i="0" dirty="0" smtClean="0">
              <a:solidFill>
                <a:schemeClr val="bg1"/>
              </a:solidFill>
            </a:rPr>
            <a:t> Had tense, somewhat hostile</a:t>
          </a:r>
        </a:p>
        <a:p xmlns:a="http://schemas.openxmlformats.org/drawingml/2006/main">
          <a:pPr algn="l"/>
          <a:r>
            <a:rPr lang="en-US" sz="1400" b="1" dirty="0">
              <a:solidFill>
                <a:schemeClr val="bg1"/>
              </a:solidFill>
            </a:rPr>
            <a:t> </a:t>
          </a:r>
          <a:r>
            <a:rPr lang="en-US" sz="1400" b="1" dirty="0" smtClean="0">
              <a:solidFill>
                <a:schemeClr val="bg1"/>
              </a:solidFill>
            </a:rPr>
            <a:t>  </a:t>
          </a:r>
          <a:r>
            <a:rPr lang="en-US" sz="1400" b="1" i="0" dirty="0" smtClean="0">
              <a:solidFill>
                <a:schemeClr val="bg1"/>
              </a:solidFill>
            </a:rPr>
            <a:t>interactions</a:t>
          </a:r>
        </a:p>
        <a:p xmlns:a="http://schemas.openxmlformats.org/drawingml/2006/main">
          <a:pPr algn="l">
            <a:buFont typeface="Arial" pitchFamily="34" charset="0"/>
            <a:buChar char="•"/>
          </a:pPr>
          <a:r>
            <a:rPr lang="en-US" sz="1400" b="1" dirty="0">
              <a:solidFill>
                <a:schemeClr val="bg1"/>
              </a:solidFill>
            </a:rPr>
            <a:t> </a:t>
          </a:r>
          <a:r>
            <a:rPr lang="en-US" sz="1400" b="1" dirty="0" smtClean="0">
              <a:solidFill>
                <a:schemeClr val="bg1"/>
              </a:solidFill>
            </a:rPr>
            <a:t>Felt insulted or threatened because of your race/ethnicity</a:t>
          </a:r>
        </a:p>
        <a:p xmlns:a="http://schemas.openxmlformats.org/drawingml/2006/main">
          <a:pPr algn="l">
            <a:buFont typeface="Arial" pitchFamily="34" charset="0"/>
            <a:buChar char="•"/>
          </a:pPr>
          <a:r>
            <a:rPr lang="en-US" sz="1400" b="1" dirty="0">
              <a:solidFill>
                <a:schemeClr val="bg1"/>
              </a:solidFill>
            </a:rPr>
            <a:t> </a:t>
          </a:r>
          <a:r>
            <a:rPr lang="en-US" sz="1400" b="1" dirty="0" smtClean="0">
              <a:solidFill>
                <a:schemeClr val="bg1"/>
              </a:solidFill>
            </a:rPr>
            <a:t>Had guarded, cautious interactions</a:t>
          </a:r>
          <a:endParaRPr lang="en-US" sz="1400" b="1" i="0" dirty="0" smtClean="0">
            <a:solidFill>
              <a:schemeClr val="bg1"/>
            </a:solidFill>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0.69652</cdr:x>
      <cdr:y>0.32249</cdr:y>
    </cdr:from>
    <cdr:to>
      <cdr:x>0.99749</cdr:x>
      <cdr:y>0.96747</cdr:y>
    </cdr:to>
    <cdr:sp macro="" textlink="">
      <cdr:nvSpPr>
        <cdr:cNvPr id="2" name="TextBox 1"/>
        <cdr:cNvSpPr txBox="1"/>
      </cdr:nvSpPr>
      <cdr:spPr>
        <a:xfrm xmlns:a="http://schemas.openxmlformats.org/drawingml/2006/main">
          <a:off x="6172160" y="1447803"/>
          <a:ext cx="2667040" cy="289559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buFont typeface="Arial" charset="0"/>
            <a:buChar char="•"/>
          </a:pPr>
          <a:r>
            <a:rPr lang="en-US" sz="1400" b="1" dirty="0" smtClean="0">
              <a:solidFill>
                <a:schemeClr val="bg1"/>
              </a:solidFill>
            </a:rPr>
            <a:t> Relevance of coursework to future career plans</a:t>
          </a:r>
        </a:p>
        <a:p xmlns:a="http://schemas.openxmlformats.org/drawingml/2006/main">
          <a:pPr>
            <a:buFont typeface="Arial" charset="0"/>
            <a:buChar char="•"/>
          </a:pPr>
          <a:r>
            <a:rPr lang="en-US" sz="1400" b="1" dirty="0" smtClean="0">
              <a:solidFill>
                <a:schemeClr val="bg1"/>
              </a:solidFill>
            </a:rPr>
            <a:t> Relevance of coursework to</a:t>
          </a:r>
        </a:p>
        <a:p xmlns:a="http://schemas.openxmlformats.org/drawingml/2006/main">
          <a:r>
            <a:rPr lang="en-US" sz="1400" b="1" dirty="0">
              <a:solidFill>
                <a:schemeClr val="bg1"/>
              </a:solidFill>
            </a:rPr>
            <a:t> </a:t>
          </a:r>
          <a:r>
            <a:rPr lang="en-US" sz="1400" b="1" dirty="0" smtClean="0">
              <a:solidFill>
                <a:schemeClr val="bg1"/>
              </a:solidFill>
            </a:rPr>
            <a:t> everyday life</a:t>
          </a:r>
        </a:p>
        <a:p xmlns:a="http://schemas.openxmlformats.org/drawingml/2006/main">
          <a:pPr>
            <a:buFont typeface="Arial" charset="0"/>
            <a:buChar char="•"/>
          </a:pPr>
          <a:r>
            <a:rPr lang="en-US" sz="1400" b="1" dirty="0" smtClean="0">
              <a:solidFill>
                <a:schemeClr val="bg1"/>
              </a:solidFill>
            </a:rPr>
            <a:t> General education or core</a:t>
          </a:r>
        </a:p>
        <a:p xmlns:a="http://schemas.openxmlformats.org/drawingml/2006/main">
          <a:r>
            <a:rPr lang="en-US" sz="1400" b="1" dirty="0">
              <a:solidFill>
                <a:schemeClr val="bg1"/>
              </a:solidFill>
            </a:rPr>
            <a:t> </a:t>
          </a:r>
          <a:r>
            <a:rPr lang="en-US" sz="1400" b="1" dirty="0" smtClean="0">
              <a:solidFill>
                <a:schemeClr val="bg1"/>
              </a:solidFill>
            </a:rPr>
            <a:t> curriculum courses</a:t>
          </a:r>
        </a:p>
        <a:p xmlns:a="http://schemas.openxmlformats.org/drawingml/2006/main">
          <a:pPr>
            <a:buFont typeface="Arial" charset="0"/>
            <a:buChar char="•"/>
          </a:pPr>
          <a:r>
            <a:rPr lang="en-US" sz="1400" b="1" dirty="0" smtClean="0">
              <a:solidFill>
                <a:schemeClr val="bg1"/>
              </a:solidFill>
            </a:rPr>
            <a:t> First-year programs (e.g., first-year seminar, learning community, linked courses, common book)</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0.70025</cdr:x>
      <cdr:y>0.34512</cdr:y>
    </cdr:from>
    <cdr:to>
      <cdr:x>0.99538</cdr:x>
      <cdr:y>0.90769</cdr:y>
    </cdr:to>
    <cdr:sp macro="" textlink="">
      <cdr:nvSpPr>
        <cdr:cNvPr id="2" name="TextBox 1"/>
        <cdr:cNvSpPr txBox="1"/>
      </cdr:nvSpPr>
      <cdr:spPr>
        <a:xfrm xmlns:a="http://schemas.openxmlformats.org/drawingml/2006/main">
          <a:off x="6234116" y="1709379"/>
          <a:ext cx="2627483" cy="27864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buFont typeface="Arial" charset="0"/>
            <a:buChar char="•"/>
          </a:pPr>
          <a:r>
            <a:rPr lang="en-US" sz="1400" b="1" dirty="0" smtClean="0">
              <a:solidFill>
                <a:schemeClr val="bg1"/>
              </a:solidFill>
            </a:rPr>
            <a:t> Overall college experience</a:t>
          </a:r>
        </a:p>
        <a:p xmlns:a="http://schemas.openxmlformats.org/drawingml/2006/main">
          <a:pPr marL="115888" indent="-115888">
            <a:buFont typeface="Arial" charset="0"/>
            <a:buChar char="•"/>
          </a:pPr>
          <a:r>
            <a:rPr lang="en-US" sz="1400" b="1" dirty="0" smtClean="0">
              <a:solidFill>
                <a:schemeClr val="bg1"/>
              </a:solidFill>
            </a:rPr>
            <a:t> If you could make your college choice over, would you still choose to enroll at your current (or most recent) college? </a:t>
          </a:r>
        </a:p>
        <a:p xmlns:a="http://schemas.openxmlformats.org/drawingml/2006/main">
          <a:pPr marL="115888" indent="-115888">
            <a:buFont typeface="Arial" charset="0"/>
            <a:buChar char="•"/>
          </a:pPr>
          <a:r>
            <a:rPr lang="en-US" sz="1400" b="1" dirty="0" smtClean="0">
              <a:solidFill>
                <a:schemeClr val="bg1"/>
              </a:solidFill>
            </a:rPr>
            <a:t>Overall academic experience</a:t>
          </a:r>
        </a:p>
        <a:p xmlns:a="http://schemas.openxmlformats.org/drawingml/2006/main">
          <a:pPr>
            <a:buFont typeface="Arial" charset="0"/>
            <a:buChar char="•"/>
          </a:pPr>
          <a:r>
            <a:rPr lang="en-US" sz="1400" b="1" dirty="0" smtClean="0">
              <a:solidFill>
                <a:schemeClr val="bg1"/>
              </a:solidFill>
            </a:rPr>
            <a:t> Overall quality of instruction</a:t>
          </a:r>
        </a:p>
      </cdr:txBody>
    </cdr:sp>
  </cdr:relSizeAnchor>
</c:userShapes>
</file>

<file path=ppt/drawings/drawing2.xml><?xml version="1.0" encoding="utf-8"?>
<c:userShapes xmlns:c="http://schemas.openxmlformats.org/drawingml/2006/chart">
  <cdr:relSizeAnchor xmlns:cdr="http://schemas.openxmlformats.org/drawingml/2006/chartDrawing">
    <cdr:from>
      <cdr:x>0.72051</cdr:x>
      <cdr:y>0.18565</cdr:y>
    </cdr:from>
    <cdr:to>
      <cdr:x>0.99637</cdr:x>
      <cdr:y>0.76273</cdr:y>
    </cdr:to>
    <cdr:sp macro="" textlink="">
      <cdr:nvSpPr>
        <cdr:cNvPr id="2" name="TextBox 1"/>
        <cdr:cNvSpPr txBox="1"/>
      </cdr:nvSpPr>
      <cdr:spPr>
        <a:xfrm xmlns:a="http://schemas.openxmlformats.org/drawingml/2006/main">
          <a:off x="6368716" y="833463"/>
          <a:ext cx="2438400" cy="25907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Adjust to the academic  </a:t>
          </a:r>
        </a:p>
        <a:p xmlns:a="http://schemas.openxmlformats.org/drawingml/2006/main">
          <a:pPr algn="l"/>
          <a:r>
            <a:rPr lang="en-US" sz="1400" b="1" dirty="0">
              <a:solidFill>
                <a:schemeClr val="bg1"/>
              </a:solidFill>
            </a:rPr>
            <a:t> </a:t>
          </a:r>
          <a:r>
            <a:rPr lang="en-US" sz="1400" b="1" dirty="0" smtClean="0">
              <a:solidFill>
                <a:schemeClr val="bg1"/>
              </a:solidFill>
            </a:rPr>
            <a:t> demands of college</a:t>
          </a:r>
          <a:endParaRPr lang="en-US" sz="1400" b="1" i="0" dirty="0" smtClean="0">
            <a:solidFill>
              <a:schemeClr val="bg1"/>
            </a:solidFill>
          </a:endParaRPr>
        </a:p>
        <a:p xmlns:a="http://schemas.openxmlformats.org/drawingml/2006/main">
          <a:pPr algn="l">
            <a:buFont typeface="Arial" pitchFamily="34" charset="0"/>
            <a:buChar char="•"/>
          </a:pPr>
          <a:r>
            <a:rPr lang="en-US" sz="1400" b="1" i="0" dirty="0" smtClean="0">
              <a:solidFill>
                <a:schemeClr val="bg1"/>
              </a:solidFill>
            </a:rPr>
            <a:t> Develop effective study</a:t>
          </a:r>
        </a:p>
        <a:p xmlns:a="http://schemas.openxmlformats.org/drawingml/2006/main">
          <a:pPr algn="l"/>
          <a:r>
            <a:rPr lang="en-US" sz="1400" b="1" dirty="0">
              <a:solidFill>
                <a:schemeClr val="bg1"/>
              </a:solidFill>
            </a:rPr>
            <a:t> </a:t>
          </a:r>
          <a:r>
            <a:rPr lang="en-US" sz="1400" b="1" dirty="0" smtClean="0">
              <a:solidFill>
                <a:schemeClr val="bg1"/>
              </a:solidFill>
            </a:rPr>
            <a:t> </a:t>
          </a:r>
          <a:r>
            <a:rPr lang="en-US" sz="1400" b="1" i="0" dirty="0" smtClean="0">
              <a:solidFill>
                <a:schemeClr val="bg1"/>
              </a:solidFill>
            </a:rPr>
            <a:t> skills</a:t>
          </a:r>
        </a:p>
        <a:p xmlns:a="http://schemas.openxmlformats.org/drawingml/2006/main">
          <a:pPr algn="l">
            <a:buFont typeface="Arial" pitchFamily="34" charset="0"/>
            <a:buChar char="•"/>
          </a:pPr>
          <a:r>
            <a:rPr lang="en-US" sz="1400" b="1" i="0" dirty="0" smtClean="0">
              <a:solidFill>
                <a:schemeClr val="bg1"/>
              </a:solidFill>
            </a:rPr>
            <a:t> Manage your time</a:t>
          </a:r>
        </a:p>
        <a:p xmlns:a="http://schemas.openxmlformats.org/drawingml/2006/main">
          <a:pPr algn="l"/>
          <a:r>
            <a:rPr lang="en-US" sz="1400" b="1" dirty="0">
              <a:solidFill>
                <a:schemeClr val="bg1"/>
              </a:solidFill>
            </a:rPr>
            <a:t> </a:t>
          </a:r>
          <a:r>
            <a:rPr lang="en-US" sz="1400" b="1" i="0" dirty="0" smtClean="0">
              <a:solidFill>
                <a:schemeClr val="bg1"/>
              </a:solidFill>
            </a:rPr>
            <a:t> effectively</a:t>
          </a:r>
        </a:p>
        <a:p xmlns:a="http://schemas.openxmlformats.org/drawingml/2006/main">
          <a:pPr algn="l">
            <a:buFont typeface="Arial" pitchFamily="34" charset="0"/>
            <a:buChar char="•"/>
          </a:pPr>
          <a:r>
            <a:rPr lang="en-US" sz="1400" b="1" dirty="0" smtClean="0">
              <a:solidFill>
                <a:schemeClr val="bg1"/>
              </a:solidFill>
            </a:rPr>
            <a:t> Understand what your</a:t>
          </a:r>
        </a:p>
        <a:p xmlns:a="http://schemas.openxmlformats.org/drawingml/2006/main">
          <a:pPr algn="l"/>
          <a:r>
            <a:rPr lang="en-US" sz="1400" b="1" dirty="0">
              <a:solidFill>
                <a:schemeClr val="bg1"/>
              </a:solidFill>
            </a:rPr>
            <a:t> </a:t>
          </a:r>
          <a:r>
            <a:rPr lang="en-US" sz="1400" b="1" dirty="0" smtClean="0">
              <a:solidFill>
                <a:schemeClr val="bg1"/>
              </a:solidFill>
            </a:rPr>
            <a:t>  professors expect of  you</a:t>
          </a:r>
        </a:p>
        <a:p xmlns:a="http://schemas.openxmlformats.org/drawingml/2006/main">
          <a:pPr algn="l"/>
          <a:r>
            <a:rPr lang="en-US" sz="1400" b="1" dirty="0">
              <a:solidFill>
                <a:schemeClr val="bg1"/>
              </a:solidFill>
            </a:rPr>
            <a:t> </a:t>
          </a:r>
          <a:r>
            <a:rPr lang="en-US" sz="1400" b="1" dirty="0" smtClean="0">
              <a:solidFill>
                <a:schemeClr val="bg1"/>
              </a:solidFill>
            </a:rPr>
            <a:t>  academically</a:t>
          </a:r>
        </a:p>
      </cdr:txBody>
    </cdr:sp>
  </cdr:relSizeAnchor>
</c:userShapes>
</file>

<file path=ppt/drawings/drawing3.xml><?xml version="1.0" encoding="utf-8"?>
<c:userShapes xmlns:c="http://schemas.openxmlformats.org/drawingml/2006/chart">
  <cdr:relSizeAnchor xmlns:cdr="http://schemas.openxmlformats.org/drawingml/2006/chartDrawing">
    <cdr:from>
      <cdr:x>0.7069</cdr:x>
      <cdr:y>0.18182</cdr:y>
    </cdr:from>
    <cdr:to>
      <cdr:x>1</cdr:x>
      <cdr:y>0.68116</cdr:y>
    </cdr:to>
    <cdr:sp macro="" textlink="">
      <cdr:nvSpPr>
        <cdr:cNvPr id="2" name="TextBox 1"/>
        <cdr:cNvSpPr txBox="1"/>
      </cdr:nvSpPr>
      <cdr:spPr>
        <a:xfrm xmlns:a="http://schemas.openxmlformats.org/drawingml/2006/main">
          <a:off x="6248400" y="914400"/>
          <a:ext cx="2590800" cy="25112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I feel I am a member of this</a:t>
          </a:r>
          <a:r>
            <a:rPr lang="en-US" sz="1400" b="1" dirty="0">
              <a:solidFill>
                <a:schemeClr val="bg1"/>
              </a:solidFill>
            </a:rPr>
            <a:t> </a:t>
          </a:r>
          <a:r>
            <a:rPr lang="en-US" sz="1400" b="1" dirty="0" smtClean="0">
              <a:solidFill>
                <a:schemeClr val="bg1"/>
              </a:solidFill>
            </a:rPr>
            <a:t>college</a:t>
          </a:r>
        </a:p>
        <a:p xmlns:a="http://schemas.openxmlformats.org/drawingml/2006/main">
          <a:pPr algn="l">
            <a:buFont typeface="Arial" pitchFamily="34" charset="0"/>
            <a:buChar char="•"/>
          </a:pPr>
          <a:r>
            <a:rPr lang="en-US" sz="1400" b="1" dirty="0" smtClean="0">
              <a:solidFill>
                <a:schemeClr val="bg1"/>
              </a:solidFill>
            </a:rPr>
            <a:t> I feel a sense of belonging </a:t>
          </a:r>
        </a:p>
        <a:p xmlns:a="http://schemas.openxmlformats.org/drawingml/2006/main">
          <a:pPr algn="l"/>
          <a:r>
            <a:rPr lang="en-US" sz="1400" b="1" dirty="0">
              <a:solidFill>
                <a:schemeClr val="bg1"/>
              </a:solidFill>
            </a:rPr>
            <a:t> </a:t>
          </a:r>
          <a:r>
            <a:rPr lang="en-US" sz="1400" b="1" dirty="0" smtClean="0">
              <a:solidFill>
                <a:schemeClr val="bg1"/>
              </a:solidFill>
            </a:rPr>
            <a:t> to this campus</a:t>
          </a:r>
        </a:p>
        <a:p xmlns:a="http://schemas.openxmlformats.org/drawingml/2006/main">
          <a:pPr algn="l">
            <a:buFont typeface="Arial" pitchFamily="34" charset="0"/>
            <a:buChar char="•"/>
          </a:pPr>
          <a:r>
            <a:rPr lang="en-US" sz="1400" b="1" i="0" dirty="0" smtClean="0">
              <a:solidFill>
                <a:schemeClr val="bg1"/>
              </a:solidFill>
            </a:rPr>
            <a:t> </a:t>
          </a:r>
          <a:r>
            <a:rPr lang="en-US" sz="1400" b="1" dirty="0" smtClean="0">
              <a:solidFill>
                <a:schemeClr val="bg1"/>
              </a:solidFill>
            </a:rPr>
            <a:t>I see myself as part of the</a:t>
          </a:r>
        </a:p>
        <a:p xmlns:a="http://schemas.openxmlformats.org/drawingml/2006/main">
          <a:pPr algn="l"/>
          <a:r>
            <a:rPr lang="en-US" sz="1400" b="1" dirty="0">
              <a:solidFill>
                <a:schemeClr val="bg1"/>
              </a:solidFill>
            </a:rPr>
            <a:t> </a:t>
          </a:r>
          <a:r>
            <a:rPr lang="en-US" sz="1400" b="1" dirty="0" smtClean="0">
              <a:solidFill>
                <a:schemeClr val="bg1"/>
              </a:solidFill>
            </a:rPr>
            <a:t>  campus community</a:t>
          </a:r>
        </a:p>
        <a:p xmlns:a="http://schemas.openxmlformats.org/drawingml/2006/main">
          <a:pPr algn="l">
            <a:buFont typeface="Arial" pitchFamily="34" charset="0"/>
            <a:buChar char="•"/>
          </a:pPr>
          <a:r>
            <a:rPr lang="en-US" sz="1400" b="1" dirty="0" smtClean="0">
              <a:solidFill>
                <a:schemeClr val="bg1"/>
              </a:solidFill>
            </a:rPr>
            <a:t> If asked, I would </a:t>
          </a:r>
        </a:p>
        <a:p xmlns:a="http://schemas.openxmlformats.org/drawingml/2006/main">
          <a:pPr algn="l"/>
          <a:r>
            <a:rPr lang="en-US" sz="1400" b="1" dirty="0">
              <a:solidFill>
                <a:schemeClr val="bg1"/>
              </a:solidFill>
            </a:rPr>
            <a:t> </a:t>
          </a:r>
          <a:r>
            <a:rPr lang="en-US" sz="1400" b="1" dirty="0" smtClean="0">
              <a:solidFill>
                <a:schemeClr val="bg1"/>
              </a:solidFill>
            </a:rPr>
            <a:t>  recommend</a:t>
          </a:r>
          <a:r>
            <a:rPr lang="en-US" sz="1400" b="1" dirty="0">
              <a:solidFill>
                <a:schemeClr val="bg1"/>
              </a:solidFill>
            </a:rPr>
            <a:t> </a:t>
          </a:r>
          <a:r>
            <a:rPr lang="en-US" sz="1400" b="1" dirty="0" smtClean="0">
              <a:solidFill>
                <a:schemeClr val="bg1"/>
              </a:solidFill>
            </a:rPr>
            <a:t>this college to </a:t>
          </a:r>
        </a:p>
        <a:p xmlns:a="http://schemas.openxmlformats.org/drawingml/2006/main">
          <a:pPr algn="l"/>
          <a:r>
            <a:rPr lang="en-US" sz="1400" b="1" dirty="0">
              <a:solidFill>
                <a:schemeClr val="bg1"/>
              </a:solidFill>
            </a:rPr>
            <a:t> </a:t>
          </a:r>
          <a:r>
            <a:rPr lang="en-US" sz="1400" b="1" dirty="0" smtClean="0">
              <a:solidFill>
                <a:schemeClr val="bg1"/>
              </a:solidFill>
            </a:rPr>
            <a:t>  others</a:t>
          </a:r>
          <a:endParaRPr lang="en-US" sz="1400" b="1" i="0" dirty="0">
            <a:solidFill>
              <a:schemeClr val="bg1"/>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3" name="Straight Connector 2"/>
        <cdr:cNvSpPr/>
      </cdr:nvSpPr>
      <cdr:spPr bwMode="auto">
        <a:xfrm xmlns:a="http://schemas.openxmlformats.org/drawingml/2006/main">
          <a:off x="-4191000" y="-1447800"/>
          <a:ext cx="0" cy="0"/>
        </a:xfrm>
        <a:prstGeom xmlns:a="http://schemas.openxmlformats.org/drawingml/2006/main" prst="line">
          <a:avLst/>
        </a:prstGeom>
        <a:solidFill xmlns:a="http://schemas.openxmlformats.org/drawingml/2006/main">
          <a:schemeClr val="accent1"/>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en-US"/>
        </a:p>
      </cdr:txBody>
    </cdr:sp>
  </cdr:relSizeAnchor>
  <cdr:relSizeAnchor xmlns:cdr="http://schemas.openxmlformats.org/drawingml/2006/chartDrawing">
    <cdr:from>
      <cdr:x>0.58333</cdr:x>
      <cdr:y>0.75</cdr:y>
    </cdr:from>
    <cdr:to>
      <cdr:x>0.96667</cdr:x>
      <cdr:y>0.82813</cdr:y>
    </cdr:to>
    <cdr:sp macro="" textlink="">
      <cdr:nvSpPr>
        <cdr:cNvPr id="5" name="TextBox 4"/>
        <cdr:cNvSpPr txBox="1"/>
      </cdr:nvSpPr>
      <cdr:spPr>
        <a:xfrm xmlns:a="http://schemas.openxmlformats.org/drawingml/2006/main">
          <a:off x="2667000" y="3657600"/>
          <a:ext cx="17526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1" dirty="0" smtClean="0">
              <a:solidFill>
                <a:schemeClr val="bg1"/>
              </a:solidFill>
            </a:rPr>
            <a:t>Student Psychological Services</a:t>
          </a:r>
          <a:endParaRPr lang="en-US" sz="1200" b="1" dirty="0">
            <a:solidFill>
              <a:schemeClr val="bg1"/>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0.08182</cdr:x>
      <cdr:y>0.90423</cdr:y>
    </cdr:from>
    <cdr:to>
      <cdr:x>0.1</cdr:x>
      <cdr:y>0.9433</cdr:y>
    </cdr:to>
    <cdr:sp macro="" textlink="">
      <cdr:nvSpPr>
        <cdr:cNvPr id="3" name="Flowchart: Process 2"/>
        <cdr:cNvSpPr/>
      </cdr:nvSpPr>
      <cdr:spPr bwMode="auto">
        <a:xfrm xmlns:a="http://schemas.openxmlformats.org/drawingml/2006/main" flipH="1">
          <a:off x="685800" y="4114801"/>
          <a:ext cx="152400" cy="177799"/>
        </a:xfrm>
        <a:prstGeom xmlns:a="http://schemas.openxmlformats.org/drawingml/2006/main" prst="flowChartProcess">
          <a:avLst/>
        </a:prstGeom>
        <a:solidFill xmlns:a="http://schemas.openxmlformats.org/drawingml/2006/main">
          <a:schemeClr val="bg1"/>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cdr:txBody>
    </cdr:sp>
  </cdr:relSizeAnchor>
  <cdr:relSizeAnchor xmlns:cdr="http://schemas.openxmlformats.org/drawingml/2006/chartDrawing">
    <cdr:from>
      <cdr:x>0.08182</cdr:x>
      <cdr:y>0.85399</cdr:y>
    </cdr:from>
    <cdr:to>
      <cdr:x>0.10105</cdr:x>
      <cdr:y>0.88748</cdr:y>
    </cdr:to>
    <cdr:sp macro="" textlink="">
      <cdr:nvSpPr>
        <cdr:cNvPr id="4" name="Flowchart: Process 3"/>
        <cdr:cNvSpPr/>
      </cdr:nvSpPr>
      <cdr:spPr bwMode="auto">
        <a:xfrm xmlns:a="http://schemas.openxmlformats.org/drawingml/2006/main">
          <a:off x="685800" y="3886200"/>
          <a:ext cx="161186" cy="152400"/>
        </a:xfrm>
        <a:prstGeom xmlns:a="http://schemas.openxmlformats.org/drawingml/2006/main" prst="flowChartProcess">
          <a:avLst/>
        </a:prstGeom>
        <a:solidFill xmlns:a="http://schemas.openxmlformats.org/drawingml/2006/main">
          <a:schemeClr val="accent3"/>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endParaRPr lang="en-US">
            <a:solidFill>
              <a:schemeClr val="accent3"/>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0.20225</cdr:x>
      <cdr:y>0.70082</cdr:y>
    </cdr:from>
    <cdr:to>
      <cdr:x>0.22601</cdr:x>
      <cdr:y>0.73501</cdr:y>
    </cdr:to>
    <cdr:sp macro="" textlink="">
      <cdr:nvSpPr>
        <cdr:cNvPr id="4" name="Flowchart: Process 3"/>
        <cdr:cNvSpPr/>
      </cdr:nvSpPr>
      <cdr:spPr bwMode="auto">
        <a:xfrm xmlns:a="http://schemas.openxmlformats.org/drawingml/2006/main">
          <a:off x="1371600" y="3124201"/>
          <a:ext cx="161186" cy="152400"/>
        </a:xfrm>
        <a:prstGeom xmlns:a="http://schemas.openxmlformats.org/drawingml/2006/main" prst="flowChartProcess">
          <a:avLst/>
        </a:prstGeom>
        <a:solidFill xmlns:a="http://schemas.openxmlformats.org/drawingml/2006/main">
          <a:schemeClr val="accent3"/>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solidFill>
              <a:schemeClr val="accent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0.68284</cdr:x>
      <cdr:y>0.18243</cdr:y>
    </cdr:from>
    <cdr:to>
      <cdr:x>0.98731</cdr:x>
      <cdr:y>0.8814</cdr:y>
    </cdr:to>
    <cdr:sp macro="" textlink="">
      <cdr:nvSpPr>
        <cdr:cNvPr id="4" name="TextBox 1"/>
        <cdr:cNvSpPr txBox="1"/>
      </cdr:nvSpPr>
      <cdr:spPr>
        <a:xfrm xmlns:a="http://schemas.openxmlformats.org/drawingml/2006/main">
          <a:off x="5810286" y="820458"/>
          <a:ext cx="2590764" cy="314353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Communicated regularly with your professors</a:t>
          </a:r>
        </a:p>
        <a:p xmlns:a="http://schemas.openxmlformats.org/drawingml/2006/main">
          <a:pPr algn="l">
            <a:buFont typeface="Arial" pitchFamily="34" charset="0"/>
            <a:buChar char="•"/>
          </a:pPr>
          <a:r>
            <a:rPr lang="en-US" sz="1400" b="1" i="0" dirty="0" smtClean="0">
              <a:solidFill>
                <a:schemeClr val="bg1"/>
              </a:solidFill>
            </a:rPr>
            <a:t> Asked a professor for advice after class</a:t>
          </a:r>
        </a:p>
        <a:p xmlns:a="http://schemas.openxmlformats.org/drawingml/2006/main">
          <a:pPr algn="l">
            <a:buFont typeface="Arial" pitchFamily="34" charset="0"/>
            <a:buChar char="•"/>
          </a:pPr>
          <a:r>
            <a:rPr lang="en-US" sz="1400" b="1" i="0" dirty="0" smtClean="0">
              <a:solidFill>
                <a:schemeClr val="bg1"/>
              </a:solidFill>
            </a:rPr>
            <a:t>Amount of contact with faculty </a:t>
          </a:r>
        </a:p>
        <a:p xmlns:a="http://schemas.openxmlformats.org/drawingml/2006/main">
          <a:pPr algn="l">
            <a:buFont typeface="Arial" pitchFamily="34" charset="0"/>
            <a:buChar char="•"/>
          </a:pPr>
          <a:r>
            <a:rPr lang="en-US" sz="1400" b="1" i="0" dirty="0" smtClean="0">
              <a:solidFill>
                <a:schemeClr val="bg1"/>
              </a:solidFill>
            </a:rPr>
            <a:t> Faculty during office hours</a:t>
          </a:r>
        </a:p>
        <a:p xmlns:a="http://schemas.openxmlformats.org/drawingml/2006/main">
          <a:pPr algn="l">
            <a:buFont typeface="Arial" pitchFamily="34" charset="0"/>
            <a:buChar char="•"/>
          </a:pPr>
          <a:r>
            <a:rPr lang="en-US" sz="1400" b="1" dirty="0" smtClean="0">
              <a:solidFill>
                <a:schemeClr val="bg1"/>
              </a:solidFill>
            </a:rPr>
            <a:t> Faculty outside of class or</a:t>
          </a:r>
        </a:p>
        <a:p xmlns:a="http://schemas.openxmlformats.org/drawingml/2006/main">
          <a:pPr algn="l"/>
          <a:r>
            <a:rPr lang="en-US" sz="1400" b="1" dirty="0" smtClean="0">
              <a:solidFill>
                <a:schemeClr val="bg1"/>
              </a:solidFill>
            </a:rPr>
            <a:t>  office hours</a:t>
          </a:r>
        </a:p>
        <a:p xmlns:a="http://schemas.openxmlformats.org/drawingml/2006/main">
          <a:pPr algn="l"/>
          <a:endParaRPr lang="en-US" sz="1400" b="1" dirty="0" smtClean="0">
            <a:solidFill>
              <a:schemeClr val="bg1"/>
            </a:solidFill>
          </a:endParaRPr>
        </a:p>
        <a:p xmlns:a="http://schemas.openxmlformats.org/drawingml/2006/main">
          <a:pPr algn="l"/>
          <a:endParaRPr lang="en-US" sz="1400" b="1" i="0" dirty="0">
            <a:solidFill>
              <a:schemeClr val="bg1"/>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0.67489</cdr:x>
      <cdr:y>0.09052</cdr:y>
    </cdr:from>
    <cdr:to>
      <cdr:x>0.96552</cdr:x>
      <cdr:y>0.97313</cdr:y>
    </cdr:to>
    <cdr:sp macro="" textlink="">
      <cdr:nvSpPr>
        <cdr:cNvPr id="2" name="TextBox 1"/>
        <cdr:cNvSpPr txBox="1"/>
      </cdr:nvSpPr>
      <cdr:spPr>
        <a:xfrm xmlns:a="http://schemas.openxmlformats.org/drawingml/2006/main">
          <a:off x="5965488" y="406401"/>
          <a:ext cx="2568912" cy="39624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marL="115888" indent="-115888" algn="ctr"/>
          <a:endParaRPr lang="en-US" sz="1400" b="1" i="0" u="sng" dirty="0" smtClean="0">
            <a:solidFill>
              <a:schemeClr val="bg1"/>
            </a:solidFill>
          </a:endParaRPr>
        </a:p>
        <a:p xmlns:a="http://schemas.openxmlformats.org/drawingml/2006/main">
          <a:pPr marL="115888" indent="-115888" algn="l">
            <a:buFont typeface="Arial" pitchFamily="34" charset="0"/>
            <a:buChar char="•"/>
          </a:pPr>
          <a:r>
            <a:rPr lang="en-US" sz="1400" b="1" dirty="0" smtClean="0">
              <a:solidFill>
                <a:schemeClr val="bg1"/>
              </a:solidFill>
            </a:rPr>
            <a:t> Publicly communicated your opinion about a cause</a:t>
          </a:r>
        </a:p>
        <a:p xmlns:a="http://schemas.openxmlformats.org/drawingml/2006/main">
          <a:pPr marL="115888" indent="-115888" algn="l">
            <a:buFont typeface="Arial" pitchFamily="34" charset="0"/>
            <a:buChar char="•"/>
          </a:pPr>
          <a:r>
            <a:rPr lang="en-US" sz="1400" b="1" i="0" dirty="0">
              <a:solidFill>
                <a:schemeClr val="bg1"/>
              </a:solidFill>
            </a:rPr>
            <a:t> </a:t>
          </a:r>
          <a:r>
            <a:rPr lang="en-US" sz="1400" b="1" i="0" dirty="0" smtClean="0">
              <a:solidFill>
                <a:schemeClr val="bg1"/>
              </a:solidFill>
            </a:rPr>
            <a:t>I am interested in seeking information about current social and political issues</a:t>
          </a:r>
        </a:p>
        <a:p xmlns:a="http://schemas.openxmlformats.org/drawingml/2006/main">
          <a:pPr marL="115888" indent="-115888" algn="l">
            <a:buFont typeface="Arial" pitchFamily="34" charset="0"/>
            <a:buChar char="•"/>
          </a:pPr>
          <a:r>
            <a:rPr lang="en-US" sz="1400" b="1" dirty="0" smtClean="0">
              <a:solidFill>
                <a:schemeClr val="bg1"/>
              </a:solidFill>
            </a:rPr>
            <a:t> Worked on a local, state, or national political campaign</a:t>
          </a:r>
        </a:p>
        <a:p xmlns:a="http://schemas.openxmlformats.org/drawingml/2006/main">
          <a:pPr marL="115888" indent="-115888" algn="l">
            <a:buFont typeface="Arial" pitchFamily="34" charset="0"/>
            <a:buChar char="•"/>
          </a:pPr>
          <a:r>
            <a:rPr lang="en-US" sz="1400" b="1" dirty="0" smtClean="0">
              <a:solidFill>
                <a:schemeClr val="bg1"/>
              </a:solidFill>
            </a:rPr>
            <a:t> Demonstrated for a cause (e.g., boycott, rally, protest)</a:t>
          </a:r>
        </a:p>
        <a:p xmlns:a="http://schemas.openxmlformats.org/drawingml/2006/main">
          <a:pPr marL="115888" indent="-115888" algn="l">
            <a:buFont typeface="Arial" pitchFamily="34" charset="0"/>
            <a:buChar char="•"/>
          </a:pPr>
          <a:r>
            <a:rPr lang="en-US" sz="1400" b="1" i="0" dirty="0" smtClean="0">
              <a:solidFill>
                <a:schemeClr val="bg1"/>
              </a:solidFill>
            </a:rPr>
            <a:t> Keeping up to date with political affairs</a:t>
          </a:r>
          <a:endParaRPr lang="en-US" sz="1400" b="1" dirty="0">
            <a:solidFill>
              <a:schemeClr val="bg1"/>
            </a:solidFill>
          </a:endParaRPr>
        </a:p>
        <a:p xmlns:a="http://schemas.openxmlformats.org/drawingml/2006/main">
          <a:pPr marL="115888" indent="-115888" algn="l">
            <a:buFont typeface="Arial" pitchFamily="34" charset="0"/>
            <a:buChar char="•"/>
          </a:pPr>
          <a:r>
            <a:rPr lang="en-US" sz="1400" b="1" dirty="0" smtClean="0">
              <a:solidFill>
                <a:schemeClr val="bg1"/>
              </a:solidFill>
            </a:rPr>
            <a:t> Influencing social values</a:t>
          </a:r>
        </a:p>
        <a:p xmlns:a="http://schemas.openxmlformats.org/drawingml/2006/main">
          <a:pPr marL="115888" indent="-115888" algn="l">
            <a:buFont typeface="Arial" pitchFamily="34" charset="0"/>
            <a:buChar char="•"/>
            <a:tabLst>
              <a:tab pos="174625" algn="l"/>
            </a:tabLst>
          </a:pPr>
          <a:r>
            <a:rPr lang="en-US" sz="1400" b="1" i="0" dirty="0" smtClean="0">
              <a:solidFill>
                <a:schemeClr val="bg1"/>
              </a:solidFill>
            </a:rPr>
            <a:t> Helped raise money for a cause or campaign</a:t>
          </a:r>
        </a:p>
        <a:p xmlns:a="http://schemas.openxmlformats.org/drawingml/2006/main">
          <a:pPr marL="115888" indent="-115888" algn="l">
            <a:buFont typeface="Arial" pitchFamily="34" charset="0"/>
            <a:buChar char="•"/>
          </a:pPr>
          <a:r>
            <a:rPr lang="en-US" sz="1400" b="1" i="0" dirty="0" smtClean="0">
              <a:solidFill>
                <a:schemeClr val="bg1"/>
              </a:solidFill>
            </a:rPr>
            <a:t> Performed volunteer work</a:t>
          </a:r>
        </a:p>
        <a:p xmlns:a="http://schemas.openxmlformats.org/drawingml/2006/main">
          <a:pPr algn="l">
            <a:buFont typeface="Arial" pitchFamily="34" charset="0"/>
            <a:buChar char="•"/>
          </a:pPr>
          <a:endParaRPr lang="en-US" sz="1400" b="1" i="0" dirty="0" smtClean="0">
            <a:solidFill>
              <a:schemeClr val="bg1"/>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0.72374</cdr:x>
      <cdr:y>0.17673</cdr:y>
    </cdr:from>
    <cdr:to>
      <cdr:x>0.9801</cdr:x>
      <cdr:y>0.79529</cdr:y>
    </cdr:to>
    <cdr:sp macro="" textlink="">
      <cdr:nvSpPr>
        <cdr:cNvPr id="2" name="TextBox 1"/>
        <cdr:cNvSpPr txBox="1"/>
      </cdr:nvSpPr>
      <cdr:spPr>
        <a:xfrm xmlns:a="http://schemas.openxmlformats.org/drawingml/2006/main">
          <a:off x="6388091" y="762000"/>
          <a:ext cx="2262762" cy="266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chemeClr val="bg1"/>
              </a:solidFill>
            </a:rPr>
            <a:t>Construct Items</a:t>
          </a:r>
        </a:p>
        <a:p xmlns:a="http://schemas.openxmlformats.org/drawingml/2006/main">
          <a:pPr algn="ctr"/>
          <a:endParaRPr lang="en-US" sz="1400" b="1" i="0" u="sng" dirty="0" smtClean="0">
            <a:solidFill>
              <a:schemeClr val="bg1"/>
            </a:solidFill>
          </a:endParaRPr>
        </a:p>
        <a:p xmlns:a="http://schemas.openxmlformats.org/drawingml/2006/main">
          <a:pPr algn="l">
            <a:buFont typeface="Arial" pitchFamily="34" charset="0"/>
            <a:buChar char="•"/>
          </a:pPr>
          <a:r>
            <a:rPr lang="en-US" sz="1400" b="1" dirty="0" smtClean="0">
              <a:solidFill>
                <a:schemeClr val="bg1"/>
              </a:solidFill>
            </a:rPr>
            <a:t> Understanding of national issues</a:t>
          </a:r>
        </a:p>
        <a:p xmlns:a="http://schemas.openxmlformats.org/drawingml/2006/main">
          <a:pPr algn="l">
            <a:buFont typeface="Arial" pitchFamily="34" charset="0"/>
            <a:buChar char="•"/>
          </a:pPr>
          <a:r>
            <a:rPr lang="en-US" sz="1400" b="1" i="0" dirty="0" smtClean="0">
              <a:solidFill>
                <a:schemeClr val="bg1"/>
              </a:solidFill>
            </a:rPr>
            <a:t> Understanding of global issues</a:t>
          </a:r>
        </a:p>
        <a:p xmlns:a="http://schemas.openxmlformats.org/drawingml/2006/main">
          <a:pPr algn="l">
            <a:buFont typeface="Arial" pitchFamily="34" charset="0"/>
            <a:buChar char="•"/>
          </a:pPr>
          <a:r>
            <a:rPr lang="en-US" sz="1400" b="1" i="0" dirty="0" smtClean="0">
              <a:solidFill>
                <a:schemeClr val="bg1"/>
              </a:solidFill>
            </a:rPr>
            <a:t> Understanding of the problems facing your community</a:t>
          </a:r>
          <a:endParaRPr lang="en-US" sz="1400" b="1" dirty="0" smtClean="0">
            <a:solidFill>
              <a:schemeClr val="bg1"/>
            </a:solidFill>
          </a:endParaRPr>
        </a:p>
        <a:p xmlns:a="http://schemas.openxmlformats.org/drawingml/2006/main">
          <a:pPr algn="l">
            <a:buFont typeface="Arial" pitchFamily="34" charset="0"/>
            <a:buChar char="•"/>
          </a:pPr>
          <a:endParaRPr lang="en-US" sz="1400" b="1" i="0" dirty="0">
            <a:solidFill>
              <a:schemeClr val="bg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2" y="0"/>
            <a:ext cx="2983473" cy="465774"/>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38243" name="Rectangle 3"/>
          <p:cNvSpPr>
            <a:spLocks noGrp="1" noChangeArrowheads="1"/>
          </p:cNvSpPr>
          <p:nvPr>
            <p:ph type="dt" sz="quarter" idx="1"/>
          </p:nvPr>
        </p:nvSpPr>
        <p:spPr bwMode="auto">
          <a:xfrm>
            <a:off x="3896782" y="0"/>
            <a:ext cx="2983473" cy="465774"/>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8244" name="Rectangle 4"/>
          <p:cNvSpPr>
            <a:spLocks noGrp="1" noChangeArrowheads="1"/>
          </p:cNvSpPr>
          <p:nvPr>
            <p:ph type="ftr" sz="quarter" idx="2"/>
          </p:nvPr>
        </p:nvSpPr>
        <p:spPr bwMode="auto">
          <a:xfrm>
            <a:off x="2" y="8829037"/>
            <a:ext cx="2983473" cy="465774"/>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896782" y="8829037"/>
            <a:ext cx="2983473" cy="465774"/>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2" y="0"/>
            <a:ext cx="2983473" cy="465774"/>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74755" name="Rectangle 3"/>
          <p:cNvSpPr>
            <a:spLocks noGrp="1" noChangeArrowheads="1"/>
          </p:cNvSpPr>
          <p:nvPr>
            <p:ph type="dt" idx="1"/>
          </p:nvPr>
        </p:nvSpPr>
        <p:spPr bwMode="auto">
          <a:xfrm>
            <a:off x="3896782" y="0"/>
            <a:ext cx="2983473" cy="465774"/>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17600" y="696913"/>
            <a:ext cx="4646613" cy="34861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8494" y="4416108"/>
            <a:ext cx="5504826" cy="4184016"/>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2" y="8829037"/>
            <a:ext cx="2983473" cy="465774"/>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96782" y="8829037"/>
            <a:ext cx="2983473" cy="465774"/>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r>
              <a:rPr lang="en-US" dirty="0" smtClean="0"/>
              <a:t>The question stem for these items is: “Since entering this college, how often have you utilized the following services…”</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r>
              <a:rPr lang="en-US" dirty="0" smtClean="0"/>
              <a:t>The question stem for these items is:  “Since entering this college, have you…”</a:t>
            </a:r>
          </a:p>
          <a:p>
            <a:pPr eaLnBrk="1" hangingPunct="1"/>
            <a:endParaRPr lang="en-US" dirty="0" smtClean="0"/>
          </a:p>
          <a:p>
            <a:pPr eaLnBrk="1" hangingPunct="1"/>
            <a:r>
              <a:rPr lang="en-US" dirty="0" smtClean="0"/>
              <a:t>The response options include: “Yes” and “No,” and the percent of students who answered “Yes” is shown for your institution and comparison group.</a:t>
            </a:r>
          </a:p>
          <a:p>
            <a:pPr eaLnBrk="1" hangingPunct="1"/>
            <a:endParaRPr lang="en-US" b="1" dirty="0" smtClean="0"/>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7E6E768B-8DE0-46B7-BEB3-0E40D458C0BE}" type="slidenum">
              <a:rPr lang="en-US" sz="1200">
                <a:latin typeface="Arial" charset="0"/>
              </a:rPr>
              <a:pPr algn="r" defTabSz="903104" eaLnBrk="1" hangingPunct="1"/>
              <a:t>12</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smtClean="0"/>
              <a:t>The question stem for the first two items is: “Since entering this college, how often have you…”</a:t>
            </a:r>
          </a:p>
          <a:p>
            <a:pPr eaLnBrk="1" hangingPunct="1"/>
            <a:endParaRPr lang="en-US" dirty="0" smtClean="0"/>
          </a:p>
          <a:p>
            <a:pPr eaLnBrk="1" hangingPunct="1"/>
            <a:r>
              <a:rPr lang="en-US" dirty="0" smtClean="0"/>
              <a:t>The question stem for the third and fourth items is: “Since entering this college, indicate how often have you felt…”</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r>
              <a:rPr lang="en-US" dirty="0" smtClean="0"/>
              <a:t>The question stem for the first two items is: “Since entering this college, how often have you felt…”</a:t>
            </a:r>
          </a:p>
          <a:p>
            <a:pPr eaLnBrk="1" hangingPunct="1"/>
            <a:endParaRPr lang="en-US" dirty="0" smtClean="0"/>
          </a:p>
          <a:p>
            <a:pPr eaLnBrk="1" hangingPunct="1"/>
            <a:r>
              <a:rPr lang="en-US" dirty="0" smtClean="0"/>
              <a:t>The question stem for the third and fourth items is: “Since entering this college, how often have you…”</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dirty="0" smtClean="0"/>
          </a:p>
        </p:txBody>
      </p:sp>
      <p:sp>
        <p:nvSpPr>
          <p:cNvPr id="88068" name="Slide Number Placeholder 3"/>
          <p:cNvSpPr>
            <a:spLocks noGrp="1"/>
          </p:cNvSpPr>
          <p:nvPr>
            <p:ph type="sldNum" sz="quarter" idx="5"/>
          </p:nvPr>
        </p:nvSpPr>
        <p:spPr>
          <a:noFill/>
        </p:spPr>
        <p:txBody>
          <a:bodyPr/>
          <a:lstStyle/>
          <a:p>
            <a:fld id="{BCF1893E-A460-486B-8CE7-B4A71A7D135D}"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Change in Academic Outcomes is measured by the longitudinal constructs of Habits of Mind, Academic Self-Concept, and Pluralistic Orientation. </a:t>
            </a:r>
          </a:p>
          <a:p>
            <a:endParaRPr lang="en-US" dirty="0" smtClean="0"/>
          </a:p>
          <a:p>
            <a:r>
              <a:rPr lang="en-US" dirty="0" smtClean="0"/>
              <a:t>The Faculty Interaction and Academic Disengagement constructs and items concerning, Academic Validation, General Interpersonal</a:t>
            </a:r>
            <a:r>
              <a:rPr lang="en-US" baseline="0" dirty="0" smtClean="0"/>
              <a:t> Validation, </a:t>
            </a:r>
            <a:r>
              <a:rPr lang="en-US" dirty="0" smtClean="0"/>
              <a:t> Academic Outcomes, Academic Enhancement Experiences, and Active and Collaborative Learning address students’ experiences and outcomes at the end of the first year.</a:t>
            </a:r>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7C4532F2-39B8-4BE3-B6EF-4A0B1BF12A53}" type="slidenum">
              <a:rPr lang="en-US" sz="1200">
                <a:latin typeface="Arial" charset="0"/>
              </a:rPr>
              <a:pPr algn="r" defTabSz="903104" eaLnBrk="1" hangingPunct="1"/>
              <a:t>17</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Academic Self-Concept over the first year of college for your institution and comparison group.</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17</a:t>
            </a:fld>
            <a:endParaRPr lang="en-US" dirty="0"/>
          </a:p>
        </p:txBody>
      </p:sp>
    </p:spTree>
    <p:extLst>
      <p:ext uri="{BB962C8B-B14F-4D97-AF65-F5344CB8AC3E}">
        <p14:creationId xmlns:p14="http://schemas.microsoft.com/office/powerpoint/2010/main" val="3007249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3DD99313-A168-4364-9291-51DAB6B1F833}" type="slidenum">
              <a:rPr lang="en-US" sz="1200">
                <a:latin typeface="Arial" charset="0"/>
              </a:rPr>
              <a:pPr algn="r" defTabSz="903104" eaLnBrk="1" hangingPunct="1"/>
              <a:t>18</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Habits of Mind over the first year of college for your institution and comparison group.</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740292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595FB0C6-3A2B-4BD5-9137-273C3EEC2979}" type="slidenum">
              <a:rPr lang="en-US" sz="1200">
                <a:latin typeface="Arial" charset="0"/>
              </a:rPr>
              <a:pPr algn="r" defTabSz="903104" eaLnBrk="1" hangingPunct="1"/>
              <a:t>19</a:t>
            </a:fld>
            <a:endParaRPr lang="en-US" sz="1200" dirty="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r>
              <a:rPr lang="en-US" dirty="0" smtClean="0"/>
              <a:t>The question stem for these items is: “Since entering this college, how often have you felt…”</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r>
              <a:rPr lang="en-US" dirty="0" smtClean="0"/>
              <a:t>The question stem for these items is: “Please indicate the extent to which you agree or disagree with the following statements…”</a:t>
            </a:r>
          </a:p>
          <a:p>
            <a:pPr eaLnBrk="1" hangingPunct="1"/>
            <a:endParaRPr lang="en-US" dirty="0" smtClean="0"/>
          </a:p>
          <a:p>
            <a:pPr eaLnBrk="1" hangingPunct="1"/>
            <a:r>
              <a:rPr lang="en-US" dirty="0" smtClean="0"/>
              <a:t>The response options include: “Strongly Agree,” “Agree,” “Disagree,” and “Strongly Disagree.” Only the first two responses are reported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A57E975B-AB45-42BE-9632-CED2480E22F9}" type="slidenum">
              <a:rPr lang="en-US" sz="1200">
                <a:latin typeface="Arial" charset="0"/>
              </a:rPr>
              <a:pPr algn="r" defTabSz="903104" eaLnBrk="1" hangingPunct="1"/>
              <a:t>22</a:t>
            </a:fld>
            <a:endParaRPr lang="en-US" sz="1200" dirty="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agreement</a:t>
            </a:r>
            <a:r>
              <a:rPr lang="en-US" baseline="0" dirty="0" smtClean="0"/>
              <a:t> with the following statements: This institution has contributed to my:”</a:t>
            </a:r>
            <a:endParaRPr lang="en-US" dirty="0" smtClean="0"/>
          </a:p>
          <a:p>
            <a:pPr eaLnBrk="1" hangingPunct="1"/>
            <a:endParaRPr lang="en-US" dirty="0" smtClean="0"/>
          </a:p>
          <a:p>
            <a:pPr eaLnBrk="1" hangingPunct="1"/>
            <a:r>
              <a:rPr lang="en-US" dirty="0" smtClean="0"/>
              <a:t>The response options include: “Strongly Agree,” “Agree,” “Disagree,” and “Strongly</a:t>
            </a:r>
            <a:r>
              <a:rPr lang="en-US" baseline="0" dirty="0" smtClean="0"/>
              <a:t> Disagree”.</a:t>
            </a:r>
            <a:r>
              <a:rPr lang="en-US" dirty="0" smtClean="0"/>
              <a:t>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r>
              <a:rPr lang="en-US" dirty="0" smtClean="0"/>
              <a:t>The question stem for these item is: “Since entering this college, indicate how often you…”</a:t>
            </a:r>
          </a:p>
          <a:p>
            <a:pPr eaLnBrk="1" hangingPunct="1"/>
            <a:endParaRPr lang="en-US" dirty="0" smtClean="0"/>
          </a:p>
          <a:p>
            <a:pPr eaLnBrk="1" hangingPunct="1"/>
            <a:r>
              <a:rPr lang="en-US" dirty="0" smtClean="0"/>
              <a:t>The response options include: “Frequently,” “Occasionally,” and “Not at All” (not shown here).</a:t>
            </a:r>
          </a:p>
          <a:p>
            <a:pPr eaLnBrk="1" hangingPunct="1"/>
            <a:endParaRPr lang="en-US" dirty="0" smtClean="0"/>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r>
              <a:rPr lang="en-US" dirty="0" smtClean="0"/>
              <a:t>The question stem for all items is: “Since entering college, indicate how often you have…”</a:t>
            </a:r>
          </a:p>
          <a:p>
            <a:pPr eaLnBrk="1" hangingPunct="1"/>
            <a:endParaRPr lang="en-US" dirty="0" smtClean="0"/>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a:p>
            <a:pPr eaLnBrk="1" hangingPunct="1"/>
            <a:endParaRPr lang="en-US" dirty="0" smtClean="0"/>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1858006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The impact of students’ participation in co-curricular experiences is addressed by the longitudinal construct of Social Agency, and the Civic Awareness and Engagement constructs. </a:t>
            </a:r>
          </a:p>
          <a:p>
            <a:endParaRPr lang="en-US" smtClean="0"/>
          </a:p>
          <a:p>
            <a:r>
              <a:rPr lang="en-US" smtClean="0"/>
              <a:t>Students’ experiences with diverse peers are measured by the Positive and Negative Cross-Racial Interaction Constructs and by diversity and campus climate items. </a:t>
            </a:r>
          </a:p>
          <a:p>
            <a:endParaRPr lang="en-US" smtClean="0"/>
          </a:p>
          <a:p>
            <a:r>
              <a:rPr lang="en-US" smtClean="0"/>
              <a:t>Health and Wellness items are also included.</a:t>
            </a:r>
          </a:p>
          <a:p>
            <a:endParaRPr lang="en-US" b="1"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065241D2-84A0-4A34-AC8F-CF5332594D38}" type="slidenum">
              <a:rPr lang="en-US" sz="1200">
                <a:latin typeface="Arial" charset="0"/>
              </a:rPr>
              <a:pPr algn="r" defTabSz="903104" eaLnBrk="1" hangingPunct="1"/>
              <a:t>27</a:t>
            </a:fld>
            <a:endParaRPr lang="en-US" sz="1200" dirty="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dirty="0" smtClean="0"/>
              <a:t>Longitudinal Construct – this graph shows mean change in Social Agency over the first year of college for your institution and comparison group.</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extLst>
      <p:ext uri="{BB962C8B-B14F-4D97-AF65-F5344CB8AC3E}">
        <p14:creationId xmlns:p14="http://schemas.microsoft.com/office/powerpoint/2010/main" val="3121580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B88A5161-1C39-4739-ADDF-830898676999}" type="slidenum">
              <a:rPr lang="en-US" sz="1200">
                <a:latin typeface="Arial" charset="0"/>
              </a:rPr>
              <a:pPr algn="r" defTabSz="903104" eaLnBrk="1" hangingPunct="1"/>
              <a:t>28</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803CC0FD-33EB-4649-AEAD-602B7FC74223}" type="slidenum">
              <a:rPr lang="en-US" sz="1200">
                <a:latin typeface="Arial" charset="0"/>
              </a:rPr>
              <a:pPr algn="r" defTabSz="903104" eaLnBrk="1" hangingPunct="1"/>
              <a:t>29</a:t>
            </a:fld>
            <a:endParaRPr lang="en-US" sz="1200" dirty="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141CCF23-8DFB-408C-A8A6-9B57DFEDDB40}" type="slidenum">
              <a:rPr lang="en-US" sz="1200">
                <a:latin typeface="Arial" charset="0"/>
              </a:rPr>
              <a:pPr algn="r" defTabSz="903104" eaLnBrk="1" hangingPunct="1"/>
              <a:t>30</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Pluralistic Orientation over the first year of college for your institution and comparison group.</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extLst>
      <p:ext uri="{BB962C8B-B14F-4D97-AF65-F5344CB8AC3E}">
        <p14:creationId xmlns:p14="http://schemas.microsoft.com/office/powerpoint/2010/main" val="745719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EAB66067-5400-408F-96C2-5F925B9B8733}" type="slidenum">
              <a:rPr lang="en-US" sz="1200">
                <a:latin typeface="Arial" charset="0"/>
              </a:rPr>
              <a:pPr algn="r" defTabSz="903104" eaLnBrk="1" hangingPunct="1"/>
              <a:t>31</a:t>
            </a:fld>
            <a:endParaRPr lang="en-US" sz="1200" dirty="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b="1"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54B3CD57-E212-4904-B01E-6F7B59170183}" type="slidenum">
              <a:rPr lang="en-US" sz="1200">
                <a:latin typeface="Arial" charset="0"/>
              </a:rPr>
              <a:pPr algn="r" defTabSz="903104" eaLnBrk="1" hangingPunct="1"/>
              <a:t>32</a:t>
            </a:fld>
            <a:endParaRPr lang="en-US" sz="1200" dirty="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r>
              <a:rPr lang="en-US" dirty="0" smtClean="0"/>
              <a:t>The question stem for these items is: “Please indicate the extent to which you agree or disagree with the following statements…”</a:t>
            </a:r>
          </a:p>
          <a:p>
            <a:pPr eaLnBrk="1" hangingPunct="1"/>
            <a:endParaRPr lang="en-US" dirty="0" smtClean="0"/>
          </a:p>
          <a:p>
            <a:pPr eaLnBrk="1" hangingPunct="1"/>
            <a:r>
              <a:rPr lang="en-US" dirty="0" smtClean="0"/>
              <a:t>The response options include: “Strongly Agree,” “Agree,” “Disagree,” and “Strongly Disagree.” Only the first two responses are reported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satisfaction with this institution on each of the following aspects…”</a:t>
            </a:r>
          </a:p>
          <a:p>
            <a:pPr eaLnBrk="1" hangingPunct="1"/>
            <a:endParaRPr lang="en-US" dirty="0" smtClean="0"/>
          </a:p>
          <a:p>
            <a:pPr eaLnBrk="1" hangingPunct="1"/>
            <a:r>
              <a:rPr lang="en-US" dirty="0" smtClean="0"/>
              <a:t>The response options include: “Very Satisfied,” “Satisfied,” “Neutral,” “Dissatisfied,” “Very Dissatisfied,” and “Can’t Rate/No Experience.” Only the first two responses are reported here.</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smtClean="0"/>
              <a:t>Students’ levels of satisfaction with their college experience are measured by the Satisfaction with Coursework and Overall Satisfaction constructs. </a:t>
            </a:r>
          </a:p>
          <a:p>
            <a:endParaRPr lang="en-US" smtClean="0"/>
          </a:p>
          <a:p>
            <a:r>
              <a:rPr lang="en-US" smtClean="0"/>
              <a:t>Additional items provide information on Satisfaction with Academic Support and Courses and Satisfaction with Community. </a:t>
            </a:r>
          </a:p>
          <a:p>
            <a:endParaRPr lang="en-US"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A9F019AB-8745-4485-9DDC-42E4F8DE34C0}" type="slidenum">
              <a:rPr lang="en-US" sz="1200">
                <a:latin typeface="Arial" charset="0"/>
              </a:rPr>
              <a:pPr algn="r" defTabSz="903104" eaLnBrk="1" hangingPunct="1"/>
              <a:t>36</a:t>
            </a:fld>
            <a:endParaRPr lang="en-US" sz="1200" dirty="0">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b="1"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a:t>
            </a:r>
          </a:p>
          <a:p>
            <a:endParaRPr lang="en-US" smtClean="0"/>
          </a:p>
          <a:p>
            <a:r>
              <a:rPr lang="en-US" smtClean="0"/>
              <a:t>Students who could not rate or had no experience were excluded from the total. </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r>
              <a:rPr lang="en-US" dirty="0" smtClean="0"/>
              <a:t>The question stem for these items is: “Please rate your satisfaction with this institution on each of the aspects of college life listed below…”</a:t>
            </a:r>
          </a:p>
          <a:p>
            <a:endParaRPr lang="en-US" dirty="0" smtClean="0"/>
          </a:p>
          <a:p>
            <a:r>
              <a:rPr lang="en-US" dirty="0" smtClean="0"/>
              <a:t>The response options include: “Very Satisfied,” “Satisfied,” “Neutral,” “Dissatisfied,” “Very Dissatisfied,” and “Can’t Rate/No Experience.” Only the first two responses are reported here.</a:t>
            </a:r>
          </a:p>
          <a:p>
            <a:endParaRPr lang="en-US" dirty="0" smtClean="0"/>
          </a:p>
          <a:p>
            <a:r>
              <a:rPr lang="en-US" dirty="0" smtClean="0"/>
              <a:t>Students who could not rate or had no experience were excluded from the total. </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r>
              <a:rPr lang="en-US" dirty="0" smtClean="0"/>
              <a:t>The question stem for these items is: “Please rate your satisfaction with this institution on each of the aspects of college life listed below…”</a:t>
            </a:r>
          </a:p>
          <a:p>
            <a:endParaRPr lang="en-US" dirty="0" smtClean="0"/>
          </a:p>
          <a:p>
            <a:r>
              <a:rPr lang="en-US" dirty="0" smtClean="0"/>
              <a:t>The response options include: “Very Satisfied,” “Satisfied,” “Neutral,” “Dissatisfied,” “Very Dissatisfied,” and “Can’t Rate/No Experience.” Only the first two responses are reported here. </a:t>
            </a:r>
          </a:p>
          <a:p>
            <a:endParaRPr lang="en-US" dirty="0" smtClean="0"/>
          </a:p>
          <a:p>
            <a:r>
              <a:rPr lang="en-US" dirty="0" smtClean="0"/>
              <a:t>Students who could not rate or had no experience were excluded from the total. </a:t>
            </a:r>
          </a:p>
          <a:p>
            <a:endParaRPr lang="en-US" dirty="0" smtClean="0"/>
          </a:p>
          <a:p>
            <a:endParaRPr lang="en-US" dirty="0" smtClean="0">
              <a:solidFill>
                <a:srgbClr val="FF0000"/>
              </a:solidFill>
            </a:endParaRP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Constructs 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When a construct appears on both the CIRP Freshman Survey (TFS) and the YFCY, we present the construct longitudinally. The longitudinal construct has been designed to measure within-person change, which allows you to assess change among your student population. These line graphs depict all respondents using matched-pair analysis for TFS-YFCY, broken out by gender for your institution and comparison group.</a:t>
            </a:r>
          </a:p>
          <a:p>
            <a:endParaRPr lang="en-US" sz="1000" dirty="0"/>
          </a:p>
          <a:p>
            <a:r>
              <a:rPr lang="en-US" sz="1000" dirty="0"/>
              <a:t>For schools that do not have matching TFS-YFCY results, longitudinal constructs cannot be presented.  For these schools, all constructs are presented as bar graphs using only YFCY results. </a:t>
            </a:r>
            <a:endParaRPr lang="en-US" sz="1000" dirty="0" smtClean="0"/>
          </a:p>
          <a:p>
            <a:endParaRPr lang="en-US" sz="1000" dirty="0" smtClean="0"/>
          </a:p>
          <a:p>
            <a:r>
              <a:rPr lang="en-US" sz="1000" dirty="0" smtClean="0"/>
              <a:t>Following </a:t>
            </a:r>
            <a:r>
              <a:rPr lang="en-US" sz="1000" dirty="0"/>
              <a:t>the Longitudinal Constructs and Constructs, individual survey items relevant to each of the categories are presented.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question stem for these items is: “Do you plan to do any of the following</a:t>
            </a:r>
            <a:r>
              <a:rPr lang="en-US" baseline="0" dirty="0" smtClean="0"/>
              <a:t> this summer?”</a:t>
            </a:r>
            <a:endParaRPr lang="en-US" dirty="0" smtClean="0"/>
          </a:p>
          <a:p>
            <a:endParaRPr lang="en-US" dirty="0" smtClean="0"/>
          </a:p>
          <a:p>
            <a:r>
              <a:rPr lang="en-US" dirty="0" smtClean="0"/>
              <a:t>The response options include: “Take courses</a:t>
            </a:r>
            <a:r>
              <a:rPr lang="en-US" baseline="0" dirty="0" smtClean="0"/>
              <a:t> at this institution</a:t>
            </a:r>
            <a:r>
              <a:rPr lang="en-US" dirty="0" smtClean="0"/>
              <a:t>,” “Take</a:t>
            </a:r>
            <a:r>
              <a:rPr lang="en-US" baseline="0" dirty="0" smtClean="0"/>
              <a:t> courses at another institution</a:t>
            </a:r>
            <a:r>
              <a:rPr lang="en-US" dirty="0" smtClean="0"/>
              <a:t>,” “Work</a:t>
            </a:r>
            <a:r>
              <a:rPr lang="en-US" baseline="0" dirty="0" smtClean="0"/>
              <a:t> for pay</a:t>
            </a:r>
            <a:r>
              <a:rPr lang="en-US" dirty="0" smtClean="0"/>
              <a:t>,” “Participate</a:t>
            </a:r>
            <a:r>
              <a:rPr lang="en-US" baseline="0" dirty="0" smtClean="0"/>
              <a:t> in an internship</a:t>
            </a:r>
            <a:r>
              <a:rPr lang="en-US" dirty="0" smtClean="0"/>
              <a:t>,” and “Travel.”</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2240093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21298727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50A7D8DA-A0EB-4B98-B328-BC9C76BC04F8}" type="slidenum">
              <a:rPr lang="en-US" sz="1200">
                <a:latin typeface="Arial" charset="0"/>
              </a:rPr>
              <a:pPr algn="r" defTabSz="903104" eaLnBrk="1" hangingPunct="1"/>
              <a:t>42</a:t>
            </a:fld>
            <a:endParaRPr lang="en-US" sz="1200" dirty="0">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b="1" dirty="0" smtClean="0"/>
          </a:p>
          <a:p>
            <a:pPr eaLnBrk="1" hangingPunct="1"/>
            <a:r>
              <a:rPr lang="en-US" dirty="0" smtClean="0"/>
              <a:t>Construct items listed at right appear in the order in which they contribute to the construct.</a:t>
            </a:r>
          </a:p>
          <a:p>
            <a:pPr eaLnBrk="1" hangingPunct="1"/>
            <a:endParaRPr lang="en-US" b="1"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43</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16433" y="4414521"/>
            <a:ext cx="5048953" cy="4185605"/>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a:t>The race/ethnicity variable displayed here is “RACEGROUP.” This variable is aggregated so response categories add to 100%.</a:t>
            </a:r>
          </a:p>
          <a:p>
            <a:endParaRPr lang="en-US" dirty="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solidFill>
                  <a:prstClr val="black"/>
                </a:solidFill>
              </a:rPr>
              <a:pPr defTabSz="901843"/>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dirty="0" smtClean="0"/>
              <a:t>The sexual orientation variable was aggregated to 100% as follows: </a:t>
            </a:r>
          </a:p>
          <a:p>
            <a:r>
              <a:rPr lang="en-US" sz="1200" b="0" i="0" u="none" strike="noStrike" kern="1200" dirty="0" smtClean="0">
                <a:solidFill>
                  <a:schemeClr val="tx1"/>
                </a:solidFill>
                <a:effectLst/>
                <a:latin typeface="Arial" charset="0"/>
                <a:ea typeface="+mn-ea"/>
                <a:cs typeface="+mn-cs"/>
              </a:rPr>
              <a:t>Heterosexual/Straight</a:t>
            </a:r>
            <a:r>
              <a:rPr lang="en-US" dirty="0" smtClean="0"/>
              <a:t> </a:t>
            </a:r>
          </a:p>
          <a:p>
            <a:r>
              <a:rPr lang="en-US" sz="1200" b="0" i="0" u="none" strike="noStrike" kern="1200" dirty="0" smtClean="0">
                <a:solidFill>
                  <a:schemeClr val="tx1"/>
                </a:solidFill>
                <a:effectLst/>
                <a:latin typeface="Arial" charset="0"/>
                <a:ea typeface="+mn-ea"/>
                <a:cs typeface="+mn-cs"/>
              </a:rPr>
              <a:t>Gay</a:t>
            </a:r>
            <a:r>
              <a:rPr lang="en-US" dirty="0" smtClean="0"/>
              <a:t> </a:t>
            </a:r>
          </a:p>
          <a:p>
            <a:r>
              <a:rPr lang="en-US" sz="1200" b="0" i="0" u="none" strike="noStrike" kern="1200" dirty="0" smtClean="0">
                <a:solidFill>
                  <a:schemeClr val="tx1"/>
                </a:solidFill>
                <a:effectLst/>
                <a:latin typeface="Arial" charset="0"/>
                <a:ea typeface="+mn-ea"/>
                <a:cs typeface="+mn-cs"/>
              </a:rPr>
              <a:t>Lesbian</a:t>
            </a:r>
            <a:r>
              <a:rPr lang="en-US" dirty="0" smtClean="0"/>
              <a:t> </a:t>
            </a:r>
          </a:p>
          <a:p>
            <a:r>
              <a:rPr lang="en-US" sz="1200" b="0" i="0" u="none" strike="noStrike" kern="1200" dirty="0" smtClean="0">
                <a:solidFill>
                  <a:schemeClr val="tx1"/>
                </a:solidFill>
                <a:effectLst/>
                <a:latin typeface="Arial" charset="0"/>
                <a:ea typeface="+mn-ea"/>
                <a:cs typeface="+mn-cs"/>
              </a:rPr>
              <a:t>Bisexual</a:t>
            </a:r>
            <a:r>
              <a:rPr lang="en-US" dirty="0" smtClean="0"/>
              <a:t> </a:t>
            </a:r>
          </a:p>
          <a:p>
            <a:r>
              <a:rPr lang="en-US" sz="1200" b="0" i="0" u="none" strike="noStrike" kern="1200" dirty="0" smtClean="0">
                <a:solidFill>
                  <a:schemeClr val="tx1"/>
                </a:solidFill>
                <a:effectLst/>
                <a:latin typeface="Arial" charset="0"/>
                <a:ea typeface="+mn-ea"/>
                <a:cs typeface="+mn-cs"/>
              </a:rPr>
              <a:t>Queer</a:t>
            </a:r>
            <a:r>
              <a:rPr lang="en-US" dirty="0" smtClean="0"/>
              <a:t> </a:t>
            </a:r>
          </a:p>
          <a:p>
            <a:r>
              <a:rPr lang="en-US" sz="1200" b="0" i="0" u="none" strike="noStrike" kern="1200" dirty="0" smtClean="0">
                <a:solidFill>
                  <a:schemeClr val="tx1"/>
                </a:solidFill>
                <a:effectLst/>
                <a:latin typeface="Arial" charset="0"/>
                <a:ea typeface="+mn-ea"/>
                <a:cs typeface="+mn-cs"/>
              </a:rPr>
              <a:t>Other</a:t>
            </a:r>
            <a:r>
              <a:rPr lang="en-US" dirty="0" smtClean="0"/>
              <a:t> </a:t>
            </a:r>
          </a:p>
          <a:p>
            <a:endParaRPr lang="en-US" dirty="0" smtClean="0"/>
          </a:p>
          <a:p>
            <a:endParaRPr lang="en-US" dirty="0" smtClean="0"/>
          </a:p>
          <a:p>
            <a:endParaRPr lang="en-US" dirty="0" smtClean="0"/>
          </a:p>
          <a:p>
            <a:r>
              <a:rPr lang="en-US" dirty="0" smtClean="0"/>
              <a:t>The Housing variable was aggregated to sum to 100% as follows: </a:t>
            </a:r>
            <a:br>
              <a:rPr lang="en-US" dirty="0" smtClean="0"/>
            </a:br>
            <a:r>
              <a:rPr lang="en-US" dirty="0" smtClean="0"/>
              <a:t>Residence Halls = Residence Hall </a:t>
            </a:r>
            <a:br>
              <a:rPr lang="en-US" dirty="0" smtClean="0"/>
            </a:br>
            <a:r>
              <a:rPr lang="en-US" dirty="0" smtClean="0"/>
              <a:t>Special Interest Housing = First-year student housing, Cultural or minority student housing, Single-sex housing, Special academic program housing, Other special interest housing </a:t>
            </a:r>
            <a:br>
              <a:rPr lang="en-US" dirty="0" smtClean="0"/>
            </a:br>
            <a:r>
              <a:rPr lang="en-US" dirty="0" smtClean="0"/>
              <a:t>With Family = At home with family </a:t>
            </a:r>
            <a:br>
              <a:rPr lang="en-US" dirty="0" smtClean="0"/>
            </a:br>
            <a:r>
              <a:rPr lang="en-US" dirty="0" smtClean="0"/>
              <a:t>All Other Responses = Apartment, Fraternity or sorority housing, Other Residential Housing, Rented apartment or house, Other </a:t>
            </a:r>
            <a:br>
              <a:rPr lang="en-US" dirty="0" smtClean="0"/>
            </a:br>
            <a:r>
              <a:rPr lang="en-US" dirty="0" smtClean="0"/>
              <a:t/>
            </a:r>
            <a:br>
              <a:rPr lang="en-US" dirty="0" smtClean="0"/>
            </a:br>
            <a:r>
              <a:rPr lang="en-US" dirty="0" smtClean="0"/>
              <a:t>Complete breakouts of the housing variable can be found in your Institutional Profile.</a:t>
            </a:r>
          </a:p>
        </p:txBody>
      </p:sp>
      <p:sp>
        <p:nvSpPr>
          <p:cNvPr id="57348" name="Slide Number Placeholder 3"/>
          <p:cNvSpPr>
            <a:spLocks noGrp="1"/>
          </p:cNvSpPr>
          <p:nvPr>
            <p:ph type="sldNum" sz="quarter" idx="5"/>
          </p:nvPr>
        </p:nvSpPr>
        <p:spPr>
          <a:noFill/>
        </p:spPr>
        <p:txBody>
          <a:bodyPr/>
          <a:lstStyle/>
          <a:p>
            <a:fld id="{BD985A1E-B53A-4CEC-91A3-87F1929ECD4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solidFill>
                <a:srgbClr val="000000"/>
              </a:solidFill>
            </a:endParaRPr>
          </a:p>
          <a:p>
            <a:endParaRPr lang="en-US" dirty="0" smtClean="0">
              <a:solidFill>
                <a:srgbClr val="000000"/>
              </a:solidFill>
            </a:endParaRPr>
          </a:p>
          <a:p>
            <a:endParaRPr lang="en-US" dirty="0" smtClean="0">
              <a:solidFill>
                <a:srgbClr val="000000"/>
              </a:solidFill>
            </a:endParaRPr>
          </a:p>
          <a:p>
            <a:r>
              <a:rPr lang="en-US" dirty="0" smtClean="0">
                <a:solidFill>
                  <a:srgbClr val="000000"/>
                </a:solidFill>
              </a:rPr>
              <a:t>The full stem for this item is: “How much of</a:t>
            </a:r>
            <a:r>
              <a:rPr lang="en-US" baseline="0" dirty="0" smtClean="0">
                <a:solidFill>
                  <a:srgbClr val="000000"/>
                </a:solidFill>
              </a:rPr>
              <a:t> the past </a:t>
            </a:r>
            <a:r>
              <a:rPr lang="en-US" dirty="0" smtClean="0">
                <a:solidFill>
                  <a:srgbClr val="000000"/>
                </a:solidFill>
              </a:rPr>
              <a:t>year’s educational expenses (room, board, tuition, and fees) were covered from </a:t>
            </a:r>
            <a:r>
              <a:rPr lang="en-US" u="sng" dirty="0" smtClean="0">
                <a:solidFill>
                  <a:srgbClr val="000000"/>
                </a:solidFill>
              </a:rPr>
              <a:t>each</a:t>
            </a:r>
            <a:r>
              <a:rPr lang="en-US" u="none" dirty="0" smtClean="0">
                <a:solidFill>
                  <a:srgbClr val="000000"/>
                </a:solidFill>
              </a:rPr>
              <a:t> of the following</a:t>
            </a:r>
            <a:r>
              <a:rPr lang="en-US" u="none" baseline="0" dirty="0" smtClean="0">
                <a:solidFill>
                  <a:srgbClr val="000000"/>
                </a:solidFill>
              </a:rPr>
              <a:t>  sources?</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“$1 to $2,999”, “$3,000 to $5,999”, “$6,000 to $9,999”, “$10,000 to $14,999”,  and “$15,000 or more.” Results shown here reflect all responses indicating any amount (i.e., all but “None”).</a:t>
            </a:r>
          </a:p>
          <a:p>
            <a:endParaRPr lang="en-US" dirty="0" smtClean="0">
              <a:solidFill>
                <a:srgbClr val="000000"/>
              </a:solidFill>
            </a:endParaRPr>
          </a:p>
          <a:p>
            <a:endParaRPr lang="en-US" dirty="0" smtClean="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The question used</a:t>
            </a:r>
            <a:r>
              <a:rPr lang="en-US" baseline="0" dirty="0" smtClean="0"/>
              <a:t> in</a:t>
            </a:r>
            <a:r>
              <a:rPr lang="en-US" dirty="0" smtClean="0"/>
              <a:t> Figure 2 is: </a:t>
            </a:r>
            <a:r>
              <a:rPr lang="en-US" sz="1200" dirty="0" smtClean="0">
                <a:solidFill>
                  <a:schemeClr val="accent3"/>
                </a:solidFill>
                <a:latin typeface="Franklin Gothic Book" panose="020B0503020102020204" pitchFamily="34" charset="0"/>
              </a:rPr>
              <a:t>Do you have any concern about your ability to finance your college education? Item response options includes ”major”</a:t>
            </a:r>
            <a:endParaRPr kumimoji="0" lang="en-US" sz="1200" b="1" i="0" u="none" strike="noStrike" cap="none" normalizeH="0" baseline="0" dirty="0" smtClean="0">
              <a:ln>
                <a:noFill/>
              </a:ln>
              <a:solidFill>
                <a:schemeClr val="tx2"/>
              </a:solidFill>
              <a:effectLst/>
              <a:latin typeface="Garamond" pitchFamily="18" charset="0"/>
            </a:endParaRPr>
          </a:p>
          <a:p>
            <a:endParaRPr lang="en-US" dirty="0" smtClean="0">
              <a:solidFill>
                <a:srgbClr val="000000"/>
              </a:solidFill>
            </a:endParaRP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Adjustment is represented by the Academic Adjustment and Sense of Belonging constructs.  </a:t>
            </a:r>
          </a:p>
          <a:p>
            <a:endParaRPr lang="en-US" dirty="0" smtClean="0"/>
          </a:p>
          <a:p>
            <a:r>
              <a:rPr lang="en-US" dirty="0" smtClean="0"/>
              <a:t>Additional items examine Navigational Action.  </a:t>
            </a:r>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96782" y="8829037"/>
            <a:ext cx="2983473" cy="465774"/>
          </a:xfrm>
          <a:prstGeom prst="rect">
            <a:avLst/>
          </a:prstGeom>
          <a:noFill/>
          <a:ln w="9525">
            <a:noFill/>
            <a:miter lim="800000"/>
            <a:headEnd/>
            <a:tailEnd/>
          </a:ln>
        </p:spPr>
        <p:txBody>
          <a:bodyPr lIns="91249" tIns="45623" rIns="91249" bIns="45623" anchor="b"/>
          <a:lstStyle/>
          <a:p>
            <a:pPr algn="r" defTabSz="903104" eaLnBrk="1" hangingPunct="1"/>
            <a:fld id="{282B1FD4-993B-4246-ABDE-D4C0F9D90FBD}" type="slidenum">
              <a:rPr lang="en-US" sz="1200">
                <a:latin typeface="Arial" charset="0"/>
              </a:rPr>
              <a:pPr algn="r" defTabSz="903104" eaLnBrk="1" hangingPunct="1"/>
              <a:t>9</a:t>
            </a:fld>
            <a:endParaRPr lang="en-US" sz="1200" dirty="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solidFill>
                  <a:schemeClr val="bg1"/>
                </a:solidFill>
              </a:defRPr>
            </a:lvl1pPr>
          </a:lstStyle>
          <a:p>
            <a:r>
              <a:rPr lang="en-US" dirty="0"/>
              <a:t>Click to edit Master subtitle style</a:t>
            </a: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0"/>
          <p:cNvSpPr>
            <a:spLocks noGrp="1" noChangeArrowheads="1"/>
          </p:cNvSpPr>
          <p:nvPr>
            <p:ph type="ftr" sz="quarter" idx="10"/>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7"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8" name="Rectangle 25"/>
          <p:cNvSpPr>
            <a:spLocks noGrp="1" noChangeArrowheads="1"/>
          </p:cNvSpPr>
          <p:nvPr>
            <p:ph type="sldNum" sz="quarter" idx="11"/>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6" name="Rectangle 21"/>
          <p:cNvSpPr>
            <a:spLocks noGrp="1" noChangeArrowheads="1"/>
          </p:cNvSpPr>
          <p:nvPr>
            <p:ph type="ftr" sz="quarter" idx="11"/>
          </p:nvPr>
        </p:nvSpPr>
        <p:spPr>
          <a:xfrm>
            <a:off x="152400" y="6248400"/>
            <a:ext cx="2895600" cy="457200"/>
          </a:xfrm>
        </p:spPr>
        <p:txBody>
          <a:bodyPr/>
          <a:lstStyle>
            <a:lvl1pPr algn="ct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67476954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99729896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77255977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19611842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smtClean="0">
                <a:solidFill>
                  <a:prstClr val="black"/>
                </a:solidFill>
              </a:rPr>
              <a:t>2017  Your First College Year Survey</a:t>
            </a:r>
            <a:endParaRPr lang="en-US" dirty="0">
              <a:solidFill>
                <a:prstClr val="black"/>
              </a:solidFill>
            </a:endParaRP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22251510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1690086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50534933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4227825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70951030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48359527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30774150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5818260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solidFill>
                <a:prstClr val="black"/>
              </a:solidFill>
            </a:endParaRPr>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844796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23984221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3678158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304056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66045057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4722332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25161460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6425497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50200475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2821337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810235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solidFill>
                  <a:prstClr val="black"/>
                </a:solidFill>
              </a:rPr>
              <a:t>2017  Your First College Year Survey</a:t>
            </a:r>
            <a:endParaRPr lang="en-US" dirty="0">
              <a:solidFill>
                <a:prstClr val="black"/>
              </a:solidFill>
            </a:endParaRP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430819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3"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3"/>
          </p:nvPr>
        </p:nvSpPr>
        <p:spPr>
          <a:xfrm>
            <a:off x="0" y="6400800"/>
            <a:ext cx="2895600" cy="457200"/>
          </a:xfrm>
          <a:prstGeom prst="rect">
            <a:avLst/>
          </a:prstGeom>
          <a:ln/>
        </p:spPr>
        <p:txBody>
          <a:bodyPr/>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6"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 Target="../slides/slide3.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2.jpe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 Target="../slides/slid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smtClean="0"/>
              <a:t>Click to edit Master title style</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30" name="Text Box 24"/>
          <p:cNvSpPr txBox="1">
            <a:spLocks noChangeArrowheads="1"/>
          </p:cNvSpPr>
          <p:nvPr userDrawn="1"/>
        </p:nvSpPr>
        <p:spPr bwMode="auto">
          <a:xfrm>
            <a:off x="6705600" y="6553200"/>
            <a:ext cx="1891672" cy="276999"/>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smtClean="0">
                <a:solidFill>
                  <a:schemeClr val="bg1"/>
                </a:solidFill>
                <a:hlinkClick r:id="rId15" action="ppaction://hlinksldjump"/>
              </a:rPr>
              <a:t>Return to Table of Contents</a:t>
            </a:r>
            <a:endParaRPr lang="en-US" sz="1200" dirty="0" smtClean="0">
              <a:solidFill>
                <a:schemeClr val="bg1"/>
              </a:solidFill>
            </a:endParaRPr>
          </a:p>
        </p:txBody>
      </p:sp>
      <p:pic>
        <p:nvPicPr>
          <p:cNvPr id="3" name="Picture 2"/>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5759" y="-3174"/>
            <a:ext cx="920340" cy="920340"/>
          </a:xfrm>
          <a:prstGeom prst="rect">
            <a:avLst/>
          </a:prstGeom>
        </p:spPr>
      </p:pic>
      <p:sp>
        <p:nvSpPr>
          <p:cNvPr id="7" name="Rectangle 20"/>
          <p:cNvSpPr>
            <a:spLocks noGrp="1" noChangeArrowheads="1"/>
          </p:cNvSpPr>
          <p:nvPr>
            <p:ph type="ftr" sz="quarter" idx="3"/>
          </p:nvPr>
        </p:nvSpPr>
        <p:spPr>
          <a:xfrm>
            <a:off x="0" y="6400800"/>
            <a:ext cx="2895600" cy="457200"/>
          </a:xfrm>
          <a:prstGeom prst="rect">
            <a:avLst/>
          </a:prstGeom>
          <a:ln/>
        </p:spPr>
        <p:txBody>
          <a:bodyPr anchor="b"/>
          <a:lstStyle>
            <a:lvl1pPr>
              <a:defRPr sz="1200"/>
            </a:lvl1pPr>
          </a:lstStyle>
          <a:p>
            <a:pPr>
              <a:defRPr/>
            </a:pPr>
            <a:r>
              <a:rPr lang="en-US" dirty="0" smtClean="0">
                <a:solidFill>
                  <a:prstClr val="black"/>
                </a:solidFill>
              </a:rPr>
              <a:t>2017  Your First College Year Survey</a:t>
            </a:r>
            <a:endParaRPr lang="en-US" dirty="0">
              <a:solidFill>
                <a:prstClr val="black"/>
              </a:solidFill>
            </a:endParaRPr>
          </a:p>
        </p:txBody>
      </p:sp>
      <p:sp>
        <p:nvSpPr>
          <p:cNvPr id="8" name="Rectangle 25"/>
          <p:cNvSpPr>
            <a:spLocks noGrp="1" noChangeArrowheads="1"/>
          </p:cNvSpPr>
          <p:nvPr>
            <p:ph type="sldNum" sz="quarter" idx="4"/>
          </p:nvPr>
        </p:nvSpPr>
        <p:spPr bwMode="auto">
          <a:xfrm>
            <a:off x="8686800" y="6393366"/>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smtClean="0">
                <a:solidFill>
                  <a:prstClr val="black"/>
                </a:solidFill>
              </a:rPr>
              <a:t>2017  Your First College Year Survey</a:t>
            </a:r>
            <a:endParaRPr lang="en-US" dirty="0">
              <a:solidFill>
                <a:prstClr val="black"/>
              </a:solidFill>
            </a:endParaRP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solidFill>
                  <a:prstClr val="black"/>
                </a:solidFill>
                <a:hlinkClick r:id="rId15" action="ppaction://hlinksldjump"/>
              </a:rPr>
              <a:t>Return to contents</a:t>
            </a:r>
            <a:endParaRPr lang="en-US" sz="1200" u="none">
              <a:solidFill>
                <a:prstClr val="black"/>
              </a:solidFill>
            </a:endParaRPr>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dirty="0">
              <a:solidFill>
                <a:prstClr val="black"/>
              </a:solidFill>
            </a:endParaRPr>
          </a:p>
        </p:txBody>
      </p:sp>
      <p:pic>
        <p:nvPicPr>
          <p:cNvPr id="8" name="Picture 7">
            <a:extLst>
              <a:ext uri="{FF2B5EF4-FFF2-40B4-BE49-F238E27FC236}">
                <a16:creationId xmlns="" xmlns:a16="http://schemas.microsoft.com/office/drawing/2014/main"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extLst>
      <p:ext uri="{BB962C8B-B14F-4D97-AF65-F5344CB8AC3E}">
        <p14:creationId xmlns:p14="http://schemas.microsoft.com/office/powerpoint/2010/main" val="214449551"/>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smtClean="0">
                <a:solidFill>
                  <a:prstClr val="black"/>
                </a:solidFill>
              </a:rPr>
              <a:t>2017  Your First College Year Survey</a:t>
            </a:r>
            <a:endParaRPr lang="en-US" dirty="0">
              <a:solidFill>
                <a:prstClr val="black"/>
              </a:solidFill>
            </a:endParaRP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solidFill>
                  <a:prstClr val="black"/>
                </a:solidFill>
                <a:hlinkClick r:id="rId15" action="ppaction://hlinksldjump"/>
              </a:rPr>
              <a:t>Return to contents</a:t>
            </a:r>
            <a:endParaRPr lang="en-US" sz="1200" u="none">
              <a:solidFill>
                <a:prstClr val="black"/>
              </a:solidFill>
            </a:endParaRPr>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solidFill>
                  <a:prstClr val="black"/>
                </a:solidFill>
              </a:rPr>
              <a:pPr>
                <a:defRPr/>
              </a:pPr>
              <a:t>‹#›</a:t>
            </a:fld>
            <a:endParaRPr lang="en-US">
              <a:solidFill>
                <a:prstClr val="black"/>
              </a:solidFill>
            </a:endParaRPr>
          </a:p>
        </p:txBody>
      </p:sp>
      <p:pic>
        <p:nvPicPr>
          <p:cNvPr id="8" name="Picture 7">
            <a:extLst>
              <a:ext uri="{FF2B5EF4-FFF2-40B4-BE49-F238E27FC236}">
                <a16:creationId xmlns="" xmlns:a16="http://schemas.microsoft.com/office/drawing/2014/main"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extLst>
      <p:ext uri="{BB962C8B-B14F-4D97-AF65-F5344CB8AC3E}">
        <p14:creationId xmlns:p14="http://schemas.microsoft.com/office/powerpoint/2010/main" val="3175501789"/>
      </p:ext>
    </p:extLst>
  </p:cSld>
  <p:clrMap bg1="lt1" tx1="dk1" bg2="lt2" tx2="dk2" accent1="accent1" accent2="accent2" accent3="accent3" accent4="accent4" accent5="accent5" accent6="accent6" hlink="hlink" folHlink="folHlink"/>
  <p:sldLayoutIdLst>
    <p:sldLayoutId id="2147484407" r:id="rId1"/>
    <p:sldLayoutId id="2147484408" r:id="rId2"/>
    <p:sldLayoutId id="2147484409" r:id="rId3"/>
    <p:sldLayoutId id="2147484410" r:id="rId4"/>
    <p:sldLayoutId id="2147484411" r:id="rId5"/>
    <p:sldLayoutId id="2147484412" r:id="rId6"/>
    <p:sldLayoutId id="2147484413" r:id="rId7"/>
    <p:sldLayoutId id="2147484414" r:id="rId8"/>
    <p:sldLayoutId id="2147484415" r:id="rId9"/>
    <p:sldLayoutId id="2147484416" r:id="rId10"/>
    <p:sldLayoutId id="2147484417" r:id="rId11"/>
    <p:sldLayoutId id="2147484418"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chart" Target="../charts/char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chart" Target="../charts/char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chart" Target="../charts/chart16.xml"/><Relationship Id="rId4" Type="http://schemas.openxmlformats.org/officeDocument/2006/relationships/chart" Target="../charts/char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chart" Target="../charts/chart18.xml"/><Relationship Id="rId4" Type="http://schemas.openxmlformats.org/officeDocument/2006/relationships/chart" Target="../charts/chart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chart" Target="../charts/chart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chart" Target="../charts/chart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chart" Target="../charts/char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0.xml"/><Relationship Id="rId5" Type="http://schemas.openxmlformats.org/officeDocument/2006/relationships/chart" Target="../charts/chart27.xml"/><Relationship Id="rId4" Type="http://schemas.openxmlformats.org/officeDocument/2006/relationships/chart" Target="../charts/chart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chart" Target="../charts/chart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chart" Target="../charts/chart29.xml"/></Relationships>
</file>

<file path=ppt/slides/_rels/slide3.xml.rels><?xml version="1.0" encoding="UTF-8" standalone="yes"?>
<Relationships xmlns="http://schemas.openxmlformats.org/package/2006/relationships"><Relationship Id="rId13" Type="http://schemas.openxmlformats.org/officeDocument/2006/relationships/slide" Target="slide20.xml"/><Relationship Id="rId18" Type="http://schemas.openxmlformats.org/officeDocument/2006/relationships/slide" Target="slide24.xml"/><Relationship Id="rId26" Type="http://schemas.openxmlformats.org/officeDocument/2006/relationships/slide" Target="slide32.xml"/><Relationship Id="rId3" Type="http://schemas.openxmlformats.org/officeDocument/2006/relationships/slide" Target="slide5.xml"/><Relationship Id="rId21" Type="http://schemas.openxmlformats.org/officeDocument/2006/relationships/slide" Target="slide27.xml"/><Relationship Id="rId7" Type="http://schemas.openxmlformats.org/officeDocument/2006/relationships/slide" Target="slide9.xml"/><Relationship Id="rId12" Type="http://schemas.openxmlformats.org/officeDocument/2006/relationships/slide" Target="slide18.xml"/><Relationship Id="rId17" Type="http://schemas.openxmlformats.org/officeDocument/2006/relationships/slide" Target="slide23.xml"/><Relationship Id="rId25" Type="http://schemas.openxmlformats.org/officeDocument/2006/relationships/slide" Target="slide31.xml"/><Relationship Id="rId33" Type="http://schemas.openxmlformats.org/officeDocument/2006/relationships/slide" Target="slide42.xml"/><Relationship Id="rId2" Type="http://schemas.openxmlformats.org/officeDocument/2006/relationships/notesSlide" Target="../notesSlides/notesSlide3.xml"/><Relationship Id="rId16" Type="http://schemas.openxmlformats.org/officeDocument/2006/relationships/slide" Target="slide22.xml"/><Relationship Id="rId20" Type="http://schemas.openxmlformats.org/officeDocument/2006/relationships/slide" Target="slide26.xml"/><Relationship Id="rId29" Type="http://schemas.openxmlformats.org/officeDocument/2006/relationships/slide" Target="slide36.xml"/><Relationship Id="rId1" Type="http://schemas.openxmlformats.org/officeDocument/2006/relationships/slideLayout" Target="../slideLayouts/slideLayout4.xml"/><Relationship Id="rId6" Type="http://schemas.openxmlformats.org/officeDocument/2006/relationships/slide" Target="slide8.xml"/><Relationship Id="rId11" Type="http://schemas.openxmlformats.org/officeDocument/2006/relationships/slide" Target="slide16.xml"/><Relationship Id="rId24" Type="http://schemas.openxmlformats.org/officeDocument/2006/relationships/slide" Target="slide34.xml"/><Relationship Id="rId32" Type="http://schemas.openxmlformats.org/officeDocument/2006/relationships/slide" Target="slide40.xml"/><Relationship Id="rId5" Type="http://schemas.openxmlformats.org/officeDocument/2006/relationships/slide" Target="slide7.xml"/><Relationship Id="rId15" Type="http://schemas.openxmlformats.org/officeDocument/2006/relationships/slide" Target="slide21.xml"/><Relationship Id="rId23" Type="http://schemas.openxmlformats.org/officeDocument/2006/relationships/slide" Target="slide29.xml"/><Relationship Id="rId28" Type="http://schemas.openxmlformats.org/officeDocument/2006/relationships/slide" Target="slide35.xml"/><Relationship Id="rId10" Type="http://schemas.openxmlformats.org/officeDocument/2006/relationships/slide" Target="slide13.xml"/><Relationship Id="rId19" Type="http://schemas.openxmlformats.org/officeDocument/2006/relationships/slide" Target="slide25.xml"/><Relationship Id="rId31" Type="http://schemas.openxmlformats.org/officeDocument/2006/relationships/slide" Target="slide39.xml"/><Relationship Id="rId4" Type="http://schemas.openxmlformats.org/officeDocument/2006/relationships/slide" Target="slide6.xml"/><Relationship Id="rId9" Type="http://schemas.openxmlformats.org/officeDocument/2006/relationships/slide" Target="slide12.xml"/><Relationship Id="rId14" Type="http://schemas.openxmlformats.org/officeDocument/2006/relationships/slide" Target="slide19.xml"/><Relationship Id="rId22" Type="http://schemas.openxmlformats.org/officeDocument/2006/relationships/slide" Target="slide28.xml"/><Relationship Id="rId27" Type="http://schemas.openxmlformats.org/officeDocument/2006/relationships/slide" Target="slide33.xml"/><Relationship Id="rId30" Type="http://schemas.openxmlformats.org/officeDocument/2006/relationships/slide" Target="slide37.xml"/><Relationship Id="rId8"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chart" Target="../charts/chart31.xml"/><Relationship Id="rId4" Type="http://schemas.openxmlformats.org/officeDocument/2006/relationships/chart" Target="../charts/chart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chart" Target="../charts/chart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chart" Target="../charts/chart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chart" Target="../charts/chart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chart" Target="../charts/char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chart" Target="../charts/chart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chart" Target="../charts/chart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chart" Target="../charts/chart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chart" Target="../charts/char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chart" Target="../charts/chart4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chemeClr val="accent3"/>
                </a:solidFill>
                <a:latin typeface="Franklin Gothic Book" panose="020B0503020102020204" pitchFamily="34" charset="0"/>
              </a:rPr>
              <a:t>Wabash College</a:t>
            </a:r>
            <a:r>
              <a:rPr lang="en-US" dirty="0" smtClean="0">
                <a:solidFill>
                  <a:srgbClr val="767FAC"/>
                </a:solidFill>
                <a:latin typeface="Franklin Gothic Book" panose="020B0503020102020204" pitchFamily="34" charset="0"/>
              </a:rPr>
              <a:t/>
            </a:r>
            <a:br>
              <a:rPr lang="en-US" dirty="0" smtClean="0">
                <a:solidFill>
                  <a:srgbClr val="767FAC"/>
                </a:solidFill>
                <a:latin typeface="Franklin Gothic Book" panose="020B0503020102020204" pitchFamily="34" charset="0"/>
              </a:rPr>
            </a:br>
            <a:r>
              <a:rPr lang="en-US" dirty="0" smtClean="0">
                <a:solidFill>
                  <a:schemeClr val="bg1"/>
                </a:solidFill>
                <a:latin typeface="Franklin Gothic Book" panose="020B0503020102020204" pitchFamily="34" charset="0"/>
              </a:rPr>
              <a:t> Your First College Year Survey </a:t>
            </a:r>
            <a:r>
              <a:rPr lang="en-US" dirty="0" smtClean="0">
                <a:solidFill>
                  <a:schemeClr val="tx1">
                    <a:lumMod val="50000"/>
                  </a:schemeClr>
                </a:solidFill>
                <a:latin typeface="Franklin Gothic Book" panose="020B0503020102020204" pitchFamily="34" charset="0"/>
              </a:rPr>
              <a:t/>
            </a:r>
            <a:br>
              <a:rPr lang="en-US" dirty="0" smtClean="0">
                <a:solidFill>
                  <a:schemeClr val="tx1">
                    <a:lumMod val="50000"/>
                  </a:schemeClr>
                </a:solidFill>
                <a:latin typeface="Franklin Gothic Book" panose="020B0503020102020204" pitchFamily="34" charset="0"/>
              </a:rPr>
            </a:br>
            <a:r>
              <a:rPr lang="en-US" dirty="0" smtClean="0">
                <a:solidFill>
                  <a:schemeClr val="accent3"/>
                </a:solidFill>
                <a:latin typeface="Franklin Gothic Book" panose="020B0503020102020204" pitchFamily="34" charset="0"/>
              </a:rPr>
              <a:t>2017 Results</a:t>
            </a:r>
          </a:p>
        </p:txBody>
      </p:sp>
      <p:sp>
        <p:nvSpPr>
          <p:cNvPr id="28675" name="Text Box 5"/>
          <p:cNvSpPr txBox="1">
            <a:spLocks noChangeArrowheads="1"/>
          </p:cNvSpPr>
          <p:nvPr/>
        </p:nvSpPr>
        <p:spPr bwMode="auto">
          <a:xfrm>
            <a:off x="3175" y="6169025"/>
            <a:ext cx="9140825" cy="274638"/>
          </a:xfrm>
          <a:prstGeom prst="rect">
            <a:avLst/>
          </a:prstGeom>
          <a:noFill/>
          <a:ln w="9525">
            <a:noFill/>
            <a:miter lim="800000"/>
            <a:headEnd/>
            <a:tailEnd/>
          </a:ln>
        </p:spPr>
        <p:txBody>
          <a:bodyPr wrap="none"/>
          <a:lstStyle/>
          <a:p>
            <a:pPr algn="ctr"/>
            <a:r>
              <a:rPr lang="en-US" sz="1200" i="1" dirty="0">
                <a:solidFill>
                  <a:schemeClr val="accent3"/>
                </a:solidFill>
                <a:latin typeface="Franklin Gothic Book" panose="020B0503020102020204" pitchFamily="34" charset="0"/>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bg1"/>
                </a:solidFill>
                <a:latin typeface="Franklin Gothic Book" panose="020B0503020102020204" pitchFamily="34" charset="0"/>
              </a:rPr>
              <a:t>First-time, Full-time Freshmen</a:t>
            </a:r>
          </a:p>
          <a:p>
            <a:pPr algn="ctr" eaLnBrk="1" hangingPunct="1">
              <a:lnSpc>
                <a:spcPct val="80000"/>
              </a:lnSpc>
              <a:spcBef>
                <a:spcPct val="10000"/>
              </a:spcBef>
              <a:buClr>
                <a:schemeClr val="tx2"/>
              </a:buClr>
              <a:defRPr/>
            </a:pPr>
            <a:endParaRPr lang="en-US" sz="1200" b="1" dirty="0">
              <a:solidFill>
                <a:schemeClr val="bg1"/>
              </a:solidFill>
              <a:latin typeface="Franklin Gothic Book" panose="020B0503020102020204" pitchFamily="34" charset="0"/>
            </a:endParaRPr>
          </a:p>
          <a:p>
            <a:pPr algn="ctr" eaLnBrk="1" hangingPunct="1">
              <a:lnSpc>
                <a:spcPct val="80000"/>
              </a:lnSpc>
              <a:spcBef>
                <a:spcPct val="10000"/>
              </a:spcBef>
              <a:buClr>
                <a:schemeClr val="tx2"/>
              </a:buClr>
              <a:defRPr/>
            </a:pPr>
            <a:r>
              <a:rPr lang="en-US" sz="2200" b="1" smtClean="0">
                <a:solidFill>
                  <a:schemeClr val="bg1"/>
                </a:solidFill>
                <a:latin typeface="Franklin Gothic Book" panose="020B0503020102020204" pitchFamily="34" charset="0"/>
              </a:rPr>
              <a:t>Wabash College</a:t>
            </a:r>
            <a:endParaRPr lang="en-US" sz="2200" b="1" dirty="0">
              <a:solidFill>
                <a:schemeClr val="bg1"/>
              </a:solidFill>
              <a:latin typeface="Franklin Gothic Book" panose="020B0503020102020204" pitchFamily="34" charset="0"/>
            </a:endParaRPr>
          </a:p>
          <a:p>
            <a:pPr algn="ctr" eaLnBrk="1" hangingPunct="1">
              <a:lnSpc>
                <a:spcPct val="80000"/>
              </a:lnSpc>
              <a:spcBef>
                <a:spcPct val="10000"/>
              </a:spcBef>
              <a:buClr>
                <a:schemeClr val="tx2"/>
              </a:buClr>
              <a:defRPr/>
            </a:pPr>
            <a:r>
              <a:rPr lang="en-US" sz="1800" b="1" smtClean="0">
                <a:solidFill>
                  <a:schemeClr val="bg1"/>
                </a:solidFill>
                <a:latin typeface="Franklin Gothic Book" panose="020B0503020102020204" pitchFamily="34" charset="0"/>
              </a:rPr>
              <a:t>N=63</a:t>
            </a:r>
            <a:endParaRPr lang="en-US" sz="1800" b="1" dirty="0">
              <a:solidFill>
                <a:schemeClr val="bg1"/>
              </a:solidFill>
              <a:latin typeface="Franklin Gothic Book" panose="020B0503020102020204" pitchFamily="34" charset="0"/>
            </a:endParaRPr>
          </a:p>
          <a:p>
            <a:pPr algn="ctr" eaLnBrk="1" hangingPunct="1">
              <a:lnSpc>
                <a:spcPct val="80000"/>
              </a:lnSpc>
              <a:spcBef>
                <a:spcPct val="10000"/>
              </a:spcBef>
              <a:buClr>
                <a:schemeClr val="tx2"/>
              </a:buClr>
              <a:defRPr/>
            </a:pPr>
            <a:endParaRPr lang="en-US" sz="1200" b="1" dirty="0">
              <a:solidFill>
                <a:schemeClr val="bg1"/>
              </a:solidFill>
              <a:latin typeface="Franklin Gothic Book" panose="020B0503020102020204" pitchFamily="34" charset="0"/>
            </a:endParaRPr>
          </a:p>
          <a:p>
            <a:pPr algn="ctr" eaLnBrk="1" hangingPunct="1">
              <a:lnSpc>
                <a:spcPct val="80000"/>
              </a:lnSpc>
              <a:spcBef>
                <a:spcPct val="10000"/>
              </a:spcBef>
              <a:buClr>
                <a:schemeClr val="tx2"/>
              </a:buClr>
              <a:defRPr/>
            </a:pPr>
            <a:r>
              <a:rPr lang="en-US" sz="2200" b="1" smtClean="0">
                <a:solidFill>
                  <a:schemeClr val="bg1"/>
                </a:solidFill>
                <a:latin typeface="Franklin Gothic Book" panose="020B0503020102020204" pitchFamily="34" charset="0"/>
              </a:rPr>
              <a:t>Private Nonsectarian 4yr Colleges</a:t>
            </a:r>
            <a:endParaRPr lang="en-US" sz="2200" b="1" dirty="0">
              <a:solidFill>
                <a:schemeClr val="bg1"/>
              </a:solidFill>
              <a:latin typeface="Franklin Gothic Book" panose="020B0503020102020204" pitchFamily="34" charset="0"/>
            </a:endParaRPr>
          </a:p>
          <a:p>
            <a:pPr algn="ctr" eaLnBrk="1" hangingPunct="1">
              <a:lnSpc>
                <a:spcPct val="80000"/>
              </a:lnSpc>
              <a:spcBef>
                <a:spcPct val="10000"/>
              </a:spcBef>
              <a:buClr>
                <a:schemeClr val="tx2"/>
              </a:buClr>
              <a:defRPr/>
            </a:pPr>
            <a:r>
              <a:rPr lang="en-US" sz="1800" b="1" smtClean="0">
                <a:solidFill>
                  <a:schemeClr val="bg1"/>
                </a:solidFill>
                <a:latin typeface="Franklin Gothic Book" panose="020B0503020102020204" pitchFamily="34" charset="0"/>
              </a:rPr>
              <a:t>N=2,849</a:t>
            </a:r>
            <a:endParaRPr lang="en-US" sz="1800" b="1" dirty="0">
              <a:solidFill>
                <a:schemeClr val="bg1"/>
              </a:solidFill>
              <a:latin typeface="Franklin Gothic Book" panose="020B0503020102020204" pitchFamily="34" charset="0"/>
            </a:endParaRPr>
          </a:p>
        </p:txBody>
      </p:sp>
      <p:sp>
        <p:nvSpPr>
          <p:cNvPr id="10" name="TextBox 9"/>
          <p:cNvSpPr txBox="1"/>
          <p:nvPr/>
        </p:nvSpPr>
        <p:spPr>
          <a:xfrm>
            <a:off x="0" y="0"/>
            <a:ext cx="990600" cy="96012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2" name="TextBox 1"/>
          <p:cNvSpPr txBox="1"/>
          <p:nvPr/>
        </p:nvSpPr>
        <p:spPr>
          <a:xfrm>
            <a:off x="6553200" y="6443663"/>
            <a:ext cx="2590800" cy="414337"/>
          </a:xfrm>
          <a:prstGeom prst="rect">
            <a:avLst/>
          </a:prstGeom>
          <a:solidFill>
            <a:schemeClr val="tx1"/>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3"/>
          <p:cNvSpPr>
            <a:spLocks noGrp="1"/>
          </p:cNvSpPr>
          <p:nvPr>
            <p:ph type="sldNum" sz="quarter" idx="4294967295"/>
          </p:nvPr>
        </p:nvSpPr>
        <p:spPr>
          <a:xfrm>
            <a:off x="8686800" y="6397625"/>
            <a:ext cx="457200" cy="457200"/>
          </a:xfrm>
          <a:prstGeom prst="rect">
            <a:avLst/>
          </a:prstGeom>
          <a:noFill/>
        </p:spPr>
        <p:txBody>
          <a:bodyPr anchor="b"/>
          <a:lstStyle/>
          <a:p>
            <a:pPr algn="r"/>
            <a:fld id="{BC9E72EC-FFFB-43EB-8E43-F0B755F649C5}" type="slidenum">
              <a:rPr lang="en-US" sz="1200" smtClean="0">
                <a:solidFill>
                  <a:schemeClr val="bg1"/>
                </a:solidFill>
              </a:rPr>
              <a:pPr algn="r"/>
              <a:t>10</a:t>
            </a:fld>
            <a:endParaRPr lang="en-US" sz="1200" dirty="0" smtClean="0">
              <a:solidFill>
                <a:schemeClr val="bg1"/>
              </a:solidFill>
            </a:endParaRPr>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bg1"/>
                </a:solidFill>
                <a:latin typeface="Franklin Gothic Book" panose="020B0503020102020204" pitchFamily="34" charset="0"/>
              </a:rPr>
              <a:t>Navigational Action </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These items illustrate how often students participated in institutional programs or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engaged in activities that would help them successfully traverse the institution.</a:t>
            </a:r>
          </a:p>
        </p:txBody>
      </p:sp>
      <p:graphicFrame>
        <p:nvGraphicFramePr>
          <p:cNvPr id="16" name="Navigational Action"/>
          <p:cNvGraphicFramePr>
            <a:graphicFrameLocks noChangeAspect="1"/>
          </p:cNvGraphicFramePr>
          <p:nvPr>
            <p:custDataLst>
              <p:tags r:id="rId1"/>
            </p:custDataLst>
            <p:extLst>
              <p:ext uri="{D42A27DB-BD31-4B8C-83A1-F6EECF244321}">
                <p14:modId xmlns:p14="http://schemas.microsoft.com/office/powerpoint/2010/main" val="3884304920"/>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914400" y="5257800"/>
            <a:ext cx="2209800" cy="338554"/>
          </a:xfrm>
          <a:prstGeom prst="rect">
            <a:avLst/>
          </a:prstGeom>
          <a:noFill/>
          <a:ln w="9525">
            <a:noFill/>
            <a:miter lim="800000"/>
            <a:headEnd/>
            <a:tailEnd/>
          </a:ln>
        </p:spPr>
        <p:txBody>
          <a:bodyPr wrap="square">
            <a:spAutoFit/>
          </a:bodyPr>
          <a:lstStyle/>
          <a:p>
            <a:pPr algn="ctr">
              <a:defRPr/>
            </a:pPr>
            <a:r>
              <a:rPr lang="en-US" sz="1600" b="1" dirty="0">
                <a:solidFill>
                  <a:schemeClr val="bg1"/>
                </a:solidFill>
              </a:rPr>
              <a:t>Academic advising</a:t>
            </a:r>
          </a:p>
        </p:txBody>
      </p:sp>
      <p:sp>
        <p:nvSpPr>
          <p:cNvPr id="3079" name="TextBox 9"/>
          <p:cNvSpPr txBox="1">
            <a:spLocks noChangeArrowheads="1"/>
          </p:cNvSpPr>
          <p:nvPr/>
        </p:nvSpPr>
        <p:spPr bwMode="auto">
          <a:xfrm>
            <a:off x="3674851" y="5257800"/>
            <a:ext cx="2111895" cy="338554"/>
          </a:xfrm>
          <a:prstGeom prst="rect">
            <a:avLst/>
          </a:prstGeom>
          <a:noFill/>
          <a:ln w="9525">
            <a:noFill/>
            <a:miter lim="800000"/>
            <a:headEnd/>
            <a:tailEnd/>
          </a:ln>
        </p:spPr>
        <p:txBody>
          <a:bodyPr wrap="square">
            <a:spAutoFit/>
          </a:bodyPr>
          <a:lstStyle/>
          <a:p>
            <a:pPr algn="ctr">
              <a:defRPr/>
            </a:pPr>
            <a:r>
              <a:rPr lang="en-US" sz="1600" b="1" dirty="0">
                <a:solidFill>
                  <a:schemeClr val="bg1"/>
                </a:solidFill>
              </a:rPr>
              <a:t>Study skills advising</a:t>
            </a:r>
          </a:p>
        </p:txBody>
      </p:sp>
      <p:sp>
        <p:nvSpPr>
          <p:cNvPr id="3080" name="TextBox 10"/>
          <p:cNvSpPr txBox="1">
            <a:spLocks noChangeArrowheads="1"/>
          </p:cNvSpPr>
          <p:nvPr/>
        </p:nvSpPr>
        <p:spPr bwMode="auto">
          <a:xfrm>
            <a:off x="6477000" y="5257800"/>
            <a:ext cx="2057400" cy="584775"/>
          </a:xfrm>
          <a:prstGeom prst="rect">
            <a:avLst/>
          </a:prstGeom>
          <a:noFill/>
          <a:ln w="9525">
            <a:noFill/>
            <a:miter lim="800000"/>
            <a:headEnd/>
            <a:tailEnd/>
          </a:ln>
        </p:spPr>
        <p:txBody>
          <a:bodyPr wrap="square">
            <a:spAutoFit/>
          </a:bodyPr>
          <a:lstStyle/>
          <a:p>
            <a:pPr algn="ctr">
              <a:defRPr/>
            </a:pPr>
            <a:r>
              <a:rPr lang="en-US" sz="1600" b="1" dirty="0" smtClean="0">
                <a:solidFill>
                  <a:schemeClr val="bg1"/>
                </a:solidFill>
              </a:rPr>
              <a:t>Financial aid advising</a:t>
            </a:r>
            <a:endParaRPr lang="en-US" sz="1600" b="1" dirty="0">
              <a:solidFill>
                <a:schemeClr val="bg1"/>
              </a:solidFill>
            </a:endParaRPr>
          </a:p>
        </p:txBody>
      </p:sp>
      <p:sp>
        <p:nvSpPr>
          <p:cNvPr id="13" name="Rectangle 12"/>
          <p:cNvSpPr/>
          <p:nvPr/>
        </p:nvSpPr>
        <p:spPr>
          <a:xfrm>
            <a:off x="2738747" y="5798403"/>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7" name="Rectangle 16"/>
          <p:cNvSpPr/>
          <p:nvPr/>
        </p:nvSpPr>
        <p:spPr>
          <a:xfrm>
            <a:off x="4509283" y="5798403"/>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lide Number Placeholder 3"/>
          <p:cNvSpPr>
            <a:spLocks noGrp="1"/>
          </p:cNvSpPr>
          <p:nvPr>
            <p:ph type="sldNum" sz="quarter" idx="4294967295"/>
          </p:nvPr>
        </p:nvSpPr>
        <p:spPr>
          <a:xfrm>
            <a:off x="8686800" y="6397625"/>
            <a:ext cx="457200" cy="457200"/>
          </a:xfrm>
          <a:prstGeom prst="rect">
            <a:avLst/>
          </a:prstGeom>
          <a:noFill/>
        </p:spPr>
        <p:txBody>
          <a:bodyPr anchor="b"/>
          <a:lstStyle/>
          <a:p>
            <a:pPr algn="r"/>
            <a:fld id="{3629F9BE-468E-497A-B99D-B1B0A9C92325}" type="slidenum">
              <a:rPr lang="en-US" sz="1400" smtClean="0">
                <a:solidFill>
                  <a:schemeClr val="bg1"/>
                </a:solidFill>
              </a:rPr>
              <a:pPr algn="r"/>
              <a:t>11</a:t>
            </a:fld>
            <a:endParaRPr lang="en-US" dirty="0" smtClean="0">
              <a:solidFill>
                <a:schemeClr val="bg1"/>
              </a:solidFill>
            </a:endParaRPr>
          </a:p>
        </p:txBody>
      </p:sp>
      <p:graphicFrame>
        <p:nvGraphicFramePr>
          <p:cNvPr id="13" name="Navigational Action"/>
          <p:cNvGraphicFramePr>
            <a:graphicFrameLocks noChangeAspect="1"/>
          </p:cNvGraphicFramePr>
          <p:nvPr>
            <p:custDataLst>
              <p:tags r:id="rId1"/>
            </p:custDataLst>
            <p:extLst>
              <p:ext uri="{D42A27DB-BD31-4B8C-83A1-F6EECF244321}">
                <p14:modId xmlns:p14="http://schemas.microsoft.com/office/powerpoint/2010/main" val="3760344659"/>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4102" name="TextBox 8"/>
          <p:cNvSpPr txBox="1">
            <a:spLocks noChangeArrowheads="1"/>
          </p:cNvSpPr>
          <p:nvPr/>
        </p:nvSpPr>
        <p:spPr bwMode="auto">
          <a:xfrm>
            <a:off x="685800" y="5267980"/>
            <a:ext cx="2667000" cy="523220"/>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Participated in an academic support program</a:t>
            </a:r>
          </a:p>
        </p:txBody>
      </p:sp>
      <p:sp>
        <p:nvSpPr>
          <p:cNvPr id="4103" name="TextBox 9"/>
          <p:cNvSpPr txBox="1">
            <a:spLocks noChangeArrowheads="1"/>
          </p:cNvSpPr>
          <p:nvPr/>
        </p:nvSpPr>
        <p:spPr bwMode="auto">
          <a:xfrm>
            <a:off x="3352800" y="5181600"/>
            <a:ext cx="2819400" cy="830997"/>
          </a:xfrm>
          <a:prstGeom prst="rect">
            <a:avLst/>
          </a:prstGeom>
          <a:noFill/>
          <a:ln w="9525">
            <a:noFill/>
            <a:miter lim="800000"/>
            <a:headEnd/>
            <a:tailEnd/>
          </a:ln>
        </p:spPr>
        <p:txBody>
          <a:bodyPr wrap="square">
            <a:spAutoFit/>
          </a:bodyPr>
          <a:lstStyle/>
          <a:p>
            <a:pPr algn="ctr">
              <a:defRPr/>
            </a:pPr>
            <a:r>
              <a:rPr lang="en-US" sz="1200" b="1" dirty="0">
                <a:solidFill>
                  <a:schemeClr val="bg1"/>
                </a:solidFill>
              </a:rPr>
              <a:t>Enrolled in a formal program where a group of students takes two or more courses together (e.g., FIG, learning community, linked courses)</a:t>
            </a:r>
          </a:p>
        </p:txBody>
      </p:sp>
      <p:sp>
        <p:nvSpPr>
          <p:cNvPr id="4104" name="TextBox 10"/>
          <p:cNvSpPr txBox="1">
            <a:spLocks noChangeArrowheads="1"/>
          </p:cNvSpPr>
          <p:nvPr/>
        </p:nvSpPr>
        <p:spPr bwMode="auto">
          <a:xfrm>
            <a:off x="6324600" y="5181600"/>
            <a:ext cx="2438400" cy="738664"/>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Taken a course or first-year seminar designed to help students adjust to college </a:t>
            </a:r>
          </a:p>
        </p:txBody>
      </p:sp>
      <p:sp>
        <p:nvSpPr>
          <p:cNvPr id="16"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bg1"/>
                </a:solidFill>
                <a:latin typeface="Franklin Gothic Book" panose="020B0503020102020204" pitchFamily="34" charset="0"/>
              </a:rPr>
              <a:t>Navigational Action </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These items illustrate how often students participated in institutional programs or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engaged in activities that would help them successfully traverse the institution.</a:t>
            </a:r>
          </a:p>
        </p:txBody>
      </p:sp>
      <p:sp>
        <p:nvSpPr>
          <p:cNvPr id="11" name="Rectangle 10"/>
          <p:cNvSpPr/>
          <p:nvPr/>
        </p:nvSpPr>
        <p:spPr>
          <a:xfrm>
            <a:off x="3537049" y="6150833"/>
            <a:ext cx="1263551" cy="584775"/>
          </a:xfrm>
          <a:prstGeom prst="rect">
            <a:avLst/>
          </a:prstGeom>
        </p:spPr>
        <p:txBody>
          <a:bodyPr wrap="none" anchor="ctr">
            <a:spAutoFit/>
          </a:bodyPr>
          <a:lstStyle/>
          <a:p>
            <a:pPr algn="ctr"/>
            <a:r>
              <a:rPr lang="en-US" sz="1200" b="1" dirty="0" smtClean="0">
                <a:solidFill>
                  <a:schemeClr val="bg1"/>
                </a:solidFill>
              </a:rPr>
              <a:t>Your Institution</a:t>
            </a:r>
          </a:p>
          <a:p>
            <a:pPr algn="ctr"/>
            <a:r>
              <a:rPr lang="en-US" b="1" dirty="0" smtClean="0">
                <a:solidFill>
                  <a:schemeClr val="accent3"/>
                </a:solidFill>
              </a:rPr>
              <a:t>■</a:t>
            </a:r>
            <a:r>
              <a:rPr lang="en-US" b="1" dirty="0" smtClean="0">
                <a:solidFill>
                  <a:schemeClr val="bg1"/>
                </a:solidFill>
              </a:rPr>
              <a:t> </a:t>
            </a:r>
            <a:r>
              <a:rPr lang="en-US" sz="1200" dirty="0" smtClean="0">
                <a:solidFill>
                  <a:schemeClr val="bg1"/>
                </a:solidFill>
              </a:rPr>
              <a:t>Yes</a:t>
            </a:r>
            <a:endParaRPr lang="en-US" sz="1200" dirty="0">
              <a:solidFill>
                <a:schemeClr val="bg1"/>
              </a:solidFill>
            </a:endParaRPr>
          </a:p>
        </p:txBody>
      </p:sp>
      <p:sp>
        <p:nvSpPr>
          <p:cNvPr id="14" name="Rectangle 13"/>
          <p:cNvSpPr/>
          <p:nvPr/>
        </p:nvSpPr>
        <p:spPr>
          <a:xfrm>
            <a:off x="4800600" y="6150833"/>
            <a:ext cx="1438086" cy="584775"/>
          </a:xfrm>
          <a:prstGeom prst="rect">
            <a:avLst/>
          </a:prstGeom>
        </p:spPr>
        <p:txBody>
          <a:bodyPr wrap="none">
            <a:spAutoFit/>
          </a:bodyPr>
          <a:lstStyle/>
          <a:p>
            <a:pPr algn="ctr"/>
            <a:r>
              <a:rPr lang="en-US" sz="1200" b="1" dirty="0">
                <a:solidFill>
                  <a:schemeClr val="bg1"/>
                </a:solidFill>
              </a:rPr>
              <a:t>Comparison Group</a:t>
            </a:r>
            <a:endParaRPr lang="en-US" sz="1200" b="1" dirty="0" smtClean="0">
              <a:solidFill>
                <a:schemeClr val="bg1"/>
              </a:solidFill>
            </a:endParaRPr>
          </a:p>
          <a:p>
            <a:pPr algn="ctr"/>
            <a:r>
              <a:rPr lang="en-US" b="1" dirty="0" smtClean="0">
                <a:solidFill>
                  <a:schemeClr val="bg1"/>
                </a:solidFill>
              </a:rPr>
              <a:t>■ </a:t>
            </a:r>
            <a:r>
              <a:rPr lang="en-US" sz="1200" dirty="0" smtClean="0">
                <a:solidFill>
                  <a:schemeClr val="bg1"/>
                </a:solidFill>
              </a:rPr>
              <a:t>Yes</a:t>
            </a:r>
            <a:endParaRPr lang="en-US" sz="1200" dirty="0">
              <a:solidFill>
                <a:schemeClr val="bg1"/>
              </a:solidFill>
            </a:endParaRPr>
          </a:p>
        </p:txBody>
      </p:sp>
      <p:sp>
        <p:nvSpPr>
          <p:cNvPr id="2" name="Footer Placeholder 1"/>
          <p:cNvSpPr>
            <a:spLocks noGrp="1"/>
          </p:cNvSpPr>
          <p:nvPr>
            <p:ph type="ftr" sz="quarter" idx="3"/>
          </p:nvPr>
        </p:nvSpPr>
        <p:spPr/>
        <p:txBody>
          <a:bodyPr/>
          <a:lstStyle/>
          <a:p>
            <a:pPr>
              <a:defRPr/>
            </a:pPr>
            <a:r>
              <a:rPr lang="en-US" dirty="0" smtClean="0">
                <a:solidFill>
                  <a:schemeClr val="bg1"/>
                </a:solidFill>
              </a:rPr>
              <a:t>2017  Your First College Year Survey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1600200"/>
          </a:xfrm>
        </p:spPr>
        <p:txBody>
          <a:bodyPr/>
          <a:lstStyle/>
          <a:p>
            <a:pPr eaLnBrk="1" hangingPunct="1">
              <a:defRPr/>
            </a:pPr>
            <a:r>
              <a:rPr lang="en-US" dirty="0" smtClean="0">
                <a:solidFill>
                  <a:schemeClr val="bg1"/>
                </a:solidFill>
                <a:latin typeface="Franklin Gothic Book" panose="020B0503020102020204" pitchFamily="34" charset="0"/>
              </a:rPr>
              <a:t>Sense of Belonging</a:t>
            </a:r>
            <a:r>
              <a:rPr lang="en-US" dirty="0" smtClean="0">
                <a:solidFill>
                  <a:schemeClr val="tx1">
                    <a:lumMod val="50000"/>
                  </a:schemeClr>
                </a:solidFill>
                <a:latin typeface="Franklin Gothic Book" panose="020B0503020102020204" pitchFamily="34" charset="0"/>
              </a:rPr>
              <a:t/>
            </a:r>
            <a:br>
              <a:rPr lang="en-US" dirty="0" smtClean="0">
                <a:solidFill>
                  <a:schemeClr val="tx1">
                    <a:lumMod val="50000"/>
                  </a:schemeClr>
                </a:solidFill>
                <a:latin typeface="Franklin Gothic Book" panose="020B0503020102020204" pitchFamily="34" charset="0"/>
              </a:rPr>
            </a:br>
            <a:r>
              <a:rPr lang="en-US" sz="700" dirty="0" smtClean="0">
                <a:solidFill>
                  <a:schemeClr val="tx1">
                    <a:lumMod val="50000"/>
                  </a:schemeClr>
                </a:solidFill>
                <a:latin typeface="Franklin Gothic Book" panose="020B0503020102020204" pitchFamily="34" charset="0"/>
              </a:rPr>
              <a:t/>
            </a:r>
            <a:br>
              <a:rPr lang="en-US" sz="700" dirty="0" smtClean="0">
                <a:solidFill>
                  <a:schemeClr val="tx1">
                    <a:lumMod val="50000"/>
                  </a:schemeClr>
                </a:solidFill>
                <a:latin typeface="Franklin Gothic Book" panose="020B0503020102020204" pitchFamily="34" charset="0"/>
              </a:rPr>
            </a:br>
            <a:r>
              <a:rPr lang="en-US" sz="1700" dirty="0" smtClean="0">
                <a:solidFill>
                  <a:schemeClr val="accent3"/>
                </a:solidFill>
                <a:latin typeface="Franklin Gothic Book" panose="020B0503020102020204" pitchFamily="34" charset="0"/>
              </a:rPr>
              <a:t>The campus community is a powerful source of influence on students’ development. </a:t>
            </a:r>
            <a:br>
              <a:rPr lang="en-US" sz="1700" dirty="0" smtClean="0">
                <a:solidFill>
                  <a:schemeClr val="accent3"/>
                </a:solidFill>
                <a:latin typeface="Franklin Gothic Book" panose="020B0503020102020204" pitchFamily="34" charset="0"/>
              </a:rPr>
            </a:br>
            <a:r>
              <a:rPr lang="en-US" sz="1700" i="1" dirty="0" smtClean="0">
                <a:solidFill>
                  <a:schemeClr val="accent3"/>
                </a:solidFill>
                <a:latin typeface="Franklin Gothic Book" panose="020B0503020102020204" pitchFamily="34" charset="0"/>
              </a:rPr>
              <a:t>Sense of Belonging </a:t>
            </a:r>
            <a:r>
              <a:rPr lang="en-US" sz="1700" dirty="0" smtClean="0">
                <a:solidFill>
                  <a:schemeClr val="accent3"/>
                </a:solidFill>
                <a:latin typeface="Franklin Gothic Book" panose="020B0503020102020204" pitchFamily="34" charset="0"/>
              </a:rPr>
              <a:t>measures the extent to which students feel a sense of academic and social integration on campus.</a:t>
            </a:r>
          </a:p>
        </p:txBody>
      </p:sp>
      <p:graphicFrame>
        <p:nvGraphicFramePr>
          <p:cNvPr id="8" name="Sense of Belonging"/>
          <p:cNvGraphicFramePr>
            <a:graphicFrameLocks noChangeAspect="1"/>
          </p:cNvGraphicFramePr>
          <p:nvPr>
            <p:custDataLst>
              <p:tags r:id="rId1"/>
            </p:custDataLst>
            <p:extLst>
              <p:ext uri="{D42A27DB-BD31-4B8C-83A1-F6EECF244321}">
                <p14:modId xmlns:p14="http://schemas.microsoft.com/office/powerpoint/2010/main" val="260093473"/>
              </p:ext>
            </p:extLst>
          </p:nvPr>
        </p:nvGraphicFramePr>
        <p:xfrm>
          <a:off x="152400" y="1524000"/>
          <a:ext cx="8839200" cy="502920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4"/>
          </p:nvPr>
        </p:nvSpPr>
        <p:spPr>
          <a:xfrm>
            <a:off x="8382000" y="6397625"/>
            <a:ext cx="762000" cy="457200"/>
          </a:xfrm>
          <a:prstGeom prst="rect">
            <a:avLst/>
          </a:prstGeom>
        </p:spPr>
        <p:txBody>
          <a:bodyPr anchor="b"/>
          <a:lstStyle/>
          <a:p>
            <a:pPr algn="r">
              <a:defRPr/>
            </a:pPr>
            <a:fld id="{7F203371-9CB2-4A90-9261-771DC74F61A0}" type="slidenum">
              <a:rPr lang="en-US" sz="1400" smtClean="0">
                <a:solidFill>
                  <a:schemeClr val="bg1"/>
                </a:solidFill>
              </a:rPr>
              <a:pPr algn="r">
                <a:defRPr/>
              </a:pPr>
              <a:t>12</a:t>
            </a:fld>
            <a:endParaRPr lang="en-US" dirty="0">
              <a:solidFill>
                <a:schemeClr val="bg1"/>
              </a:solidFill>
            </a:endParaRPr>
          </a:p>
        </p:txBody>
      </p:sp>
      <p:sp>
        <p:nvSpPr>
          <p:cNvPr id="3" name="Footer Placeholder 2"/>
          <p:cNvSpPr>
            <a:spLocks noGrp="1"/>
          </p:cNvSpPr>
          <p:nvPr>
            <p:ph type="ftr" sz="quarter" idx="3"/>
          </p:nvPr>
        </p:nvSpPr>
        <p:spPr>
          <a:xfrm>
            <a:off x="0" y="6372911"/>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4294967295"/>
          </p:nvPr>
        </p:nvSpPr>
        <p:spPr>
          <a:xfrm>
            <a:off x="8686800" y="6397625"/>
            <a:ext cx="457200" cy="457200"/>
          </a:xfrm>
          <a:prstGeom prst="rect">
            <a:avLst/>
          </a:prstGeom>
          <a:noFill/>
        </p:spPr>
        <p:txBody>
          <a:bodyPr anchor="b"/>
          <a:lstStyle/>
          <a:p>
            <a:fld id="{20A2124B-91A7-4EB7-A1A8-F76ECD7C477A}" type="slidenum">
              <a:rPr lang="en-US" sz="1600" smtClean="0">
                <a:solidFill>
                  <a:schemeClr val="bg1"/>
                </a:solidFill>
              </a:rPr>
              <a:pPr/>
              <a:t>13</a:t>
            </a:fld>
            <a:endParaRPr lang="en-US" sz="1600" dirty="0" smtClean="0">
              <a:solidFill>
                <a:schemeClr val="bg1"/>
              </a:solidFill>
            </a:endParaRPr>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bg1"/>
                </a:solidFill>
                <a:latin typeface="Franklin Gothic Book" panose="020B0503020102020204" pitchFamily="34" charset="0"/>
              </a:rPr>
              <a:t>Health and Wellness</a:t>
            </a:r>
            <a:br>
              <a:rPr lang="en-US" dirty="0" smtClean="0">
                <a:solidFill>
                  <a:schemeClr val="bg1"/>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Students’ physical and emotional well-being can affect many important aspects of the student experience including academic performance and persistence. These items gauge student behaviors, attitudes, and experiences related to health and wellness.</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1870559630"/>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762000" y="5181600"/>
            <a:ext cx="19050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Felt overwhelmed by all you had to do</a:t>
            </a:r>
          </a:p>
        </p:txBody>
      </p:sp>
      <p:sp>
        <p:nvSpPr>
          <p:cNvPr id="22537" name="TextBox 13"/>
          <p:cNvSpPr txBox="1">
            <a:spLocks noChangeArrowheads="1"/>
          </p:cNvSpPr>
          <p:nvPr/>
        </p:nvSpPr>
        <p:spPr bwMode="auto">
          <a:xfrm>
            <a:off x="3048000" y="5181600"/>
            <a:ext cx="1295400" cy="307975"/>
          </a:xfrm>
          <a:prstGeom prst="rect">
            <a:avLst/>
          </a:prstGeom>
          <a:noFill/>
          <a:ln w="9525">
            <a:noFill/>
            <a:miter lim="800000"/>
            <a:headEnd/>
            <a:tailEnd/>
          </a:ln>
        </p:spPr>
        <p:txBody>
          <a:bodyPr>
            <a:spAutoFit/>
          </a:bodyPr>
          <a:lstStyle/>
          <a:p>
            <a:pPr algn="ctr">
              <a:defRPr/>
            </a:pPr>
            <a:r>
              <a:rPr lang="en-US" sz="1400" b="1" dirty="0">
                <a:solidFill>
                  <a:schemeClr val="bg1"/>
                </a:solidFill>
              </a:rPr>
              <a:t>Felt depressed</a:t>
            </a:r>
          </a:p>
        </p:txBody>
      </p:sp>
      <p:sp>
        <p:nvSpPr>
          <p:cNvPr id="22538" name="TextBox 14"/>
          <p:cNvSpPr txBox="1">
            <a:spLocks noChangeArrowheads="1"/>
          </p:cNvSpPr>
          <p:nvPr/>
        </p:nvSpPr>
        <p:spPr bwMode="auto">
          <a:xfrm>
            <a:off x="4953000" y="5181600"/>
            <a:ext cx="16764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Lonely or homesick</a:t>
            </a:r>
          </a:p>
        </p:txBody>
      </p:sp>
      <p:sp>
        <p:nvSpPr>
          <p:cNvPr id="22539" name="TextBox 15"/>
          <p:cNvSpPr txBox="1">
            <a:spLocks noChangeArrowheads="1"/>
          </p:cNvSpPr>
          <p:nvPr/>
        </p:nvSpPr>
        <p:spPr bwMode="auto">
          <a:xfrm>
            <a:off x="6934200" y="5181600"/>
            <a:ext cx="17526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Isolated from campus life</a:t>
            </a:r>
          </a:p>
        </p:txBody>
      </p:sp>
      <p:sp>
        <p:nvSpPr>
          <p:cNvPr id="12" name="Rectangle 11"/>
          <p:cNvSpPr/>
          <p:nvPr/>
        </p:nvSpPr>
        <p:spPr>
          <a:xfrm>
            <a:off x="2962894" y="5950803"/>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3" name="Rectangle 12"/>
          <p:cNvSpPr/>
          <p:nvPr/>
        </p:nvSpPr>
        <p:spPr>
          <a:xfrm>
            <a:off x="4509283" y="5950803"/>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3"/>
          <p:cNvSpPr>
            <a:spLocks noGrp="1"/>
          </p:cNvSpPr>
          <p:nvPr>
            <p:ph type="sldNum" sz="quarter" idx="4294967295"/>
          </p:nvPr>
        </p:nvSpPr>
        <p:spPr>
          <a:xfrm>
            <a:off x="8686800" y="6397625"/>
            <a:ext cx="457200" cy="457200"/>
          </a:xfrm>
          <a:prstGeom prst="rect">
            <a:avLst/>
          </a:prstGeom>
          <a:noFill/>
        </p:spPr>
        <p:txBody>
          <a:bodyPr anchor="b"/>
          <a:lstStyle/>
          <a:p>
            <a:pPr algn="ctr"/>
            <a:fld id="{2F513367-22BA-4F5E-BF5F-25A749741953}" type="slidenum">
              <a:rPr lang="en-US" sz="1400" smtClean="0">
                <a:solidFill>
                  <a:schemeClr val="bg1"/>
                </a:solidFill>
              </a:rPr>
              <a:pPr algn="ctr"/>
              <a:t>14</a:t>
            </a:fld>
            <a:endParaRPr lang="en-US" sz="1400" smtClean="0">
              <a:solidFill>
                <a:schemeClr val="bg1"/>
              </a:solidFill>
            </a:endParaRPr>
          </a:p>
        </p:txBody>
      </p:sp>
      <p:sp>
        <p:nvSpPr>
          <p:cNvPr id="3077" name="Rectangle 2"/>
          <p:cNvSpPr>
            <a:spLocks noGrp="1" noChangeArrowheads="1"/>
          </p:cNvSpPr>
          <p:nvPr>
            <p:ph type="title"/>
          </p:nvPr>
        </p:nvSpPr>
        <p:spPr>
          <a:xfrm>
            <a:off x="838200" y="76200"/>
            <a:ext cx="8001000" cy="1676400"/>
          </a:xfrm>
        </p:spPr>
        <p:txBody>
          <a:bodyPr/>
          <a:lstStyle/>
          <a:p>
            <a:pPr eaLnBrk="1" hangingPunct="1">
              <a:defRPr/>
            </a:pPr>
            <a:r>
              <a:rPr lang="en-US" dirty="0" smtClean="0">
                <a:solidFill>
                  <a:schemeClr val="bg1"/>
                </a:solidFill>
                <a:latin typeface="Franklin Gothic Book" panose="020B0503020102020204" pitchFamily="34" charset="0"/>
              </a:rPr>
              <a:t>Health and Wellness </a:t>
            </a: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solidFill>
                  <a:schemeClr val="accent3"/>
                </a:solidFill>
                <a:latin typeface="Franklin Gothic Book" panose="020B0503020102020204" pitchFamily="34" charset="0"/>
              </a:rPr>
              <a:t>Students’ physical and emotional well-being can affect many important aspects of the student experience including academic performance and persistence. These items gauge student behaviors, attitudes, and experiences related to health and wellness.</a:t>
            </a:r>
          </a:p>
        </p:txBody>
      </p:sp>
      <p:graphicFrame>
        <p:nvGraphicFramePr>
          <p:cNvPr id="16" name="Health Wellness"/>
          <p:cNvGraphicFramePr>
            <a:graphicFrameLocks noChangeAspect="1"/>
          </p:cNvGraphicFramePr>
          <p:nvPr>
            <p:custDataLst>
              <p:tags r:id="rId1"/>
            </p:custDataLst>
            <p:extLst>
              <p:ext uri="{D42A27DB-BD31-4B8C-83A1-F6EECF244321}">
                <p14:modId xmlns:p14="http://schemas.microsoft.com/office/powerpoint/2010/main" val="2447182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10"/>
          <p:cNvSpPr txBox="1">
            <a:spLocks noChangeArrowheads="1"/>
          </p:cNvSpPr>
          <p:nvPr/>
        </p:nvSpPr>
        <p:spPr bwMode="auto">
          <a:xfrm>
            <a:off x="685800" y="5181600"/>
            <a:ext cx="18288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Unsafe on this campus</a:t>
            </a:r>
          </a:p>
        </p:txBody>
      </p:sp>
      <p:sp>
        <p:nvSpPr>
          <p:cNvPr id="3081" name="TextBox 13"/>
          <p:cNvSpPr txBox="1">
            <a:spLocks noChangeArrowheads="1"/>
          </p:cNvSpPr>
          <p:nvPr/>
        </p:nvSpPr>
        <p:spPr bwMode="auto">
          <a:xfrm>
            <a:off x="2743200" y="5181600"/>
            <a:ext cx="20574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Worried about your health</a:t>
            </a:r>
          </a:p>
        </p:txBody>
      </p:sp>
      <p:sp>
        <p:nvSpPr>
          <p:cNvPr id="3082" name="TextBox 14"/>
          <p:cNvSpPr txBox="1">
            <a:spLocks noChangeArrowheads="1"/>
          </p:cNvSpPr>
          <p:nvPr/>
        </p:nvSpPr>
        <p:spPr bwMode="auto">
          <a:xfrm>
            <a:off x="5029200" y="5181600"/>
            <a:ext cx="16764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Had adequate sleep</a:t>
            </a:r>
          </a:p>
        </p:txBody>
      </p:sp>
      <p:sp>
        <p:nvSpPr>
          <p:cNvPr id="3083" name="TextBox 15"/>
          <p:cNvSpPr txBox="1">
            <a:spLocks noChangeArrowheads="1"/>
          </p:cNvSpPr>
          <p:nvPr/>
        </p:nvSpPr>
        <p:spPr bwMode="auto">
          <a:xfrm>
            <a:off x="7010400" y="5181600"/>
            <a:ext cx="17526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Maintained a healthy diet</a:t>
            </a:r>
          </a:p>
        </p:txBody>
      </p:sp>
      <p:sp>
        <p:nvSpPr>
          <p:cNvPr id="12" name="Rectangle 11"/>
          <p:cNvSpPr/>
          <p:nvPr/>
        </p:nvSpPr>
        <p:spPr>
          <a:xfrm>
            <a:off x="2962894" y="5950803"/>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3" name="Rectangle 12"/>
          <p:cNvSpPr/>
          <p:nvPr/>
        </p:nvSpPr>
        <p:spPr>
          <a:xfrm>
            <a:off x="4509283" y="5950803"/>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itle 5"/>
          <p:cNvSpPr>
            <a:spLocks noGrp="1"/>
          </p:cNvSpPr>
          <p:nvPr>
            <p:ph type="title"/>
          </p:nvPr>
        </p:nvSpPr>
        <p:spPr>
          <a:xfrm>
            <a:off x="914400" y="76200"/>
            <a:ext cx="8226425" cy="1143000"/>
          </a:xfrm>
        </p:spPr>
        <p:txBody>
          <a:bodyPr/>
          <a:lstStyle/>
          <a:p>
            <a:pPr>
              <a:defRPr/>
            </a:pPr>
            <a:r>
              <a:rPr lang="en-US" dirty="0" smtClean="0">
                <a:solidFill>
                  <a:schemeClr val="bg1"/>
                </a:solidFill>
                <a:latin typeface="Franklin Gothic Book" panose="020B0503020102020204" pitchFamily="34" charset="0"/>
              </a:rPr>
              <a:t>Health and Wellness</a:t>
            </a:r>
            <a:r>
              <a:rPr lang="en-US" dirty="0" smtClean="0">
                <a:solidFill>
                  <a:schemeClr val="tx2">
                    <a:lumMod val="75000"/>
                  </a:schemeClr>
                </a:solidFill>
                <a:latin typeface="Franklin Gothic Book" panose="020B0503020102020204" pitchFamily="34" charset="0"/>
              </a:rPr>
              <a:t/>
            </a:r>
            <a:br>
              <a:rPr lang="en-US" dirty="0" smtClean="0">
                <a:solidFill>
                  <a:schemeClr val="tx2">
                    <a:lumMod val="75000"/>
                  </a:schemeClr>
                </a:solidFill>
                <a:latin typeface="Franklin Gothic Book" panose="020B0503020102020204" pitchFamily="34" charset="0"/>
              </a:rPr>
            </a:br>
            <a:endParaRPr lang="en-US" sz="1600" dirty="0" smtClean="0">
              <a:solidFill>
                <a:schemeClr val="accent3"/>
              </a:solidFill>
              <a:latin typeface="Franklin Gothic Book" panose="020B0503020102020204" pitchFamily="34" charset="0"/>
            </a:endParaRPr>
          </a:p>
        </p:txBody>
      </p:sp>
      <p:graphicFrame>
        <p:nvGraphicFramePr>
          <p:cNvPr id="17" name="utilized services"/>
          <p:cNvGraphicFramePr>
            <a:graphicFrameLocks noGrp="1"/>
          </p:cNvGraphicFramePr>
          <p:nvPr>
            <p:ph sz="half" idx="1"/>
            <p:extLst>
              <p:ext uri="{D42A27DB-BD31-4B8C-83A1-F6EECF244321}">
                <p14:modId xmlns:p14="http://schemas.microsoft.com/office/powerpoint/2010/main" val="2474713035"/>
              </p:ext>
            </p:extLst>
          </p:nvPr>
        </p:nvGraphicFramePr>
        <p:xfrm>
          <a:off x="4191000" y="1447800"/>
          <a:ext cx="45720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personal counseling"/>
          <p:cNvGraphicFramePr>
            <a:graphicFrameLocks noGrp="1"/>
          </p:cNvGraphicFramePr>
          <p:nvPr>
            <p:ph sz="half" idx="2"/>
            <p:extLst>
              <p:ext uri="{D42A27DB-BD31-4B8C-83A1-F6EECF244321}">
                <p14:modId xmlns:p14="http://schemas.microsoft.com/office/powerpoint/2010/main" val="996410734"/>
              </p:ext>
            </p:extLst>
          </p:nvPr>
        </p:nvGraphicFramePr>
        <p:xfrm>
          <a:off x="381000" y="1447800"/>
          <a:ext cx="3657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40965" name="Slide Number Placeholder 3"/>
          <p:cNvSpPr>
            <a:spLocks noGrp="1"/>
          </p:cNvSpPr>
          <p:nvPr>
            <p:ph type="sldNum" sz="quarter" idx="4294967295"/>
          </p:nvPr>
        </p:nvSpPr>
        <p:spPr>
          <a:xfrm>
            <a:off x="8382000" y="6397625"/>
            <a:ext cx="762000" cy="457200"/>
          </a:xfrm>
          <a:prstGeom prst="rect">
            <a:avLst/>
          </a:prstGeom>
          <a:noFill/>
        </p:spPr>
        <p:txBody>
          <a:bodyPr anchor="b"/>
          <a:lstStyle/>
          <a:p>
            <a:pPr algn="ctr"/>
            <a:fld id="{5E96DE2C-03FB-4F54-8C7A-EC8E0F86C71C}" type="slidenum">
              <a:rPr lang="en-US" sz="1400" smtClean="0">
                <a:solidFill>
                  <a:schemeClr val="bg1"/>
                </a:solidFill>
              </a:rPr>
              <a:pPr algn="ctr"/>
              <a:t>15</a:t>
            </a:fld>
            <a:endParaRPr lang="en-US" sz="1400" dirty="0" smtClean="0">
              <a:solidFill>
                <a:schemeClr val="bg1"/>
              </a:solidFill>
            </a:endParaRPr>
          </a:p>
        </p:txBody>
      </p:sp>
      <p:sp>
        <p:nvSpPr>
          <p:cNvPr id="23559" name="TextBox 11"/>
          <p:cNvSpPr txBox="1">
            <a:spLocks noChangeArrowheads="1"/>
          </p:cNvSpPr>
          <p:nvPr/>
        </p:nvSpPr>
        <p:spPr bwMode="auto">
          <a:xfrm>
            <a:off x="1143000" y="990600"/>
            <a:ext cx="2743200" cy="523220"/>
          </a:xfrm>
          <a:prstGeom prst="rect">
            <a:avLst/>
          </a:prstGeom>
          <a:noFill/>
          <a:ln w="9525">
            <a:noFill/>
            <a:miter lim="800000"/>
            <a:headEnd/>
            <a:tailEnd/>
          </a:ln>
        </p:spPr>
        <p:txBody>
          <a:bodyPr>
            <a:spAutoFit/>
          </a:bodyPr>
          <a:lstStyle/>
          <a:p>
            <a:pPr>
              <a:defRPr/>
            </a:pPr>
            <a:r>
              <a:rPr lang="en-US" sz="1400" b="1" dirty="0">
                <a:solidFill>
                  <a:schemeClr val="bg1"/>
                </a:solidFill>
              </a:rPr>
              <a:t>Since entering this college, have you sought personal counseling?</a:t>
            </a:r>
          </a:p>
        </p:txBody>
      </p:sp>
      <p:sp>
        <p:nvSpPr>
          <p:cNvPr id="23560" name="TextBox 13"/>
          <p:cNvSpPr txBox="1">
            <a:spLocks noChangeArrowheads="1"/>
          </p:cNvSpPr>
          <p:nvPr/>
        </p:nvSpPr>
        <p:spPr bwMode="auto">
          <a:xfrm>
            <a:off x="5334000" y="990600"/>
            <a:ext cx="3200400" cy="523220"/>
          </a:xfrm>
          <a:prstGeom prst="rect">
            <a:avLst/>
          </a:prstGeom>
          <a:noFill/>
          <a:ln w="9525">
            <a:noFill/>
            <a:miter lim="800000"/>
            <a:headEnd/>
            <a:tailEnd/>
          </a:ln>
        </p:spPr>
        <p:txBody>
          <a:bodyPr>
            <a:spAutoFit/>
          </a:bodyPr>
          <a:lstStyle/>
          <a:p>
            <a:pPr>
              <a:defRPr/>
            </a:pPr>
            <a:r>
              <a:rPr lang="en-US" sz="1400" b="1" dirty="0">
                <a:solidFill>
                  <a:schemeClr val="bg1"/>
                </a:solidFill>
              </a:rPr>
              <a:t>Since entering college, how often have you utilized the following services?</a:t>
            </a:r>
          </a:p>
        </p:txBody>
      </p:sp>
      <p:sp>
        <p:nvSpPr>
          <p:cNvPr id="40969" name="TextBox 12"/>
          <p:cNvSpPr txBox="1">
            <a:spLocks noChangeArrowheads="1"/>
          </p:cNvSpPr>
          <p:nvPr/>
        </p:nvSpPr>
        <p:spPr bwMode="auto">
          <a:xfrm>
            <a:off x="2286000" y="5072063"/>
            <a:ext cx="609600" cy="338137"/>
          </a:xfrm>
          <a:prstGeom prst="rect">
            <a:avLst/>
          </a:prstGeom>
          <a:noFill/>
          <a:ln w="9525">
            <a:noFill/>
            <a:miter lim="800000"/>
            <a:headEnd/>
            <a:tailEnd/>
          </a:ln>
        </p:spPr>
        <p:txBody>
          <a:bodyPr>
            <a:spAutoFit/>
          </a:bodyPr>
          <a:lstStyle/>
          <a:p>
            <a:r>
              <a:rPr lang="en-US" sz="1600"/>
              <a:t>Yes</a:t>
            </a:r>
          </a:p>
        </p:txBody>
      </p:sp>
      <p:sp>
        <p:nvSpPr>
          <p:cNvPr id="29710" name="TextBox 15"/>
          <p:cNvSpPr txBox="1">
            <a:spLocks noChangeArrowheads="1"/>
          </p:cNvSpPr>
          <p:nvPr/>
        </p:nvSpPr>
        <p:spPr bwMode="auto">
          <a:xfrm>
            <a:off x="4953000" y="5102225"/>
            <a:ext cx="1981200" cy="276999"/>
          </a:xfrm>
          <a:prstGeom prst="rect">
            <a:avLst/>
          </a:prstGeom>
          <a:noFill/>
          <a:ln w="9525">
            <a:noFill/>
            <a:miter lim="800000"/>
            <a:headEnd/>
            <a:tailEnd/>
          </a:ln>
        </p:spPr>
        <p:txBody>
          <a:bodyPr>
            <a:spAutoFit/>
          </a:bodyPr>
          <a:lstStyle/>
          <a:p>
            <a:pPr>
              <a:defRPr/>
            </a:pPr>
            <a:r>
              <a:rPr lang="en-US" sz="1200" b="1" dirty="0">
                <a:solidFill>
                  <a:schemeClr val="bg1"/>
                </a:solidFill>
              </a:rPr>
              <a:t>Student Health Services</a:t>
            </a:r>
          </a:p>
        </p:txBody>
      </p:sp>
      <p:cxnSp>
        <p:nvCxnSpPr>
          <p:cNvPr id="40975" name="Straight Connector 17"/>
          <p:cNvCxnSpPr>
            <a:cxnSpLocks noChangeShapeType="1"/>
          </p:cNvCxnSpPr>
          <p:nvPr/>
        </p:nvCxnSpPr>
        <p:spPr bwMode="auto">
          <a:xfrm>
            <a:off x="4876800" y="5029200"/>
            <a:ext cx="3810000" cy="0"/>
          </a:xfrm>
          <a:prstGeom prst="line">
            <a:avLst/>
          </a:prstGeom>
          <a:noFill/>
          <a:ln w="12700" algn="ctr">
            <a:solidFill>
              <a:schemeClr val="bg1"/>
            </a:solidFill>
            <a:round/>
            <a:headEnd/>
            <a:tailEnd/>
          </a:ln>
        </p:spPr>
      </p:cxnSp>
      <p:cxnSp>
        <p:nvCxnSpPr>
          <p:cNvPr id="20" name="Straight Connector 19"/>
          <p:cNvCxnSpPr/>
          <p:nvPr/>
        </p:nvCxnSpPr>
        <p:spPr bwMode="auto">
          <a:xfrm flipV="1">
            <a:off x="6781800" y="1600200"/>
            <a:ext cx="0" cy="3429000"/>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5" name="Rectangle 14"/>
          <p:cNvSpPr/>
          <p:nvPr/>
        </p:nvSpPr>
        <p:spPr>
          <a:xfrm>
            <a:off x="5253347" y="5684102"/>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6" name="Rectangle 15"/>
          <p:cNvSpPr/>
          <p:nvPr/>
        </p:nvSpPr>
        <p:spPr>
          <a:xfrm>
            <a:off x="6989042" y="5684101"/>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648200"/>
            <a:ext cx="6400800" cy="1752600"/>
          </a:xfrm>
        </p:spPr>
        <p:txBody>
          <a:bodyPr/>
          <a:lstStyle/>
          <a:p>
            <a:r>
              <a:rPr lang="en-US" dirty="0" smtClean="0">
                <a:solidFill>
                  <a:schemeClr val="bg1"/>
                </a:solidFill>
              </a:rPr>
              <a:t>Students develop skills, knowledge, and abilities through their experiences both in and out of the classroom.</a:t>
            </a:r>
          </a:p>
          <a:p>
            <a:endParaRPr lang="en-US" sz="1600" dirty="0" smtClean="0"/>
          </a:p>
        </p:txBody>
      </p:sp>
      <p:sp>
        <p:nvSpPr>
          <p:cNvPr id="7" name="TextBox 6"/>
          <p:cNvSpPr txBox="1"/>
          <p:nvPr/>
        </p:nvSpPr>
        <p:spPr>
          <a:xfrm>
            <a:off x="0" y="3048000"/>
            <a:ext cx="9144000" cy="1371600"/>
          </a:xfrm>
          <a:prstGeom prst="rect">
            <a:avLst/>
          </a:prstGeom>
          <a:solidFill>
            <a:schemeClr val="accent3"/>
          </a:solidFill>
          <a:ln w="9525">
            <a:solidFill>
              <a:schemeClr val="bg1"/>
            </a:solidFill>
          </a:ln>
        </p:spPr>
        <p:txBody>
          <a:bodyPr wrap="square" rtlCol="0">
            <a:spAutoFit/>
          </a:bodyPr>
          <a:lstStyle/>
          <a:p>
            <a:endParaRPr lang="en-US" dirty="0"/>
          </a:p>
        </p:txBody>
      </p:sp>
      <p:sp>
        <p:nvSpPr>
          <p:cNvPr id="8" name="Title 5"/>
          <p:cNvSpPr>
            <a:spLocks noGrp="1"/>
          </p:cNvSpPr>
          <p:nvPr>
            <p:ph type="ctrTitle" sz="quarter"/>
          </p:nvPr>
        </p:nvSpPr>
        <p:spPr>
          <a:xfrm>
            <a:off x="685800" y="3048000"/>
            <a:ext cx="7772400" cy="1371600"/>
          </a:xfrm>
        </p:spPr>
        <p:txBody>
          <a:bodyPr anchor="ctr"/>
          <a:lstStyle/>
          <a:p>
            <a:pPr>
              <a:defRPr/>
            </a:pPr>
            <a:r>
              <a:rPr lang="en-US" sz="4400" dirty="0" smtClean="0">
                <a:solidFill>
                  <a:schemeClr val="bg1"/>
                </a:solidFill>
                <a:latin typeface="Franklin Gothic Medium" panose="020B0603020102020204" pitchFamily="34" charset="0"/>
              </a:rPr>
              <a:t>Academic Outcomes </a:t>
            </a:r>
            <a:br>
              <a:rPr lang="en-US" sz="4400" dirty="0" smtClean="0">
                <a:solidFill>
                  <a:schemeClr val="bg1"/>
                </a:solidFill>
                <a:latin typeface="Franklin Gothic Medium" panose="020B0603020102020204" pitchFamily="34" charset="0"/>
              </a:rPr>
            </a:br>
            <a:r>
              <a:rPr lang="en-US" sz="4400" dirty="0" smtClean="0">
                <a:solidFill>
                  <a:schemeClr val="bg1"/>
                </a:solidFill>
                <a:latin typeface="Franklin Gothic Medium" panose="020B0603020102020204" pitchFamily="34" charset="0"/>
              </a:rPr>
              <a:t>and Experiences</a:t>
            </a:r>
            <a:endParaRPr lang="en-US" sz="4400" dirty="0">
              <a:solidFill>
                <a:schemeClr val="bg1"/>
              </a:solidFill>
              <a:latin typeface="Franklin Gothic Medium" panose="020B0603020102020204" pitchFamily="34" charset="0"/>
            </a:endParaRPr>
          </a:p>
        </p:txBody>
      </p:sp>
      <p:sp>
        <p:nvSpPr>
          <p:cNvPr id="6" name="TextBox 5"/>
          <p:cNvSpPr txBox="1"/>
          <p:nvPr/>
        </p:nvSpPr>
        <p:spPr>
          <a:xfrm>
            <a:off x="152400" y="6443663"/>
            <a:ext cx="2590800" cy="414337"/>
          </a:xfrm>
          <a:prstGeom prst="rect">
            <a:avLst/>
          </a:prstGeom>
          <a:solidFill>
            <a:schemeClr val="tx1"/>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endParaRPr lang="en-US" dirty="0"/>
          </a:p>
        </p:txBody>
      </p:sp>
      <p:graphicFrame>
        <p:nvGraphicFramePr>
          <p:cNvPr id="12" name="Object 6"/>
          <p:cNvGraphicFramePr>
            <a:graphicFrameLocks noChangeAspect="1"/>
          </p:cNvGraphicFramePr>
          <p:nvPr>
            <p:custDataLst>
              <p:tags r:id="rId1"/>
            </p:custDataLst>
            <p:extLst>
              <p:ext uri="{D42A27DB-BD31-4B8C-83A1-F6EECF244321}">
                <p14:modId xmlns:p14="http://schemas.microsoft.com/office/powerpoint/2010/main" val="683170814"/>
              </p:ext>
            </p:ext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1791211228"/>
              </p:ext>
            </p:extLst>
          </p:nvPr>
        </p:nvGraphicFramePr>
        <p:xfrm>
          <a:off x="228600" y="1600200"/>
          <a:ext cx="8382000" cy="4550633"/>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882900" cy="2057400"/>
          </a:xfrm>
          <a:prstGeom prst="rect">
            <a:avLst/>
          </a:prstGeom>
          <a:noFill/>
          <a:ln w="9525">
            <a:noFill/>
            <a:miter lim="800000"/>
            <a:headEnd/>
            <a:tailEnd/>
          </a:ln>
        </p:spPr>
        <p:txBody>
          <a:bodyPr/>
          <a:lstStyle/>
          <a:p>
            <a:pPr algn="ctr">
              <a:defRPr/>
            </a:pPr>
            <a:r>
              <a:rPr lang="en-US" sz="1400" b="1" u="sng" dirty="0">
                <a:solidFill>
                  <a:schemeClr val="bg1"/>
                </a:solidFill>
              </a:rPr>
              <a:t>Construct Items</a:t>
            </a:r>
          </a:p>
          <a:p>
            <a:pPr>
              <a:defRPr/>
            </a:pPr>
            <a:endParaRPr lang="en-US" sz="1400" b="1" u="sng" dirty="0">
              <a:solidFill>
                <a:schemeClr val="bg1"/>
              </a:solidFill>
            </a:endParaRPr>
          </a:p>
          <a:p>
            <a:pPr marL="115888" indent="-115888">
              <a:buFont typeface="Arial" charset="0"/>
              <a:buChar char="•"/>
              <a:defRPr/>
            </a:pPr>
            <a:r>
              <a:rPr lang="en-US" sz="1400" b="1" dirty="0" smtClean="0">
                <a:solidFill>
                  <a:schemeClr val="bg1"/>
                </a:solidFill>
              </a:rPr>
              <a:t> Self-rated academic ability</a:t>
            </a:r>
          </a:p>
          <a:p>
            <a:pPr marL="115888" indent="-115888">
              <a:buFont typeface="Arial" charset="0"/>
              <a:buChar char="•"/>
              <a:defRPr/>
            </a:pPr>
            <a:r>
              <a:rPr lang="en-US" sz="1400" b="1" dirty="0" smtClean="0">
                <a:solidFill>
                  <a:schemeClr val="bg1"/>
                </a:solidFill>
              </a:rPr>
              <a:t> Self-rated mathematical ability</a:t>
            </a:r>
          </a:p>
          <a:p>
            <a:pPr marL="174625" indent="-174625">
              <a:buFont typeface="Arial" charset="0"/>
              <a:buChar char="•"/>
              <a:defRPr/>
            </a:pPr>
            <a:r>
              <a:rPr lang="en-US" sz="1400" b="1" dirty="0" smtClean="0">
                <a:solidFill>
                  <a:schemeClr val="bg1"/>
                </a:solidFill>
              </a:rPr>
              <a:t>Self-rated self-confidence     (intellectual)</a:t>
            </a:r>
          </a:p>
          <a:p>
            <a:pPr marL="115888" indent="-115888">
              <a:buFont typeface="Arial" charset="0"/>
              <a:buChar char="•"/>
              <a:defRPr/>
            </a:pPr>
            <a:r>
              <a:rPr lang="en-US" sz="1400" b="1" dirty="0" smtClean="0">
                <a:solidFill>
                  <a:schemeClr val="bg1"/>
                </a:solidFill>
              </a:rPr>
              <a:t> Self-rated drive to achieve</a:t>
            </a:r>
            <a:endParaRPr lang="en-US" sz="1400" b="1" dirty="0">
              <a:solidFill>
                <a:schemeClr val="bg1"/>
              </a:solidFill>
            </a:endParaRPr>
          </a:p>
        </p:txBody>
      </p:sp>
      <p:sp>
        <p:nvSpPr>
          <p:cNvPr id="10" name="Rectangle 2"/>
          <p:cNvSpPr txBox="1">
            <a:spLocks noChangeArrowheads="1"/>
          </p:cNvSpPr>
          <p:nvPr/>
        </p:nvSpPr>
        <p:spPr bwMode="auto">
          <a:xfrm>
            <a:off x="831850" y="171301"/>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1"/>
                </a:solidFill>
                <a:latin typeface="Franklin Gothic Book" panose="020B0503020102020204" pitchFamily="34" charset="0"/>
                <a:ea typeface="+mj-ea"/>
                <a:cs typeface="+mj-cs"/>
              </a:rPr>
              <a:t>Academic Self-Concept</a:t>
            </a:r>
            <a:r>
              <a:rPr lang="en-US" sz="2800" b="1" kern="0" dirty="0">
                <a:solidFill>
                  <a:srgbClr val="7680AC"/>
                </a:solidFill>
                <a:latin typeface="Franklin Gothic Book" panose="020B0503020102020204" pitchFamily="34" charset="0"/>
                <a:ea typeface="+mj-ea"/>
                <a:cs typeface="+mj-cs"/>
              </a:rPr>
              <a:t/>
            </a:r>
            <a:br>
              <a:rPr lang="en-US" sz="2800" b="1" kern="0" dirty="0">
                <a:solidFill>
                  <a:srgbClr val="7680AC"/>
                </a:solidFill>
                <a:latin typeface="Franklin Gothic Book" panose="020B0503020102020204" pitchFamily="34" charset="0"/>
                <a:ea typeface="+mj-ea"/>
                <a:cs typeface="+mj-cs"/>
              </a:rPr>
            </a:br>
            <a:r>
              <a:rPr lang="en-US" sz="1600" b="1" i="1" kern="0" dirty="0">
                <a:latin typeface="Franklin Gothic Book" panose="020B0503020102020204" pitchFamily="34" charset="0"/>
                <a:ea typeface="+mj-ea"/>
                <a:cs typeface="+mj-cs"/>
              </a:rPr>
              <a:t> </a:t>
            </a:r>
          </a:p>
          <a:p>
            <a:pPr algn="ctr" eaLnBrk="1" hangingPunct="1">
              <a:defRPr/>
            </a:pPr>
            <a:r>
              <a:rPr lang="en-US" sz="1600" b="1" i="1" kern="0" dirty="0" smtClean="0">
                <a:solidFill>
                  <a:schemeClr val="accent3"/>
                </a:solidFill>
                <a:latin typeface="Franklin Gothic Book" panose="020B0503020102020204" pitchFamily="34" charset="0"/>
                <a:ea typeface="+mj-ea"/>
                <a:cs typeface="+mj-cs"/>
              </a:rPr>
              <a:t>Academic </a:t>
            </a:r>
            <a:r>
              <a:rPr lang="en-US" sz="1600" b="1" i="1" kern="0" dirty="0">
                <a:solidFill>
                  <a:schemeClr val="accent3"/>
                </a:solidFill>
                <a:latin typeface="Franklin Gothic Book" panose="020B0503020102020204" pitchFamily="34" charset="0"/>
                <a:ea typeface="+mj-ea"/>
                <a:cs typeface="+mj-cs"/>
              </a:rPr>
              <a:t>Self-Concept </a:t>
            </a:r>
            <a:r>
              <a:rPr lang="en-US" sz="1600" b="1" kern="0" dirty="0">
                <a:solidFill>
                  <a:schemeClr val="accent3"/>
                </a:solidFill>
                <a:latin typeface="Franklin Gothic Book" panose="020B0503020102020204" pitchFamily="34" charset="0"/>
                <a:ea typeface="+mj-ea"/>
                <a:cs typeface="+mj-cs"/>
              </a:rPr>
              <a:t>is a unified measure of students’ beliefs about their abilities and confidence in academic </a:t>
            </a:r>
            <a:r>
              <a:rPr lang="en-US" sz="1600" b="1" kern="0">
                <a:solidFill>
                  <a:schemeClr val="accent3"/>
                </a:solidFill>
                <a:latin typeface="Franklin Gothic Book" panose="020B0503020102020204" pitchFamily="34" charset="0"/>
                <a:ea typeface="+mj-ea"/>
                <a:cs typeface="+mj-cs"/>
              </a:rPr>
              <a:t>environments</a:t>
            </a:r>
            <a:r>
              <a:rPr lang="en-US" sz="1600" b="1" kern="0" smtClean="0">
                <a:solidFill>
                  <a:schemeClr val="accent3"/>
                </a:solidFill>
                <a:latin typeface="Franklin Gothic Book" panose="020B0503020102020204" pitchFamily="34" charset="0"/>
                <a:ea typeface="+mj-ea"/>
                <a:cs typeface="+mj-cs"/>
              </a:rPr>
              <a:t>.</a:t>
            </a:r>
            <a:endParaRPr lang="en-US" sz="1600" b="1" kern="0" dirty="0">
              <a:solidFill>
                <a:schemeClr val="accent3"/>
              </a:solidFill>
              <a:latin typeface="Franklin Gothic Book" panose="020B0503020102020204" pitchFamily="34" charset="0"/>
              <a:ea typeface="+mj-ea"/>
              <a:cs typeface="+mj-cs"/>
            </a:endParaRPr>
          </a:p>
        </p:txBody>
      </p:sp>
      <p:sp>
        <p:nvSpPr>
          <p:cNvPr id="15" name="Rectangle 14"/>
          <p:cNvSpPr/>
          <p:nvPr/>
        </p:nvSpPr>
        <p:spPr>
          <a:xfrm>
            <a:off x="1744985" y="6150833"/>
            <a:ext cx="1703864" cy="461665"/>
          </a:xfrm>
          <a:prstGeom prst="rect">
            <a:avLst/>
          </a:prstGeom>
        </p:spPr>
        <p:txBody>
          <a:bodyPr wrap="none">
            <a:spAutoFit/>
          </a:bodyPr>
          <a:lstStyle/>
          <a:p>
            <a:pPr algn="ctr"/>
            <a:r>
              <a:rPr lang="en-US" sz="2400" b="1" dirty="0">
                <a:solidFill>
                  <a:schemeClr val="accent3"/>
                </a:solidFill>
              </a:rPr>
              <a:t>■</a:t>
            </a:r>
            <a:r>
              <a:rPr lang="en-US" sz="2400" b="1" dirty="0">
                <a:solidFill>
                  <a:schemeClr val="bg1"/>
                </a:solidFill>
              </a:rPr>
              <a:t> </a:t>
            </a:r>
            <a:r>
              <a:rPr lang="en-US" sz="1400" b="1" dirty="0">
                <a:solidFill>
                  <a:schemeClr val="bg1"/>
                </a:solidFill>
              </a:rPr>
              <a:t>Your Institution </a:t>
            </a:r>
            <a:endParaRPr lang="en-US" sz="1400" dirty="0">
              <a:solidFill>
                <a:schemeClr val="bg1"/>
              </a:solidFill>
            </a:endParaRPr>
          </a:p>
        </p:txBody>
      </p:sp>
      <p:sp>
        <p:nvSpPr>
          <p:cNvPr id="16" name="Rectangle 15"/>
          <p:cNvSpPr/>
          <p:nvPr/>
        </p:nvSpPr>
        <p:spPr>
          <a:xfrm>
            <a:off x="3547933" y="6150833"/>
            <a:ext cx="1914435" cy="461665"/>
          </a:xfrm>
          <a:prstGeom prst="rect">
            <a:avLst/>
          </a:prstGeom>
        </p:spPr>
        <p:txBody>
          <a:bodyPr wrap="none">
            <a:spAutoFit/>
          </a:bodyPr>
          <a:lstStyle/>
          <a:p>
            <a:pPr algn="ctr"/>
            <a:r>
              <a:rPr lang="en-US" sz="2400" b="1" dirty="0">
                <a:solidFill>
                  <a:schemeClr val="bg1"/>
                </a:solidFill>
              </a:rPr>
              <a:t>■ </a:t>
            </a:r>
            <a:r>
              <a:rPr lang="en-US" sz="1400" b="1" dirty="0" smtClean="0">
                <a:solidFill>
                  <a:schemeClr val="bg1"/>
                </a:solidFill>
              </a:rPr>
              <a:t>Comparison Group</a:t>
            </a:r>
            <a:endParaRPr lang="en-US" sz="1400" dirty="0">
              <a:solidFill>
                <a:schemeClr val="bg1"/>
              </a:solidFill>
            </a:endParaRPr>
          </a:p>
        </p:txBody>
      </p:sp>
      <p:sp>
        <p:nvSpPr>
          <p:cNvPr id="4" name="Footer Placeholder 3"/>
          <p:cNvSpPr>
            <a:spLocks noGrp="1"/>
          </p:cNvSpPr>
          <p:nvPr>
            <p:ph type="ftr" sz="quarter" idx="3"/>
          </p:nvPr>
        </p:nvSpPr>
        <p:spPr>
          <a:xfrm>
            <a:off x="0" y="6383062"/>
            <a:ext cx="2895600" cy="457200"/>
          </a:xfrm>
        </p:spPr>
        <p:txBody>
          <a:bodyPr/>
          <a:lstStyle/>
          <a:p>
            <a:pPr>
              <a:defRPr/>
            </a:pPr>
            <a:r>
              <a:rPr lang="en-US" dirty="0" smtClean="0">
                <a:solidFill>
                  <a:prstClr val="black"/>
                </a:solidFill>
              </a:rPr>
              <a:t>2017  Your First College Year Survey</a:t>
            </a:r>
            <a:endParaRPr lang="en-US" dirty="0">
              <a:solidFill>
                <a:prstClr val="black"/>
              </a:solidFill>
            </a:endParaRPr>
          </a:p>
        </p:txBody>
      </p:sp>
      <p:sp>
        <p:nvSpPr>
          <p:cNvPr id="5" name="Rectangle 4"/>
          <p:cNvSpPr/>
          <p:nvPr/>
        </p:nvSpPr>
        <p:spPr>
          <a:xfrm>
            <a:off x="8610600" y="6496199"/>
            <a:ext cx="444500" cy="338554"/>
          </a:xfrm>
          <a:prstGeom prst="rect">
            <a:avLst/>
          </a:prstGeom>
        </p:spPr>
        <p:txBody>
          <a:bodyPr wrap="square">
            <a:spAutoFit/>
          </a:bodyPr>
          <a:lstStyle/>
          <a:p>
            <a:fld id="{7F203371-9CB2-4A90-9261-771DC74F61A0}" type="slidenum">
              <a:rPr lang="en-US" sz="1600">
                <a:solidFill>
                  <a:schemeClr val="bg1"/>
                </a:solidFill>
              </a:rPr>
              <a:pPr/>
              <a:t>17</a:t>
            </a:fld>
            <a:endParaRPr lang="en-US" dirty="0">
              <a:solidFill>
                <a:schemeClr val="bg1"/>
              </a:solidFill>
            </a:endParaRPr>
          </a:p>
        </p:txBody>
      </p:sp>
    </p:spTree>
    <p:extLst>
      <p:ext uri="{BB962C8B-B14F-4D97-AF65-F5344CB8AC3E}">
        <p14:creationId xmlns:p14="http://schemas.microsoft.com/office/powerpoint/2010/main" val="3422477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821407077"/>
              </p:ext>
            </p:extLst>
          </p:nvPr>
        </p:nvGraphicFramePr>
        <p:xfrm>
          <a:off x="-609600" y="1981199"/>
          <a:ext cx="6781801" cy="4457919"/>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bg1"/>
                </a:solidFill>
                <a:latin typeface="Franklin Gothic Book" panose="020B0503020102020204" pitchFamily="34" charset="0"/>
              </a:rPr>
              <a:t>Habits of Mind</a:t>
            </a:r>
            <a:r>
              <a:rPr lang="en-US" dirty="0" smtClean="0">
                <a:solidFill>
                  <a:schemeClr val="tx1">
                    <a:lumMod val="50000"/>
                  </a:schemeClr>
                </a:solidFill>
                <a:latin typeface="Franklin Gothic Book" panose="020B0503020102020204" pitchFamily="34" charset="0"/>
              </a:rPr>
              <a:t/>
            </a:r>
            <a:br>
              <a:rPr lang="en-US"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i="1" dirty="0" smtClean="0">
                <a:solidFill>
                  <a:schemeClr val="tx1"/>
                </a:solidFill>
                <a:latin typeface="Franklin Gothic Book" panose="020B0503020102020204" pitchFamily="34" charset="0"/>
              </a:rPr>
              <a:t> </a:t>
            </a:r>
            <a:r>
              <a:rPr lang="en-US" sz="1600" i="1" dirty="0" smtClean="0">
                <a:solidFill>
                  <a:schemeClr val="accent3"/>
                </a:solidFill>
                <a:latin typeface="Franklin Gothic Book" panose="020B0503020102020204" pitchFamily="34" charset="0"/>
              </a:rPr>
              <a:t>Habits of Mind </a:t>
            </a:r>
            <a:r>
              <a:rPr lang="en-US" sz="1600" dirty="0" smtClean="0">
                <a:solidFill>
                  <a:schemeClr val="accent3"/>
                </a:solidFill>
                <a:latin typeface="Franklin Gothic Book" panose="020B0503020102020204" pitchFamily="34" charset="0"/>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853083" y="1555859"/>
            <a:ext cx="2971800" cy="4826000"/>
          </a:xfrm>
          <a:prstGeom prst="rect">
            <a:avLst/>
          </a:prstGeom>
          <a:noFill/>
          <a:ln w="9525">
            <a:noFill/>
            <a:miter lim="800000"/>
            <a:headEnd/>
            <a:tailEnd/>
          </a:ln>
        </p:spPr>
        <p:txBody>
          <a:bodyPr/>
          <a:lstStyle/>
          <a:p>
            <a:pPr algn="ctr">
              <a:defRPr/>
            </a:pPr>
            <a:r>
              <a:rPr lang="en-US" sz="1400" b="1" u="sng" dirty="0">
                <a:solidFill>
                  <a:schemeClr val="bg1"/>
                </a:solidFill>
              </a:rPr>
              <a:t>Construct Items</a:t>
            </a:r>
          </a:p>
          <a:p>
            <a:pPr>
              <a:defRPr/>
            </a:pPr>
            <a:endParaRPr lang="en-US" sz="1400" b="1" u="sng" dirty="0">
              <a:solidFill>
                <a:schemeClr val="bg1"/>
              </a:solidFill>
            </a:endParaRPr>
          </a:p>
          <a:p>
            <a:pPr>
              <a:buFont typeface="Arial" charset="0"/>
              <a:buChar char="•"/>
              <a:defRPr/>
            </a:pPr>
            <a:r>
              <a:rPr lang="en-US" sz="1400" b="1" dirty="0">
                <a:solidFill>
                  <a:schemeClr val="bg1"/>
                </a:solidFill>
              </a:rPr>
              <a:t> Support your opinion with logical argument</a:t>
            </a:r>
          </a:p>
          <a:p>
            <a:pPr>
              <a:buFont typeface="Arial" charset="0"/>
              <a:buChar char="•"/>
              <a:defRPr/>
            </a:pPr>
            <a:r>
              <a:rPr lang="en-US" sz="1400" b="1" dirty="0">
                <a:solidFill>
                  <a:schemeClr val="bg1"/>
                </a:solidFill>
              </a:rPr>
              <a:t> Seek solutions to problems and explain them to others</a:t>
            </a:r>
          </a:p>
          <a:p>
            <a:pPr>
              <a:buFont typeface="Arial" charset="0"/>
              <a:buChar char="•"/>
              <a:defRPr/>
            </a:pPr>
            <a:r>
              <a:rPr lang="en-US" sz="1400" b="1" dirty="0">
                <a:solidFill>
                  <a:schemeClr val="bg1"/>
                </a:solidFill>
              </a:rPr>
              <a:t> Seek alternative solutions to a problem</a:t>
            </a:r>
          </a:p>
          <a:p>
            <a:pPr>
              <a:buFont typeface="Arial" charset="0"/>
              <a:buChar char="•"/>
              <a:defRPr/>
            </a:pPr>
            <a:r>
              <a:rPr lang="en-US" sz="1400" b="1" dirty="0">
                <a:solidFill>
                  <a:schemeClr val="bg1"/>
                </a:solidFill>
              </a:rPr>
              <a:t> Evaluate the quality or reliability of</a:t>
            </a:r>
          </a:p>
          <a:p>
            <a:pPr>
              <a:defRPr/>
            </a:pPr>
            <a:r>
              <a:rPr lang="en-US" sz="1400" b="1" dirty="0">
                <a:solidFill>
                  <a:schemeClr val="bg1"/>
                </a:solidFill>
              </a:rPr>
              <a:t>  information you received</a:t>
            </a:r>
          </a:p>
          <a:p>
            <a:pPr>
              <a:buFont typeface="Arial" charset="0"/>
              <a:buChar char="•"/>
              <a:defRPr/>
            </a:pPr>
            <a:r>
              <a:rPr lang="en-US" sz="1400" b="1" dirty="0">
                <a:solidFill>
                  <a:schemeClr val="bg1"/>
                </a:solidFill>
              </a:rPr>
              <a:t> Ask questions in class</a:t>
            </a:r>
          </a:p>
          <a:p>
            <a:pPr>
              <a:buFont typeface="Arial" charset="0"/>
              <a:buChar char="•"/>
              <a:defRPr/>
            </a:pPr>
            <a:r>
              <a:rPr lang="en-US" sz="1400" b="1" dirty="0">
                <a:solidFill>
                  <a:schemeClr val="bg1"/>
                </a:solidFill>
              </a:rPr>
              <a:t> Take a risk because you felt you had more to gain</a:t>
            </a:r>
          </a:p>
          <a:p>
            <a:pPr>
              <a:buFont typeface="Arial" charset="0"/>
              <a:buChar char="•"/>
              <a:defRPr/>
            </a:pPr>
            <a:r>
              <a:rPr lang="en-US" sz="1400" b="1" dirty="0">
                <a:solidFill>
                  <a:schemeClr val="bg1"/>
                </a:solidFill>
              </a:rPr>
              <a:t>Explore topics on your own, even though it was not required for a class</a:t>
            </a:r>
          </a:p>
          <a:p>
            <a:pPr>
              <a:buFont typeface="Arial" charset="0"/>
              <a:buChar char="•"/>
              <a:defRPr/>
            </a:pPr>
            <a:r>
              <a:rPr lang="en-US" sz="1400" b="1" dirty="0">
                <a:solidFill>
                  <a:schemeClr val="bg1"/>
                </a:solidFill>
              </a:rPr>
              <a:t> Accept mistakes as part of the learning process</a:t>
            </a:r>
          </a:p>
          <a:p>
            <a:pPr>
              <a:buFont typeface="Arial" charset="0"/>
              <a:buChar char="•"/>
              <a:defRPr/>
            </a:pPr>
            <a:r>
              <a:rPr lang="en-US" sz="1400" b="1" dirty="0">
                <a:solidFill>
                  <a:schemeClr val="bg1"/>
                </a:solidFill>
              </a:rPr>
              <a:t> Revise your papers to improve your writing</a:t>
            </a:r>
          </a:p>
          <a:p>
            <a:pPr>
              <a:buFont typeface="Arial" charset="0"/>
              <a:buChar char="•"/>
              <a:defRPr/>
            </a:pPr>
            <a:r>
              <a:rPr lang="en-US" sz="1400" b="1" dirty="0">
                <a:solidFill>
                  <a:schemeClr val="bg1"/>
                </a:solidFill>
              </a:rPr>
              <a:t> Look up scientific research articles and </a:t>
            </a:r>
            <a:r>
              <a:rPr lang="en-US" sz="1400" b="1" dirty="0" smtClean="0">
                <a:solidFill>
                  <a:schemeClr val="bg1"/>
                </a:solidFill>
              </a:rPr>
              <a:t>resources</a:t>
            </a:r>
            <a:endParaRPr lang="en-US" sz="1400" b="1" dirty="0">
              <a:solidFill>
                <a:schemeClr val="bg1"/>
              </a:solidFill>
            </a:endParaRPr>
          </a:p>
          <a:p>
            <a:pPr>
              <a:buFont typeface="Arial" charset="0"/>
              <a:buChar char="•"/>
              <a:defRPr/>
            </a:pPr>
            <a:endParaRPr lang="en-US" sz="1400" b="1" dirty="0">
              <a:solidFill>
                <a:schemeClr val="bg1"/>
              </a:solidFill>
            </a:endParaRPr>
          </a:p>
        </p:txBody>
      </p:sp>
      <p:sp>
        <p:nvSpPr>
          <p:cNvPr id="3" name="Rectangle 2"/>
          <p:cNvSpPr/>
          <p:nvPr/>
        </p:nvSpPr>
        <p:spPr>
          <a:xfrm>
            <a:off x="3447326" y="5892800"/>
            <a:ext cx="1569532" cy="276999"/>
          </a:xfrm>
          <a:prstGeom prst="rect">
            <a:avLst/>
          </a:prstGeom>
        </p:spPr>
        <p:txBody>
          <a:bodyPr wrap="none">
            <a:spAutoFit/>
          </a:bodyPr>
          <a:lstStyle/>
          <a:p>
            <a:pPr algn="ctr"/>
            <a:r>
              <a:rPr lang="en-US" sz="1200" b="1" dirty="0">
                <a:solidFill>
                  <a:schemeClr val="bg1"/>
                </a:solidFill>
              </a:rPr>
              <a:t>■ Comparison Group</a:t>
            </a:r>
            <a:endParaRPr lang="en-US" sz="1200" dirty="0">
              <a:solidFill>
                <a:schemeClr val="bg1"/>
              </a:solidFill>
            </a:endParaRPr>
          </a:p>
        </p:txBody>
      </p:sp>
      <p:sp>
        <p:nvSpPr>
          <p:cNvPr id="4" name="Rectangle 3"/>
          <p:cNvSpPr/>
          <p:nvPr/>
        </p:nvSpPr>
        <p:spPr>
          <a:xfrm>
            <a:off x="2057138" y="5881300"/>
            <a:ext cx="1390188" cy="276999"/>
          </a:xfrm>
          <a:prstGeom prst="rect">
            <a:avLst/>
          </a:prstGeom>
        </p:spPr>
        <p:txBody>
          <a:bodyPr wrap="none">
            <a:spAutoFit/>
          </a:bodyPr>
          <a:lstStyle/>
          <a:p>
            <a:pPr algn="ctr"/>
            <a:r>
              <a:rPr lang="en-US" sz="1200" b="1" dirty="0">
                <a:solidFill>
                  <a:schemeClr val="accent3"/>
                </a:solidFill>
              </a:rPr>
              <a:t>■</a:t>
            </a:r>
            <a:r>
              <a:rPr lang="en-US" sz="1200" b="1" dirty="0">
                <a:solidFill>
                  <a:schemeClr val="bg1"/>
                </a:solidFill>
              </a:rPr>
              <a:t> Your Institution </a:t>
            </a:r>
            <a:endParaRPr lang="en-US" sz="1200" dirty="0">
              <a:solidFill>
                <a:schemeClr val="bg1"/>
              </a:solidFill>
            </a:endParaRPr>
          </a:p>
        </p:txBody>
      </p:sp>
      <p:sp>
        <p:nvSpPr>
          <p:cNvPr id="11" name="Flowchart: Process 10"/>
          <p:cNvSpPr/>
          <p:nvPr/>
        </p:nvSpPr>
        <p:spPr bwMode="auto">
          <a:xfrm flipH="1">
            <a:off x="762000" y="5334000"/>
            <a:ext cx="152400" cy="177799"/>
          </a:xfrm>
          <a:prstGeom prst="flowChartProcess">
            <a:avLst/>
          </a:prstGeom>
          <a:solidFill>
            <a:schemeClr val="bg1"/>
          </a:solidFill>
          <a:ln w="9525" cap="flat" cmpd="sng" algn="ctr">
            <a:solidFill>
              <a:srgbClr val="7680A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p:txBody>
      </p:sp>
      <p:sp>
        <p:nvSpPr>
          <p:cNvPr id="5" name="Rectangle 4"/>
          <p:cNvSpPr/>
          <p:nvPr/>
        </p:nvSpPr>
        <p:spPr>
          <a:xfrm>
            <a:off x="8645009" y="6439118"/>
            <a:ext cx="377026" cy="338554"/>
          </a:xfrm>
          <a:prstGeom prst="rect">
            <a:avLst/>
          </a:prstGeom>
        </p:spPr>
        <p:txBody>
          <a:bodyPr wrap="none">
            <a:spAutoFit/>
          </a:bodyPr>
          <a:lstStyle/>
          <a:p>
            <a:pPr>
              <a:defRPr/>
            </a:pPr>
            <a:fld id="{7F203371-9CB2-4A90-9261-771DC74F61A0}" type="slidenum">
              <a:rPr lang="en-US" sz="1600">
                <a:solidFill>
                  <a:schemeClr val="bg1"/>
                </a:solidFill>
              </a:rPr>
              <a:pPr>
                <a:defRPr/>
              </a:pPr>
              <a:t>18</a:t>
            </a:fld>
            <a:endParaRPr lang="en-US" dirty="0">
              <a:solidFill>
                <a:schemeClr val="bg1"/>
              </a:solidFill>
            </a:endParaRPr>
          </a:p>
        </p:txBody>
      </p:sp>
      <p:sp>
        <p:nvSpPr>
          <p:cNvPr id="6" name="Footer Placeholder 5"/>
          <p:cNvSpPr>
            <a:spLocks noGrp="1"/>
          </p:cNvSpPr>
          <p:nvPr>
            <p:ph type="ftr" sz="quarter" idx="3"/>
          </p:nvPr>
        </p:nvSpPr>
        <p:spPr>
          <a:xfrm>
            <a:off x="0" y="6375399"/>
            <a:ext cx="2895600" cy="457200"/>
          </a:xfrm>
        </p:spPr>
        <p:txBody>
          <a:bodyPr/>
          <a:lstStyle/>
          <a:p>
            <a:pPr>
              <a:defRPr/>
            </a:pPr>
            <a:r>
              <a:rPr lang="en-US" dirty="0" smtClean="0">
                <a:solidFill>
                  <a:prstClr val="black"/>
                </a:solidFill>
              </a:rPr>
              <a:t>2017  Your First College Year Survey</a:t>
            </a:r>
            <a:endParaRPr lang="en-US" dirty="0">
              <a:solidFill>
                <a:prstClr val="black"/>
              </a:solidFill>
            </a:endParaRPr>
          </a:p>
        </p:txBody>
      </p:sp>
    </p:spTree>
    <p:extLst>
      <p:ext uri="{BB962C8B-B14F-4D97-AF65-F5344CB8AC3E}">
        <p14:creationId xmlns:p14="http://schemas.microsoft.com/office/powerpoint/2010/main" val="3033606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idx="4294967295"/>
          </p:nvPr>
        </p:nvSpPr>
        <p:spPr>
          <a:xfrm>
            <a:off x="914400" y="150813"/>
            <a:ext cx="8001000" cy="1449387"/>
          </a:xfrm>
        </p:spPr>
        <p:txBody>
          <a:bodyPr/>
          <a:lstStyle/>
          <a:p>
            <a:pPr>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Faculty Interaction</a:t>
            </a: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solidFill>
                  <a:schemeClr val="tx1"/>
                </a:solidFill>
                <a:latin typeface="Franklin Gothic Book" panose="020B0503020102020204" pitchFamily="34" charset="0"/>
              </a:rPr>
              <a:t/>
            </a:r>
            <a:br>
              <a:rPr lang="en-US" sz="1600" dirty="0" smtClean="0">
                <a:solidFill>
                  <a:schemeClr val="tx1"/>
                </a:solidFill>
                <a:latin typeface="Franklin Gothic Book" panose="020B0503020102020204" pitchFamily="34" charset="0"/>
              </a:rPr>
            </a:br>
            <a:r>
              <a:rPr lang="en-US" sz="1600" i="1" dirty="0" smtClean="0">
                <a:solidFill>
                  <a:schemeClr val="accent3"/>
                </a:solidFill>
                <a:latin typeface="Franklin Gothic Book" panose="020B0503020102020204" pitchFamily="34" charset="0"/>
              </a:rPr>
              <a:t>Faculty Interaction: Contact and Communication </a:t>
            </a:r>
            <a:r>
              <a:rPr lang="en-US" sz="1600" dirty="0" smtClean="0">
                <a:solidFill>
                  <a:schemeClr val="accent3"/>
                </a:solidFill>
                <a:latin typeface="Franklin Gothic Book" panose="020B0503020102020204" pitchFamily="34" charset="0"/>
              </a:rPr>
              <a:t>measures the amount and type of interactions students have with faculty that are appropriate for the first year of college,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as well as satisfaction with these issues.</a:t>
            </a:r>
          </a:p>
        </p:txBody>
      </p:sp>
      <p:graphicFrame>
        <p:nvGraphicFramePr>
          <p:cNvPr id="8" name="Faculty Interaction"/>
          <p:cNvGraphicFramePr>
            <a:graphicFrameLocks noChangeAspect="1"/>
          </p:cNvGraphicFramePr>
          <p:nvPr>
            <p:custDataLst>
              <p:tags r:id="rId1"/>
            </p:custDataLst>
            <p:extLst>
              <p:ext uri="{D42A27DB-BD31-4B8C-83A1-F6EECF244321}">
                <p14:modId xmlns:p14="http://schemas.microsoft.com/office/powerpoint/2010/main" val="3260189483"/>
              </p:ext>
            </p:extLst>
          </p:nvPr>
        </p:nvGraphicFramePr>
        <p:xfrm>
          <a:off x="133350" y="1674813"/>
          <a:ext cx="8509000" cy="4497387"/>
        </p:xfrm>
        <a:graphic>
          <a:graphicData uri="http://schemas.openxmlformats.org/drawingml/2006/chart">
            <c:chart xmlns:c="http://schemas.openxmlformats.org/drawingml/2006/chart" xmlns:r="http://schemas.openxmlformats.org/officeDocument/2006/relationships" r:id="rId4"/>
          </a:graphicData>
        </a:graphic>
      </p:graphicFrame>
      <p:sp>
        <p:nvSpPr>
          <p:cNvPr id="9" name="Slide Number Placeholder 8"/>
          <p:cNvSpPr>
            <a:spLocks noGrp="1"/>
          </p:cNvSpPr>
          <p:nvPr>
            <p:ph type="sldNum" sz="quarter" idx="4"/>
          </p:nvPr>
        </p:nvSpPr>
        <p:spPr>
          <a:xfrm>
            <a:off x="8382000" y="6397625"/>
            <a:ext cx="762000" cy="457200"/>
          </a:xfrm>
          <a:prstGeom prst="rect">
            <a:avLst/>
          </a:prstGeom>
        </p:spPr>
        <p:txBody>
          <a:bodyPr anchor="b"/>
          <a:lstStyle/>
          <a:p>
            <a:pPr algn="ctr">
              <a:defRPr/>
            </a:pPr>
            <a:fld id="{7F203371-9CB2-4A90-9261-771DC74F61A0}" type="slidenum">
              <a:rPr lang="en-US" sz="1400" smtClean="0">
                <a:solidFill>
                  <a:schemeClr val="bg1"/>
                </a:solidFill>
              </a:rPr>
              <a:pPr algn="ctr">
                <a:defRPr/>
              </a:pPr>
              <a:t>19</a:t>
            </a:fld>
            <a:endParaRPr lang="en-US" sz="1400" dirty="0">
              <a:solidFill>
                <a:schemeClr val="bg1"/>
              </a:solidFill>
            </a:endParaRPr>
          </a:p>
        </p:txBody>
      </p:sp>
      <p:sp>
        <p:nvSpPr>
          <p:cNvPr id="5" name="Rectangle 4"/>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tx2">
                    <a:lumMod val="75000"/>
                  </a:schemeClr>
                </a:solidFill>
              </a:rPr>
              <a:t> </a:t>
            </a:r>
            <a:r>
              <a:rPr lang="en-US" sz="1200" b="1" dirty="0">
                <a:solidFill>
                  <a:schemeClr val="bg1"/>
                </a:solidFill>
              </a:rPr>
              <a:t>Your Institution </a:t>
            </a:r>
            <a:endParaRPr lang="en-US" sz="1200" dirty="0">
              <a:solidFill>
                <a:schemeClr val="bg1"/>
              </a:solidFill>
            </a:endParaRPr>
          </a:p>
        </p:txBody>
      </p:sp>
      <p:sp>
        <p:nvSpPr>
          <p:cNvPr id="6" name="Rectangle 5"/>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dirty="0" smtClean="0">
                <a:solidFill>
                  <a:schemeClr val="bg1"/>
                </a:solidFill>
              </a:rPr>
              <a:t>2017  Your First College Year Survey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304800" y="1524001"/>
            <a:ext cx="8534400" cy="4190999"/>
          </a:xfrm>
        </p:spPr>
        <p:txBody>
          <a:bodyPr/>
          <a:lstStyle/>
          <a:p>
            <a:pPr marL="0" indent="0">
              <a:buFontTx/>
              <a:buNone/>
              <a:defRPr/>
            </a:pPr>
            <a:r>
              <a:rPr lang="en-US" sz="2800" dirty="0" smtClean="0">
                <a:solidFill>
                  <a:schemeClr val="accent3"/>
                </a:solidFill>
                <a:latin typeface="Franklin Gothic Book" panose="020B0503020102020204" pitchFamily="34" charset="0"/>
              </a:rPr>
              <a:t>Results from the Your First College Year Survey (YFCY) offer a window into the first-year experience, providing important information on your students’:</a:t>
            </a:r>
          </a:p>
          <a:p>
            <a:pPr>
              <a:defRPr/>
            </a:pPr>
            <a:endParaRPr lang="en-US" sz="1400" dirty="0" smtClean="0">
              <a:solidFill>
                <a:schemeClr val="bg1"/>
              </a:solidFill>
              <a:latin typeface="Franklin Gothic Book" panose="020B0503020102020204" pitchFamily="34" charset="0"/>
            </a:endParaRPr>
          </a:p>
          <a:p>
            <a:pPr lvl="1">
              <a:buClr>
                <a:schemeClr val="bg1"/>
              </a:buClr>
              <a:defRPr/>
            </a:pPr>
            <a:r>
              <a:rPr lang="en-US" sz="2400" b="0" dirty="0" smtClean="0">
                <a:solidFill>
                  <a:schemeClr val="bg1"/>
                </a:solidFill>
                <a:latin typeface="Franklin Gothic Medium" panose="020B0603020102020204" pitchFamily="34" charset="0"/>
              </a:rPr>
              <a:t>Adjustment to college </a:t>
            </a:r>
          </a:p>
          <a:p>
            <a:pPr lvl="1">
              <a:buClr>
                <a:schemeClr val="bg1"/>
              </a:buClr>
              <a:defRPr/>
            </a:pPr>
            <a:r>
              <a:rPr lang="en-US" sz="2400" b="0" dirty="0" smtClean="0">
                <a:solidFill>
                  <a:schemeClr val="bg1"/>
                </a:solidFill>
                <a:latin typeface="Franklin Gothic Medium" panose="020B0603020102020204" pitchFamily="34" charset="0"/>
              </a:rPr>
              <a:t>Academic outcomes and experiences</a:t>
            </a:r>
          </a:p>
          <a:p>
            <a:pPr lvl="1">
              <a:buClr>
                <a:schemeClr val="bg1"/>
              </a:buClr>
              <a:defRPr/>
            </a:pPr>
            <a:r>
              <a:rPr lang="en-US" sz="2400" b="0" dirty="0" smtClean="0">
                <a:solidFill>
                  <a:schemeClr val="bg1"/>
                </a:solidFill>
                <a:latin typeface="Franklin Gothic Medium" panose="020B0603020102020204" pitchFamily="34" charset="0"/>
              </a:rPr>
              <a:t>Co-curricular experiences</a:t>
            </a:r>
          </a:p>
          <a:p>
            <a:pPr lvl="1">
              <a:buClr>
                <a:schemeClr val="bg1"/>
              </a:buClr>
              <a:defRPr/>
            </a:pPr>
            <a:r>
              <a:rPr lang="en-US" sz="2400" b="0" dirty="0" smtClean="0">
                <a:solidFill>
                  <a:schemeClr val="bg1"/>
                </a:solidFill>
                <a:latin typeface="Franklin Gothic Medium" panose="020B0603020102020204" pitchFamily="34" charset="0"/>
              </a:rPr>
              <a:t>Satisfaction</a:t>
            </a:r>
          </a:p>
          <a:p>
            <a:pPr lvl="1">
              <a:buClr>
                <a:schemeClr val="bg1"/>
              </a:buClr>
              <a:defRPr/>
            </a:pPr>
            <a:r>
              <a:rPr lang="en-US" sz="2400" b="0" dirty="0" smtClean="0">
                <a:solidFill>
                  <a:schemeClr val="bg1"/>
                </a:solidFill>
                <a:latin typeface="Franklin Gothic Medium" panose="020B0603020102020204" pitchFamily="34" charset="0"/>
              </a:rPr>
              <a:t>Overall growth</a:t>
            </a:r>
          </a:p>
          <a:p>
            <a:pPr>
              <a:buFontTx/>
              <a:buNone/>
              <a:defRPr/>
            </a:pPr>
            <a:endParaRPr lang="en-US" dirty="0" smtClean="0">
              <a:solidFill>
                <a:schemeClr val="tx1"/>
              </a:solidFill>
            </a:endParaRPr>
          </a:p>
        </p:txBody>
      </p:sp>
      <p:sp>
        <p:nvSpPr>
          <p:cNvPr id="29700" name="Slide Number Placeholder 3"/>
          <p:cNvSpPr>
            <a:spLocks noGrp="1"/>
          </p:cNvSpPr>
          <p:nvPr>
            <p:ph type="sldNum" sz="quarter" idx="4294967295"/>
          </p:nvPr>
        </p:nvSpPr>
        <p:spPr>
          <a:xfrm>
            <a:off x="8382000" y="6397625"/>
            <a:ext cx="762000" cy="457200"/>
          </a:xfrm>
          <a:prstGeom prst="rect">
            <a:avLst/>
          </a:prstGeom>
          <a:noFill/>
        </p:spPr>
        <p:txBody>
          <a:bodyPr/>
          <a:lstStyle/>
          <a:p>
            <a:fld id="{156DE3EA-87C8-41C4-BA5F-B2C8DF433AA1}" type="slidenum">
              <a:rPr lang="en-US" smtClean="0"/>
              <a:pPr/>
              <a:t>2</a:t>
            </a:fld>
            <a:endParaRPr lang="en-US" smtClean="0"/>
          </a:p>
        </p:txBody>
      </p:sp>
      <p:sp>
        <p:nvSpPr>
          <p:cNvPr id="11" name="TextBox 10"/>
          <p:cNvSpPr txBox="1"/>
          <p:nvPr/>
        </p:nvSpPr>
        <p:spPr>
          <a:xfrm>
            <a:off x="0" y="0"/>
            <a:ext cx="9144000" cy="1046163"/>
          </a:xfrm>
          <a:prstGeom prst="rect">
            <a:avLst/>
          </a:prstGeom>
          <a:solidFill>
            <a:schemeClr val="accent3"/>
          </a:solidFill>
        </p:spPr>
        <p:txBody>
          <a:bodyPr wrap="square">
            <a:spAutoFit/>
          </a:bodyPr>
          <a:lstStyle/>
          <a:p>
            <a:pPr>
              <a:defRPr/>
            </a:pPr>
            <a:endParaRPr lang="en-US" sz="1000" dirty="0">
              <a:solidFill>
                <a:schemeClr val="bg2"/>
              </a:solidFill>
              <a:latin typeface="+mj-lt"/>
            </a:endParaRPr>
          </a:p>
          <a:p>
            <a:pPr>
              <a:defRPr/>
            </a:pPr>
            <a:r>
              <a:rPr lang="en-US" sz="3600" dirty="0">
                <a:latin typeface="Franklin Gothic Book" panose="020B0503020102020204" pitchFamily="34" charset="0"/>
              </a:rPr>
              <a:t>THE FIRST YEAR IS A BIG DEAL</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762000"/>
            <a:ext cx="8686800" cy="0"/>
          </a:xfrm>
          <a:prstGeom prst="line">
            <a:avLst/>
          </a:prstGeom>
          <a:noFill/>
          <a:ln w="15875" algn="ctr">
            <a:solidFill>
              <a:schemeClr val="tx1"/>
            </a:solidFill>
            <a:round/>
            <a:headEnd/>
            <a:tailEnd/>
          </a:ln>
        </p:spPr>
      </p:cxnSp>
      <p:sp>
        <p:nvSpPr>
          <p:cNvPr id="8" name="TextBox 7"/>
          <p:cNvSpPr txBox="1"/>
          <p:nvPr/>
        </p:nvSpPr>
        <p:spPr>
          <a:xfrm>
            <a:off x="6553200" y="6443663"/>
            <a:ext cx="2590800" cy="414337"/>
          </a:xfrm>
          <a:prstGeom prst="rect">
            <a:avLst/>
          </a:prstGeom>
          <a:solidFill>
            <a:schemeClr val="tx1"/>
          </a:solidFill>
        </p:spPr>
        <p:txBody>
          <a:bodyPr wrap="square" rtlCol="0">
            <a:spAutoFit/>
          </a:bodyPr>
          <a:lstStyle/>
          <a:p>
            <a:endParaRPr lang="en-US" dirty="0">
              <a:solidFill>
                <a:schemeClr val="bg1"/>
              </a:solidFill>
            </a:endParaRPr>
          </a:p>
        </p:txBody>
      </p:sp>
      <p:sp>
        <p:nvSpPr>
          <p:cNvPr id="2" name="Footer Placeholder 1"/>
          <p:cNvSpPr>
            <a:spLocks noGrp="1"/>
          </p:cNvSpPr>
          <p:nvPr>
            <p:ph type="ftr" sz="quarter" idx="3"/>
          </p:nvPr>
        </p:nvSpPr>
        <p:spPr/>
        <p:txBody>
          <a:body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3"/>
          <p:cNvSpPr>
            <a:spLocks noGrp="1"/>
          </p:cNvSpPr>
          <p:nvPr>
            <p:ph type="sldNum" sz="quarter" idx="4294967295"/>
          </p:nvPr>
        </p:nvSpPr>
        <p:spPr>
          <a:xfrm>
            <a:off x="8686800" y="6397625"/>
            <a:ext cx="457200" cy="457200"/>
          </a:xfrm>
          <a:prstGeom prst="rect">
            <a:avLst/>
          </a:prstGeom>
          <a:noFill/>
        </p:spPr>
        <p:txBody>
          <a:bodyPr anchor="b"/>
          <a:lstStyle/>
          <a:p>
            <a:fld id="{72E0A6D3-2A66-4548-A8BC-D32F516597AE}" type="slidenum">
              <a:rPr lang="en-US" sz="1600" smtClean="0">
                <a:solidFill>
                  <a:schemeClr val="bg1"/>
                </a:solidFill>
              </a:rPr>
              <a:pPr/>
              <a:t>20</a:t>
            </a:fld>
            <a:endParaRPr lang="en-US" sz="1600" smtClean="0">
              <a:solidFill>
                <a:schemeClr val="bg1"/>
              </a:solidFill>
            </a:endParaRPr>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bg1"/>
                </a:solidFill>
                <a:latin typeface="Franklin Gothic Book" panose="020B0503020102020204" pitchFamily="34" charset="0"/>
              </a:rPr>
              <a:t>Academic Validation</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Faculty interactions in the classroom can foster students’ academic development.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These items measure the extent to which students’ view of faculty actions in class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reflects concern for their academic success.</a:t>
            </a:r>
          </a:p>
        </p:txBody>
      </p:sp>
      <p:graphicFrame>
        <p:nvGraphicFramePr>
          <p:cNvPr id="16" name="Academic Validation"/>
          <p:cNvGraphicFramePr>
            <a:graphicFrameLocks noChangeAspect="1"/>
          </p:cNvGraphicFramePr>
          <p:nvPr>
            <p:custDataLst>
              <p:tags r:id="rId1"/>
            </p:custDataLst>
            <p:extLst>
              <p:ext uri="{D42A27DB-BD31-4B8C-83A1-F6EECF244321}">
                <p14:modId xmlns:p14="http://schemas.microsoft.com/office/powerpoint/2010/main" val="1563397123"/>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685800" y="5181600"/>
            <a:ext cx="2590800" cy="738188"/>
          </a:xfrm>
          <a:prstGeom prst="rect">
            <a:avLst/>
          </a:prstGeom>
          <a:noFill/>
          <a:ln w="9525">
            <a:noFill/>
            <a:miter lim="800000"/>
            <a:headEnd/>
            <a:tailEnd/>
          </a:ln>
        </p:spPr>
        <p:txBody>
          <a:bodyPr>
            <a:spAutoFit/>
          </a:bodyPr>
          <a:lstStyle/>
          <a:p>
            <a:pPr algn="ctr">
              <a:defRPr/>
            </a:pPr>
            <a:r>
              <a:rPr lang="en-US" sz="1400" b="1" dirty="0">
                <a:solidFill>
                  <a:schemeClr val="bg1"/>
                </a:solidFill>
              </a:rPr>
              <a:t>That faculty provided me with feedback that helped me assess my progress in class</a:t>
            </a:r>
          </a:p>
        </p:txBody>
      </p:sp>
      <p:sp>
        <p:nvSpPr>
          <p:cNvPr id="3079" name="TextBox 9"/>
          <p:cNvSpPr txBox="1">
            <a:spLocks noChangeArrowheads="1"/>
          </p:cNvSpPr>
          <p:nvPr/>
        </p:nvSpPr>
        <p:spPr bwMode="auto">
          <a:xfrm>
            <a:off x="3581400" y="5181600"/>
            <a:ext cx="23622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That my contributions were valued in class</a:t>
            </a:r>
          </a:p>
        </p:txBody>
      </p:sp>
      <p:sp>
        <p:nvSpPr>
          <p:cNvPr id="3080" name="TextBox 10"/>
          <p:cNvSpPr txBox="1">
            <a:spLocks noChangeArrowheads="1"/>
          </p:cNvSpPr>
          <p:nvPr/>
        </p:nvSpPr>
        <p:spPr bwMode="auto">
          <a:xfrm>
            <a:off x="6248400" y="5181600"/>
            <a:ext cx="2438400" cy="738188"/>
          </a:xfrm>
          <a:prstGeom prst="rect">
            <a:avLst/>
          </a:prstGeom>
          <a:noFill/>
          <a:ln w="9525">
            <a:noFill/>
            <a:miter lim="800000"/>
            <a:headEnd/>
            <a:tailEnd/>
          </a:ln>
        </p:spPr>
        <p:txBody>
          <a:bodyPr>
            <a:spAutoFit/>
          </a:bodyPr>
          <a:lstStyle/>
          <a:p>
            <a:pPr algn="ctr">
              <a:defRPr/>
            </a:pPr>
            <a:r>
              <a:rPr lang="en-US" sz="1400" b="1" dirty="0">
                <a:solidFill>
                  <a:schemeClr val="bg1"/>
                </a:solidFill>
              </a:rPr>
              <a:t>That faculty encouraged me to ask questions and participate in discussions</a:t>
            </a:r>
          </a:p>
        </p:txBody>
      </p:sp>
      <p:sp>
        <p:nvSpPr>
          <p:cNvPr id="11" name="Rectangle 10"/>
          <p:cNvSpPr/>
          <p:nvPr/>
        </p:nvSpPr>
        <p:spPr>
          <a:xfrm>
            <a:off x="2962894" y="5950803"/>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2" name="Rectangle 11"/>
          <p:cNvSpPr/>
          <p:nvPr/>
        </p:nvSpPr>
        <p:spPr>
          <a:xfrm>
            <a:off x="4509283" y="5950803"/>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3"/>
          <p:cNvSpPr>
            <a:spLocks noGrp="1"/>
          </p:cNvSpPr>
          <p:nvPr>
            <p:ph type="sldNum" sz="quarter" idx="4294967295"/>
          </p:nvPr>
        </p:nvSpPr>
        <p:spPr>
          <a:xfrm>
            <a:off x="8686800" y="6397625"/>
            <a:ext cx="457200" cy="457200"/>
          </a:xfrm>
          <a:prstGeom prst="rect">
            <a:avLst/>
          </a:prstGeom>
          <a:noFill/>
        </p:spPr>
        <p:txBody>
          <a:bodyPr anchor="b"/>
          <a:lstStyle/>
          <a:p>
            <a:fld id="{9AA1766B-594E-46EA-851E-AB5319643E52}" type="slidenum">
              <a:rPr lang="en-US" sz="1600" smtClean="0">
                <a:solidFill>
                  <a:schemeClr val="bg1"/>
                </a:solidFill>
              </a:rPr>
              <a:pPr/>
              <a:t>21</a:t>
            </a:fld>
            <a:endParaRPr lang="en-US" dirty="0" smtClean="0">
              <a:solidFill>
                <a:schemeClr val="bg1"/>
              </a:solidFill>
            </a:endParaRPr>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bg1"/>
                </a:solidFill>
                <a:latin typeface="Franklin Gothic Book" panose="020B0503020102020204" pitchFamily="34" charset="0"/>
              </a:rPr>
              <a:t>General Interpersonal Validation</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These items measure the extent to which students believe faculty and staff provide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attention to their development.</a:t>
            </a:r>
          </a:p>
        </p:txBody>
      </p:sp>
      <p:graphicFrame>
        <p:nvGraphicFramePr>
          <p:cNvPr id="16" name="Interpersonal Validation"/>
          <p:cNvGraphicFramePr>
            <a:graphicFrameLocks noChangeAspect="1"/>
          </p:cNvGraphicFramePr>
          <p:nvPr>
            <p:custDataLst>
              <p:tags r:id="rId1"/>
            </p:custDataLst>
            <p:extLst>
              <p:ext uri="{D42A27DB-BD31-4B8C-83A1-F6EECF244321}">
                <p14:modId xmlns:p14="http://schemas.microsoft.com/office/powerpoint/2010/main" val="30735898"/>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8"/>
          <p:cNvSpPr txBox="1">
            <a:spLocks noChangeArrowheads="1"/>
          </p:cNvSpPr>
          <p:nvPr/>
        </p:nvSpPr>
        <p:spPr bwMode="auto">
          <a:xfrm>
            <a:off x="609600" y="5181600"/>
            <a:ext cx="2743200" cy="738664"/>
          </a:xfrm>
          <a:prstGeom prst="rect">
            <a:avLst/>
          </a:prstGeom>
          <a:noFill/>
          <a:ln w="9525">
            <a:noFill/>
            <a:miter lim="800000"/>
            <a:headEnd/>
            <a:tailEnd/>
          </a:ln>
        </p:spPr>
        <p:txBody>
          <a:bodyPr>
            <a:spAutoFit/>
          </a:bodyPr>
          <a:lstStyle/>
          <a:p>
            <a:pPr algn="ctr">
              <a:defRPr/>
            </a:pPr>
            <a:r>
              <a:rPr lang="en-US" sz="1400" b="1" dirty="0">
                <a:solidFill>
                  <a:schemeClr val="bg1"/>
                </a:solidFill>
              </a:rPr>
              <a:t>At least one faculty member has taken an interest in my development</a:t>
            </a:r>
          </a:p>
        </p:txBody>
      </p:sp>
      <p:sp>
        <p:nvSpPr>
          <p:cNvPr id="14343" name="TextBox 9"/>
          <p:cNvSpPr txBox="1">
            <a:spLocks noChangeArrowheads="1"/>
          </p:cNvSpPr>
          <p:nvPr/>
        </p:nvSpPr>
        <p:spPr bwMode="auto">
          <a:xfrm>
            <a:off x="3429000" y="5181600"/>
            <a:ext cx="27432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Faculty empower me to learn here</a:t>
            </a:r>
          </a:p>
        </p:txBody>
      </p:sp>
      <p:sp>
        <p:nvSpPr>
          <p:cNvPr id="13" name="Rectangle 12"/>
          <p:cNvSpPr/>
          <p:nvPr/>
        </p:nvSpPr>
        <p:spPr>
          <a:xfrm>
            <a:off x="2614194" y="5830487"/>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bg1"/>
                </a:solidFill>
              </a:rPr>
              <a:t> </a:t>
            </a:r>
            <a:r>
              <a:rPr lang="en-US" sz="1200" dirty="0" smtClean="0">
                <a:solidFill>
                  <a:schemeClr val="bg1"/>
                </a:solidFill>
              </a:rPr>
              <a:t>Strongly Agree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Agree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7" name="Rectangle 16"/>
          <p:cNvSpPr/>
          <p:nvPr/>
        </p:nvSpPr>
        <p:spPr>
          <a:xfrm>
            <a:off x="4490464" y="5830487"/>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a:solidFill>
                  <a:schemeClr val="bg1"/>
                </a:solidFill>
              </a:rPr>
              <a:t>■ </a:t>
            </a:r>
            <a:r>
              <a:rPr lang="en-US" sz="1200" dirty="0" smtClean="0">
                <a:solidFill>
                  <a:schemeClr val="bg1"/>
                </a:solidFill>
              </a:rPr>
              <a:t>Strongly Agree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Agree</a:t>
            </a:r>
            <a:r>
              <a:rPr lang="en-US" sz="1200" b="1" dirty="0" smtClean="0">
                <a:solidFill>
                  <a:schemeClr val="bg1"/>
                </a:solidFill>
              </a:rPr>
              <a:t>   </a:t>
            </a:r>
            <a:r>
              <a:rPr lang="en-US" sz="1200" dirty="0" smtClean="0">
                <a:solidFill>
                  <a:schemeClr val="bg1"/>
                </a:solidFill>
              </a:rPr>
              <a:t>              </a:t>
            </a:r>
            <a:r>
              <a:rPr lang="en-US" sz="1200" b="1" dirty="0" smtClean="0">
                <a:solidFill>
                  <a:schemeClr val="bg1"/>
                </a:solidFill>
              </a:rPr>
              <a:t>   </a:t>
            </a:r>
            <a:endParaRPr lang="en-US" sz="1200" dirty="0">
              <a:solidFill>
                <a:schemeClr val="bg1"/>
              </a:solidFill>
            </a:endParaRPr>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
        <p:nvSpPr>
          <p:cNvPr id="4" name="Rectangle 3"/>
          <p:cNvSpPr/>
          <p:nvPr/>
        </p:nvSpPr>
        <p:spPr>
          <a:xfrm>
            <a:off x="6172200" y="5181600"/>
            <a:ext cx="2667000" cy="738664"/>
          </a:xfrm>
          <a:prstGeom prst="rect">
            <a:avLst/>
          </a:prstGeom>
        </p:spPr>
        <p:txBody>
          <a:bodyPr wrap="square">
            <a:spAutoFit/>
          </a:bodyPr>
          <a:lstStyle/>
          <a:p>
            <a:pPr algn="ctr">
              <a:defRPr/>
            </a:pPr>
            <a:r>
              <a:rPr lang="en-US" sz="1400" b="1" dirty="0">
                <a:solidFill>
                  <a:schemeClr val="bg1"/>
                </a:solidFill>
              </a:rPr>
              <a:t>At least one </a:t>
            </a:r>
            <a:r>
              <a:rPr lang="en-US" sz="1400" b="1" dirty="0" smtClean="0">
                <a:solidFill>
                  <a:schemeClr val="bg1"/>
                </a:solidFill>
              </a:rPr>
              <a:t>staff </a:t>
            </a:r>
            <a:r>
              <a:rPr lang="en-US" sz="1400" b="1" dirty="0">
                <a:solidFill>
                  <a:schemeClr val="bg1"/>
                </a:solidFill>
              </a:rPr>
              <a:t>member has taken an interest in my development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idx="4294967295"/>
          </p:nvPr>
        </p:nvSpPr>
        <p:spPr>
          <a:xfrm>
            <a:off x="914400" y="152400"/>
            <a:ext cx="8229600" cy="1295400"/>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Academic Disengagement</a:t>
            </a: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i="1" dirty="0" smtClean="0">
                <a:solidFill>
                  <a:schemeClr val="accent3"/>
                </a:solidFill>
                <a:latin typeface="Franklin Gothic Book" panose="020B0503020102020204" pitchFamily="34" charset="0"/>
              </a:rPr>
              <a:t>Academic Disengagement </a:t>
            </a:r>
            <a:r>
              <a:rPr lang="en-US" sz="1600" dirty="0" smtClean="0">
                <a:solidFill>
                  <a:schemeClr val="accent3"/>
                </a:solidFill>
                <a:latin typeface="Franklin Gothic Book" panose="020B0503020102020204" pitchFamily="34" charset="0"/>
              </a:rPr>
              <a:t>measures the extent to which students engage in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behaviors that are inconsistent with academic success.  </a:t>
            </a:r>
          </a:p>
        </p:txBody>
      </p:sp>
      <p:graphicFrame>
        <p:nvGraphicFramePr>
          <p:cNvPr id="9" name="Academic Disengagement"/>
          <p:cNvGraphicFramePr>
            <a:graphicFrameLocks noChangeAspect="1"/>
          </p:cNvGraphicFramePr>
          <p:nvPr>
            <p:custDataLst>
              <p:tags r:id="rId1"/>
            </p:custDataLst>
            <p:extLst>
              <p:ext uri="{D42A27DB-BD31-4B8C-83A1-F6EECF244321}">
                <p14:modId xmlns:p14="http://schemas.microsoft.com/office/powerpoint/2010/main" val="4251690930"/>
              </p:ext>
            </p:extLst>
          </p:nvPr>
        </p:nvGraphicFramePr>
        <p:xfrm>
          <a:off x="88900" y="1498600"/>
          <a:ext cx="90138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
          <p:cNvSpPr txBox="1"/>
          <p:nvPr/>
        </p:nvSpPr>
        <p:spPr>
          <a:xfrm>
            <a:off x="6324600" y="2819400"/>
            <a:ext cx="2438400" cy="22098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u="sng" dirty="0" smtClean="0">
                <a:solidFill>
                  <a:schemeClr val="bg1"/>
                </a:solidFill>
              </a:rPr>
              <a:t>Construct Items</a:t>
            </a:r>
          </a:p>
          <a:p>
            <a:pPr algn="ctr">
              <a:defRPr/>
            </a:pPr>
            <a:endParaRPr lang="en-US" sz="1400" b="1" u="sng" dirty="0" smtClean="0">
              <a:solidFill>
                <a:schemeClr val="bg1"/>
              </a:solidFill>
            </a:endParaRPr>
          </a:p>
          <a:p>
            <a:pPr>
              <a:buFont typeface="Arial" pitchFamily="34" charset="0"/>
              <a:buChar char="•"/>
              <a:defRPr/>
            </a:pPr>
            <a:r>
              <a:rPr lang="en-US" sz="1400" b="1" dirty="0">
                <a:solidFill>
                  <a:schemeClr val="bg1"/>
                </a:solidFill>
              </a:rPr>
              <a:t> </a:t>
            </a:r>
            <a:r>
              <a:rPr lang="en-US" sz="1400" b="1" dirty="0" smtClean="0">
                <a:solidFill>
                  <a:schemeClr val="bg1"/>
                </a:solidFill>
              </a:rPr>
              <a:t>Been late to class</a:t>
            </a:r>
          </a:p>
          <a:p>
            <a:pPr>
              <a:buFont typeface="Arial" pitchFamily="34" charset="0"/>
              <a:buChar char="•"/>
              <a:defRPr/>
            </a:pPr>
            <a:r>
              <a:rPr lang="en-US" sz="1400" b="1" dirty="0" smtClean="0">
                <a:solidFill>
                  <a:schemeClr val="bg1"/>
                </a:solidFill>
              </a:rPr>
              <a:t> Skipped class</a:t>
            </a:r>
          </a:p>
          <a:p>
            <a:pPr>
              <a:buFont typeface="Arial" pitchFamily="34" charset="0"/>
              <a:buChar char="•"/>
              <a:defRPr/>
            </a:pPr>
            <a:r>
              <a:rPr lang="en-US" sz="1400" b="1" dirty="0" smtClean="0">
                <a:solidFill>
                  <a:schemeClr val="bg1"/>
                </a:solidFill>
              </a:rPr>
              <a:t> Turned in course assignment(s) late</a:t>
            </a:r>
          </a:p>
          <a:p>
            <a:pPr>
              <a:buFont typeface="Arial" pitchFamily="34" charset="0"/>
              <a:buChar char="•"/>
              <a:defRPr/>
            </a:pPr>
            <a:r>
              <a:rPr lang="en-US" sz="1400" b="1" dirty="0" smtClean="0">
                <a:solidFill>
                  <a:schemeClr val="bg1"/>
                </a:solidFill>
              </a:rPr>
              <a:t> Turned in course assignments that did not reflect your best work</a:t>
            </a:r>
          </a:p>
          <a:p>
            <a:pPr>
              <a:buFont typeface="Arial" pitchFamily="34" charset="0"/>
              <a:buChar char="•"/>
              <a:defRPr/>
            </a:pPr>
            <a:r>
              <a:rPr lang="en-US" sz="1400" b="1" dirty="0">
                <a:solidFill>
                  <a:schemeClr val="bg1"/>
                </a:solidFill>
              </a:rPr>
              <a:t> </a:t>
            </a:r>
            <a:r>
              <a:rPr lang="en-US" sz="1400" b="1" dirty="0" smtClean="0">
                <a:solidFill>
                  <a:schemeClr val="bg1"/>
                </a:solidFill>
              </a:rPr>
              <a:t>Fell asleep in class</a:t>
            </a:r>
          </a:p>
        </p:txBody>
      </p:sp>
      <p:sp>
        <p:nvSpPr>
          <p:cNvPr id="13" name="Slide Number Placeholder 12"/>
          <p:cNvSpPr>
            <a:spLocks noGrp="1"/>
          </p:cNvSpPr>
          <p:nvPr>
            <p:ph type="sldNum" sz="quarter" idx="4"/>
          </p:nvPr>
        </p:nvSpPr>
        <p:spPr>
          <a:xfrm>
            <a:off x="8382000" y="6397625"/>
            <a:ext cx="762000" cy="457200"/>
          </a:xfrm>
          <a:prstGeom prst="rect">
            <a:avLst/>
          </a:prstGeom>
        </p:spPr>
        <p:txBody>
          <a:bodyPr anchor="b"/>
          <a:lstStyle/>
          <a:p>
            <a:pPr algn="ctr">
              <a:defRPr/>
            </a:pPr>
            <a:fld id="{7F203371-9CB2-4A90-9261-771DC74F61A0}" type="slidenum">
              <a:rPr lang="en-US" sz="1600" smtClean="0">
                <a:solidFill>
                  <a:schemeClr val="bg1"/>
                </a:solidFill>
              </a:rPr>
              <a:pPr algn="ctr">
                <a:defRPr/>
              </a:pPr>
              <a:t>22</a:t>
            </a:fld>
            <a:endParaRPr lang="en-US" sz="1600" dirty="0">
              <a:solidFill>
                <a:schemeClr val="bg1"/>
              </a:solidFill>
            </a:endParaRPr>
          </a:p>
        </p:txBody>
      </p:sp>
      <p:sp>
        <p:nvSpPr>
          <p:cNvPr id="8" name="Rectangle 7"/>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tx2">
                    <a:lumMod val="75000"/>
                  </a:schemeClr>
                </a:solidFill>
              </a:rPr>
              <a:t> </a:t>
            </a:r>
            <a:r>
              <a:rPr lang="en-US" sz="1200" b="1" dirty="0">
                <a:solidFill>
                  <a:schemeClr val="bg1"/>
                </a:solidFill>
              </a:rPr>
              <a:t>Your Institution </a:t>
            </a:r>
            <a:endParaRPr lang="en-US" sz="1200" dirty="0">
              <a:solidFill>
                <a:schemeClr val="bg1"/>
              </a:solidFill>
            </a:endParaRPr>
          </a:p>
        </p:txBody>
      </p:sp>
      <p:sp>
        <p:nvSpPr>
          <p:cNvPr id="12" name="Rectangle 11"/>
          <p:cNvSpPr/>
          <p:nvPr/>
        </p:nvSpPr>
        <p:spPr>
          <a:xfrm>
            <a:off x="3676334" y="6150833"/>
            <a:ext cx="1657633" cy="400110"/>
          </a:xfrm>
          <a:prstGeom prst="rect">
            <a:avLst/>
          </a:prstGeom>
        </p:spPr>
        <p:txBody>
          <a:bodyPr wrap="none">
            <a:spAutoFit/>
          </a:bodyPr>
          <a:lstStyle/>
          <a:p>
            <a:pPr algn="ctr"/>
            <a:r>
              <a:rPr lang="en-US" b="1" dirty="0">
                <a:solidFill>
                  <a:schemeClr val="bg1"/>
                </a:solidFill>
              </a:rPr>
              <a:t>■</a:t>
            </a:r>
            <a:r>
              <a:rPr lang="en-US" b="1" dirty="0">
                <a:solidFill>
                  <a:schemeClr val="tx2">
                    <a:lumMod val="75000"/>
                  </a:schemeClr>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mtClean="0"/>
              <a:t>2017  Your First College Year Survey</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4294967295"/>
          </p:nvPr>
        </p:nvSpPr>
        <p:spPr>
          <a:xfrm>
            <a:off x="8686800" y="6397625"/>
            <a:ext cx="457200" cy="457200"/>
          </a:xfrm>
          <a:prstGeom prst="rect">
            <a:avLst/>
          </a:prstGeom>
          <a:noFill/>
        </p:spPr>
        <p:txBody>
          <a:bodyPr anchor="b"/>
          <a:lstStyle/>
          <a:p>
            <a:pPr algn="ctr"/>
            <a:fld id="{A19C73AA-A084-4444-82AB-B53302DE4AE2}" type="slidenum">
              <a:rPr lang="en-US" sz="1600" smtClean="0">
                <a:solidFill>
                  <a:schemeClr val="bg1"/>
                </a:solidFill>
              </a:rPr>
              <a:pPr algn="ctr"/>
              <a:t>23</a:t>
            </a:fld>
            <a:endParaRPr lang="en-US" sz="1600" dirty="0" smtClean="0">
              <a:solidFill>
                <a:schemeClr val="bg1"/>
              </a:solidFill>
            </a:endParaRPr>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bg1"/>
                </a:solidFill>
                <a:latin typeface="Franklin Gothic Book" panose="020B0503020102020204" pitchFamily="34" charset="0"/>
              </a:rPr>
              <a:t>Academic Outcomes </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These items illustrate students’ views of their academic skills and abilities.</a:t>
            </a:r>
          </a:p>
        </p:txBody>
      </p:sp>
      <p:graphicFrame>
        <p:nvGraphicFramePr>
          <p:cNvPr id="18" name="Academic Outcomes"/>
          <p:cNvGraphicFramePr>
            <a:graphicFrameLocks noChangeAspect="1"/>
          </p:cNvGraphicFramePr>
          <p:nvPr>
            <p:custDataLst>
              <p:tags r:id="rId1"/>
            </p:custDataLst>
            <p:extLst>
              <p:ext uri="{D42A27DB-BD31-4B8C-83A1-F6EECF244321}">
                <p14:modId xmlns:p14="http://schemas.microsoft.com/office/powerpoint/2010/main" val="2114601032"/>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9225" name="TextBox 13"/>
          <p:cNvSpPr txBox="1">
            <a:spLocks noChangeArrowheads="1"/>
          </p:cNvSpPr>
          <p:nvPr/>
        </p:nvSpPr>
        <p:spPr bwMode="auto">
          <a:xfrm>
            <a:off x="585823" y="5181600"/>
            <a:ext cx="2057400" cy="738664"/>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Knowledge of a particular field or discipline</a:t>
            </a:r>
          </a:p>
        </p:txBody>
      </p:sp>
      <p:sp>
        <p:nvSpPr>
          <p:cNvPr id="9227" name="TextBox 15"/>
          <p:cNvSpPr txBox="1">
            <a:spLocks noChangeArrowheads="1"/>
          </p:cNvSpPr>
          <p:nvPr/>
        </p:nvSpPr>
        <p:spPr bwMode="auto">
          <a:xfrm>
            <a:off x="6934200" y="5181600"/>
            <a:ext cx="17526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Problem-solving skills</a:t>
            </a:r>
          </a:p>
        </p:txBody>
      </p:sp>
      <p:sp>
        <p:nvSpPr>
          <p:cNvPr id="14" name="Rectangle 13"/>
          <p:cNvSpPr/>
          <p:nvPr/>
        </p:nvSpPr>
        <p:spPr>
          <a:xfrm>
            <a:off x="2614194" y="5830487"/>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bg1"/>
                </a:solidFill>
              </a:rPr>
              <a:t> </a:t>
            </a:r>
            <a:r>
              <a:rPr lang="en-US" sz="1200" dirty="0" smtClean="0">
                <a:solidFill>
                  <a:schemeClr val="bg1"/>
                </a:solidFill>
              </a:rPr>
              <a:t>Strongly Agree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Agree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5" name="Rectangle 14"/>
          <p:cNvSpPr/>
          <p:nvPr/>
        </p:nvSpPr>
        <p:spPr>
          <a:xfrm>
            <a:off x="4490464" y="5830487"/>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a:solidFill>
                  <a:schemeClr val="bg1"/>
                </a:solidFill>
              </a:rPr>
              <a:t>■ </a:t>
            </a:r>
            <a:r>
              <a:rPr lang="en-US" sz="1200" dirty="0" smtClean="0">
                <a:solidFill>
                  <a:schemeClr val="bg1"/>
                </a:solidFill>
              </a:rPr>
              <a:t>Strongly Agree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Agree</a:t>
            </a:r>
            <a:r>
              <a:rPr lang="en-US" sz="1200" b="1" dirty="0" smtClean="0">
                <a:solidFill>
                  <a:schemeClr val="bg1"/>
                </a:solidFill>
              </a:rPr>
              <a:t>   </a:t>
            </a:r>
            <a:r>
              <a:rPr lang="en-US" sz="1200" dirty="0" smtClean="0">
                <a:solidFill>
                  <a:schemeClr val="bg1"/>
                </a:solidFill>
              </a:rPr>
              <a:t>              </a:t>
            </a:r>
            <a:r>
              <a:rPr lang="en-US" sz="1200" b="1" dirty="0" smtClean="0">
                <a:solidFill>
                  <a:schemeClr val="bg1"/>
                </a:solidFill>
              </a:rPr>
              <a:t>   </a:t>
            </a:r>
            <a:endParaRPr lang="en-US" sz="1200" dirty="0">
              <a:solidFill>
                <a:schemeClr val="bg1"/>
              </a:solidFill>
            </a:endParaRPr>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
        <p:nvSpPr>
          <p:cNvPr id="3" name="Rectangle 2"/>
          <p:cNvSpPr/>
          <p:nvPr/>
        </p:nvSpPr>
        <p:spPr>
          <a:xfrm>
            <a:off x="2643223" y="5177971"/>
            <a:ext cx="1928777" cy="523220"/>
          </a:xfrm>
          <a:prstGeom prst="rect">
            <a:avLst/>
          </a:prstGeom>
        </p:spPr>
        <p:txBody>
          <a:bodyPr wrap="square">
            <a:spAutoFit/>
          </a:bodyPr>
          <a:lstStyle/>
          <a:p>
            <a:pPr lvl="0" algn="ctr">
              <a:defRPr/>
            </a:pPr>
            <a:r>
              <a:rPr lang="en-US" sz="1400" b="1" dirty="0" smtClean="0">
                <a:solidFill>
                  <a:srgbClr val="1F2A44"/>
                </a:solidFill>
              </a:rPr>
              <a:t>Ability to conduct research</a:t>
            </a:r>
            <a:endParaRPr lang="en-US" sz="1400" b="1" dirty="0">
              <a:solidFill>
                <a:srgbClr val="1F2A44"/>
              </a:solidFill>
            </a:endParaRPr>
          </a:p>
        </p:txBody>
      </p:sp>
      <p:sp>
        <p:nvSpPr>
          <p:cNvPr id="4" name="Rectangle 3"/>
          <p:cNvSpPr/>
          <p:nvPr/>
        </p:nvSpPr>
        <p:spPr>
          <a:xfrm>
            <a:off x="4722394" y="5200877"/>
            <a:ext cx="2135607" cy="523220"/>
          </a:xfrm>
          <a:prstGeom prst="rect">
            <a:avLst/>
          </a:prstGeom>
        </p:spPr>
        <p:txBody>
          <a:bodyPr wrap="square">
            <a:spAutoFit/>
          </a:bodyPr>
          <a:lstStyle/>
          <a:p>
            <a:pPr algn="ctr"/>
            <a:r>
              <a:rPr lang="en-US" sz="1400" b="1" dirty="0" smtClean="0">
                <a:solidFill>
                  <a:schemeClr val="bg1"/>
                </a:solidFill>
                <a:latin typeface="+mn-lt"/>
              </a:rPr>
              <a:t>Ability </a:t>
            </a:r>
            <a:r>
              <a:rPr lang="en-US" sz="1400" b="1" dirty="0">
                <a:solidFill>
                  <a:schemeClr val="bg1"/>
                </a:solidFill>
                <a:latin typeface="+mn-lt"/>
              </a:rPr>
              <a:t>to work as part of a team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3"/>
          <p:cNvSpPr>
            <a:spLocks noGrp="1"/>
          </p:cNvSpPr>
          <p:nvPr>
            <p:ph type="sldNum" sz="quarter" idx="4294967295"/>
          </p:nvPr>
        </p:nvSpPr>
        <p:spPr>
          <a:xfrm>
            <a:off x="8686800" y="6397625"/>
            <a:ext cx="457200" cy="457200"/>
          </a:xfrm>
          <a:prstGeom prst="rect">
            <a:avLst/>
          </a:prstGeom>
          <a:noFill/>
        </p:spPr>
        <p:txBody>
          <a:bodyPr anchor="b"/>
          <a:lstStyle/>
          <a:p>
            <a:fld id="{A0F859B2-4DA4-4C7B-A339-B8F60E91E504}" type="slidenum">
              <a:rPr lang="en-US" sz="1600" smtClean="0">
                <a:solidFill>
                  <a:schemeClr val="bg1"/>
                </a:solidFill>
              </a:rPr>
              <a:pPr/>
              <a:t>24</a:t>
            </a:fld>
            <a:endParaRPr lang="en-US" dirty="0" smtClean="0">
              <a:solidFill>
                <a:schemeClr val="bg1"/>
              </a:solidFill>
            </a:endParaRPr>
          </a:p>
        </p:txBody>
      </p:sp>
      <p:sp>
        <p:nvSpPr>
          <p:cNvPr id="13317" name="Rectangle 2"/>
          <p:cNvSpPr>
            <a:spLocks noGrp="1" noChangeArrowheads="1"/>
          </p:cNvSpPr>
          <p:nvPr>
            <p:ph type="title"/>
          </p:nvPr>
        </p:nvSpPr>
        <p:spPr>
          <a:xfrm>
            <a:off x="914400" y="228600"/>
            <a:ext cx="8077200" cy="1371600"/>
          </a:xfrm>
        </p:spPr>
        <p:txBody>
          <a:bodyPr/>
          <a:lstStyle/>
          <a:p>
            <a:pPr eaLnBrk="1" hangingPunct="1">
              <a:defRPr/>
            </a:pPr>
            <a:r>
              <a:rPr lang="en-US" dirty="0" smtClean="0">
                <a:solidFill>
                  <a:schemeClr val="bg1"/>
                </a:solidFill>
                <a:latin typeface="Franklin Gothic Book" panose="020B0503020102020204" pitchFamily="34" charset="0"/>
              </a:rPr>
              <a:t>Academic Enhancement Experiences</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Opportunities to apply learning inside and outside the classroom deepen students’ academic involvement, allowing them to make meaningful intellectual connections and communicate their knowledge to others.</a:t>
            </a:r>
          </a:p>
        </p:txBody>
      </p:sp>
      <p:graphicFrame>
        <p:nvGraphicFramePr>
          <p:cNvPr id="18" name="Academic Enhancement"/>
          <p:cNvGraphicFramePr>
            <a:graphicFrameLocks noChangeAspect="1"/>
          </p:cNvGraphicFramePr>
          <p:nvPr>
            <p:custDataLst>
              <p:tags r:id="rId1"/>
            </p:custDataLst>
            <p:extLst>
              <p:ext uri="{D42A27DB-BD31-4B8C-83A1-F6EECF244321}">
                <p14:modId xmlns:p14="http://schemas.microsoft.com/office/powerpoint/2010/main" val="2621971373"/>
              </p:ext>
            </p:extLst>
          </p:nvPr>
        </p:nvGraphicFramePr>
        <p:xfrm>
          <a:off x="203200" y="1727200"/>
          <a:ext cx="8661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3318" name="TextBox 10"/>
          <p:cNvSpPr txBox="1">
            <a:spLocks noChangeArrowheads="1"/>
          </p:cNvSpPr>
          <p:nvPr/>
        </p:nvSpPr>
        <p:spPr bwMode="auto">
          <a:xfrm>
            <a:off x="6870700" y="5330824"/>
            <a:ext cx="1905000" cy="461665"/>
          </a:xfrm>
          <a:prstGeom prst="rect">
            <a:avLst/>
          </a:prstGeom>
          <a:noFill/>
          <a:ln w="9525">
            <a:noFill/>
            <a:miter lim="800000"/>
            <a:headEnd/>
            <a:tailEnd/>
          </a:ln>
        </p:spPr>
        <p:txBody>
          <a:bodyPr>
            <a:spAutoFit/>
          </a:bodyPr>
          <a:lstStyle/>
          <a:p>
            <a:pPr algn="ctr">
              <a:defRPr/>
            </a:pPr>
            <a:r>
              <a:rPr lang="en-US" sz="1200" b="1" dirty="0">
                <a:solidFill>
                  <a:schemeClr val="bg1"/>
                </a:solidFill>
              </a:rPr>
              <a:t>Worked on a professor’s research project</a:t>
            </a:r>
          </a:p>
        </p:txBody>
      </p:sp>
      <p:sp>
        <p:nvSpPr>
          <p:cNvPr id="13321" name="TextBox 13"/>
          <p:cNvSpPr txBox="1">
            <a:spLocks noChangeArrowheads="1"/>
          </p:cNvSpPr>
          <p:nvPr/>
        </p:nvSpPr>
        <p:spPr bwMode="auto">
          <a:xfrm>
            <a:off x="749300" y="5359044"/>
            <a:ext cx="1905000" cy="461665"/>
          </a:xfrm>
          <a:prstGeom prst="rect">
            <a:avLst/>
          </a:prstGeom>
          <a:noFill/>
          <a:ln w="9525">
            <a:noFill/>
            <a:miter lim="800000"/>
            <a:headEnd/>
            <a:tailEnd/>
          </a:ln>
        </p:spPr>
        <p:txBody>
          <a:bodyPr>
            <a:spAutoFit/>
          </a:bodyPr>
          <a:lstStyle/>
          <a:p>
            <a:pPr algn="ctr">
              <a:defRPr/>
            </a:pPr>
            <a:r>
              <a:rPr lang="en-US" sz="1200" b="1" dirty="0">
                <a:solidFill>
                  <a:schemeClr val="bg1"/>
                </a:solidFill>
              </a:rPr>
              <a:t>Made a presentation in class</a:t>
            </a:r>
          </a:p>
        </p:txBody>
      </p:sp>
      <p:sp>
        <p:nvSpPr>
          <p:cNvPr id="13322" name="TextBox 14"/>
          <p:cNvSpPr txBox="1">
            <a:spLocks noChangeArrowheads="1"/>
          </p:cNvSpPr>
          <p:nvPr/>
        </p:nvSpPr>
        <p:spPr bwMode="auto">
          <a:xfrm>
            <a:off x="5105400" y="5330825"/>
            <a:ext cx="1676400" cy="276999"/>
          </a:xfrm>
          <a:prstGeom prst="rect">
            <a:avLst/>
          </a:prstGeom>
          <a:noFill/>
          <a:ln w="9525">
            <a:noFill/>
            <a:miter lim="800000"/>
            <a:headEnd/>
            <a:tailEnd/>
          </a:ln>
        </p:spPr>
        <p:txBody>
          <a:bodyPr>
            <a:spAutoFit/>
          </a:bodyPr>
          <a:lstStyle/>
          <a:p>
            <a:pPr algn="ctr">
              <a:defRPr/>
            </a:pPr>
            <a:r>
              <a:rPr lang="en-US" sz="1200" b="1" dirty="0">
                <a:solidFill>
                  <a:schemeClr val="bg1"/>
                </a:solidFill>
              </a:rPr>
              <a:t>Received tutoring</a:t>
            </a:r>
          </a:p>
        </p:txBody>
      </p:sp>
      <p:sp>
        <p:nvSpPr>
          <p:cNvPr id="13323" name="TextBox 15"/>
          <p:cNvSpPr txBox="1">
            <a:spLocks noChangeArrowheads="1"/>
          </p:cNvSpPr>
          <p:nvPr/>
        </p:nvSpPr>
        <p:spPr bwMode="auto">
          <a:xfrm>
            <a:off x="2889250" y="5330825"/>
            <a:ext cx="1752600" cy="461665"/>
          </a:xfrm>
          <a:prstGeom prst="rect">
            <a:avLst/>
          </a:prstGeom>
          <a:noFill/>
          <a:ln w="9525">
            <a:noFill/>
            <a:miter lim="800000"/>
            <a:headEnd/>
            <a:tailEnd/>
          </a:ln>
        </p:spPr>
        <p:txBody>
          <a:bodyPr>
            <a:spAutoFit/>
          </a:bodyPr>
          <a:lstStyle/>
          <a:p>
            <a:pPr algn="ctr">
              <a:defRPr/>
            </a:pPr>
            <a:r>
              <a:rPr lang="en-US" sz="1200" b="1" dirty="0">
                <a:solidFill>
                  <a:schemeClr val="bg1"/>
                </a:solidFill>
              </a:rPr>
              <a:t>Contributed to class discussions</a:t>
            </a:r>
          </a:p>
        </p:txBody>
      </p:sp>
      <p:sp>
        <p:nvSpPr>
          <p:cNvPr id="12" name="Rectangle 11"/>
          <p:cNvSpPr/>
          <p:nvPr/>
        </p:nvSpPr>
        <p:spPr>
          <a:xfrm>
            <a:off x="2962894" y="5867400"/>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3" name="Rectangle 12"/>
          <p:cNvSpPr/>
          <p:nvPr/>
        </p:nvSpPr>
        <p:spPr>
          <a:xfrm>
            <a:off x="4509283" y="5867400"/>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3"/>
          <p:cNvSpPr>
            <a:spLocks noGrp="1"/>
          </p:cNvSpPr>
          <p:nvPr>
            <p:ph type="sldNum" sz="quarter" idx="4294967295"/>
          </p:nvPr>
        </p:nvSpPr>
        <p:spPr>
          <a:xfrm>
            <a:off x="8686800" y="6397625"/>
            <a:ext cx="457200" cy="457200"/>
          </a:xfrm>
          <a:prstGeom prst="rect">
            <a:avLst/>
          </a:prstGeom>
          <a:noFill/>
        </p:spPr>
        <p:txBody>
          <a:bodyPr anchor="b"/>
          <a:lstStyle/>
          <a:p>
            <a:fld id="{A0F859B2-4DA4-4C7B-A339-B8F60E91E504}" type="slidenum">
              <a:rPr lang="en-US" sz="1600" smtClean="0">
                <a:solidFill>
                  <a:schemeClr val="bg1"/>
                </a:solidFill>
              </a:rPr>
              <a:pPr/>
              <a:t>25</a:t>
            </a:fld>
            <a:endParaRPr lang="en-US" dirty="0" smtClean="0">
              <a:solidFill>
                <a:schemeClr val="bg1"/>
              </a:solidFill>
            </a:endParaRPr>
          </a:p>
        </p:txBody>
      </p:sp>
      <p:sp>
        <p:nvSpPr>
          <p:cNvPr id="13317" name="Rectangle 2"/>
          <p:cNvSpPr>
            <a:spLocks noGrp="1" noChangeArrowheads="1"/>
          </p:cNvSpPr>
          <p:nvPr>
            <p:ph type="title"/>
          </p:nvPr>
        </p:nvSpPr>
        <p:spPr>
          <a:xfrm>
            <a:off x="914400" y="228600"/>
            <a:ext cx="8077200" cy="1371600"/>
          </a:xfrm>
        </p:spPr>
        <p:txBody>
          <a:bodyPr/>
          <a:lstStyle/>
          <a:p>
            <a:pPr eaLnBrk="1" hangingPunct="1">
              <a:defRPr/>
            </a:pPr>
            <a:r>
              <a:rPr lang="en-US" dirty="0" smtClean="0">
                <a:solidFill>
                  <a:schemeClr val="bg1"/>
                </a:solidFill>
                <a:latin typeface="Franklin Gothic Book" panose="020B0503020102020204" pitchFamily="34" charset="0"/>
              </a:rPr>
              <a:t>Active and Collaborative Learning</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a:solidFill>
                  <a:schemeClr val="accent3"/>
                </a:solidFill>
              </a:rPr>
              <a:t>These items illustrate the extent to which students have deepened their </a:t>
            </a:r>
            <a:br>
              <a:rPr lang="en-US" sz="1600" dirty="0">
                <a:solidFill>
                  <a:schemeClr val="accent3"/>
                </a:solidFill>
              </a:rPr>
            </a:br>
            <a:r>
              <a:rPr lang="en-US" sz="1600" dirty="0">
                <a:solidFill>
                  <a:schemeClr val="accent3"/>
                </a:solidFill>
              </a:rPr>
              <a:t>knowledge of course material through interaction with faculty and other students.</a:t>
            </a:r>
            <a:endParaRPr lang="en-US" sz="1600" dirty="0" smtClean="0">
              <a:solidFill>
                <a:schemeClr val="accent3"/>
              </a:solidFill>
              <a:latin typeface="Franklin Gothic Book" panose="020B0503020102020204" pitchFamily="34" charset="0"/>
            </a:endParaRPr>
          </a:p>
        </p:txBody>
      </p:sp>
      <p:graphicFrame>
        <p:nvGraphicFramePr>
          <p:cNvPr id="18" name="Active and Collaborative"/>
          <p:cNvGraphicFramePr>
            <a:graphicFrameLocks noChangeAspect="1"/>
          </p:cNvGraphicFramePr>
          <p:nvPr>
            <p:custDataLst>
              <p:tags r:id="rId1"/>
            </p:custDataLst>
            <p:extLst>
              <p:ext uri="{D42A27DB-BD31-4B8C-83A1-F6EECF244321}">
                <p14:modId xmlns:p14="http://schemas.microsoft.com/office/powerpoint/2010/main" val="2301460687"/>
              </p:ext>
            </p:extLst>
          </p:nvPr>
        </p:nvGraphicFramePr>
        <p:xfrm>
          <a:off x="203200" y="1727200"/>
          <a:ext cx="8661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p:cNvSpPr/>
          <p:nvPr/>
        </p:nvSpPr>
        <p:spPr>
          <a:xfrm>
            <a:off x="2962894" y="5867400"/>
            <a:ext cx="1380506"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tx2">
                    <a:lumMod val="75000"/>
                  </a:schemeClr>
                </a:solidFill>
              </a:rPr>
              <a:t> </a:t>
            </a:r>
            <a:r>
              <a:rPr lang="en-US" sz="1200" dirty="0" smtClean="0">
                <a:solidFill>
                  <a:schemeClr val="bg1"/>
                </a:solidFill>
              </a:rPr>
              <a:t>Frequently           </a:t>
            </a:r>
          </a:p>
          <a:p>
            <a:pPr algn="ctr"/>
            <a:r>
              <a:rPr lang="en-US" sz="1200" b="1" dirty="0" smtClean="0">
                <a:solidFill>
                  <a:schemeClr val="accent3">
                    <a:lumMod val="60000"/>
                    <a:lumOff val="40000"/>
                  </a:schemeClr>
                </a:solidFill>
              </a:rPr>
              <a:t>■ </a:t>
            </a:r>
            <a:r>
              <a:rPr lang="en-US" sz="1200" dirty="0" smtClean="0">
                <a:solidFill>
                  <a:schemeClr val="bg1"/>
                </a:solidFill>
              </a:rPr>
              <a:t>Occasionally</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3" name="Rectangle 12"/>
          <p:cNvSpPr/>
          <p:nvPr/>
        </p:nvSpPr>
        <p:spPr>
          <a:xfrm>
            <a:off x="4509283" y="5867400"/>
            <a:ext cx="1438086"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  </a:t>
            </a:r>
            <a:r>
              <a:rPr lang="en-US" sz="1200" dirty="0" smtClean="0">
                <a:solidFill>
                  <a:schemeClr val="bg1"/>
                </a:solidFill>
              </a:rPr>
              <a:t>Frequently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smtClean="0">
                <a:solidFill>
                  <a:schemeClr val="tx2">
                    <a:lumMod val="75000"/>
                  </a:schemeClr>
                </a:solidFill>
              </a:rPr>
              <a:t> </a:t>
            </a:r>
            <a:r>
              <a:rPr lang="en-US" sz="1200" dirty="0" smtClean="0">
                <a:solidFill>
                  <a:schemeClr val="bg1"/>
                </a:solidFill>
              </a:rPr>
              <a:t>Occasionally</a:t>
            </a:r>
            <a:r>
              <a:rPr lang="en-US" sz="1200" b="1" dirty="0" smtClean="0">
                <a:solidFill>
                  <a:schemeClr val="bg1"/>
                </a:solidFill>
              </a:rPr>
              <a:t>  </a:t>
            </a:r>
            <a:r>
              <a:rPr lang="en-US" sz="1200" b="1" dirty="0" smtClean="0">
                <a:solidFill>
                  <a:schemeClr val="tx2">
                    <a:lumMod val="75000"/>
                  </a:schemeClr>
                </a:solidFill>
              </a:rPr>
              <a:t>     </a:t>
            </a:r>
            <a:endParaRPr lang="en-US" sz="1200" dirty="0"/>
          </a:p>
          <a:p>
            <a:pPr algn="ctr"/>
            <a:endParaRPr lang="en-US" sz="1200" dirty="0"/>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
        <p:nvSpPr>
          <p:cNvPr id="15" name="TextBox 10"/>
          <p:cNvSpPr txBox="1">
            <a:spLocks noChangeArrowheads="1"/>
          </p:cNvSpPr>
          <p:nvPr/>
        </p:nvSpPr>
        <p:spPr bwMode="auto">
          <a:xfrm>
            <a:off x="2912699" y="5319173"/>
            <a:ext cx="1905000" cy="461665"/>
          </a:xfrm>
          <a:prstGeom prst="rect">
            <a:avLst/>
          </a:prstGeom>
          <a:noFill/>
          <a:ln w="9525">
            <a:noFill/>
            <a:miter lim="800000"/>
            <a:headEnd/>
            <a:tailEnd/>
          </a:ln>
        </p:spPr>
        <p:txBody>
          <a:bodyPr>
            <a:spAutoFit/>
          </a:bodyPr>
          <a:lstStyle/>
          <a:p>
            <a:pPr lvl="0" algn="ctr">
              <a:defRPr/>
            </a:pPr>
            <a:r>
              <a:rPr lang="en-US" sz="1200" b="1" dirty="0">
                <a:solidFill>
                  <a:srgbClr val="1F2A44"/>
                </a:solidFill>
              </a:rPr>
              <a:t>Studied with other students</a:t>
            </a:r>
          </a:p>
        </p:txBody>
      </p:sp>
      <p:sp>
        <p:nvSpPr>
          <p:cNvPr id="16" name="TextBox 11"/>
          <p:cNvSpPr txBox="1">
            <a:spLocks noChangeArrowheads="1"/>
          </p:cNvSpPr>
          <p:nvPr/>
        </p:nvSpPr>
        <p:spPr bwMode="auto">
          <a:xfrm>
            <a:off x="4817699" y="5337497"/>
            <a:ext cx="1905000" cy="646331"/>
          </a:xfrm>
          <a:prstGeom prst="rect">
            <a:avLst/>
          </a:prstGeom>
          <a:noFill/>
          <a:ln w="9525">
            <a:noFill/>
            <a:miter lim="800000"/>
            <a:headEnd/>
            <a:tailEnd/>
          </a:ln>
        </p:spPr>
        <p:txBody>
          <a:bodyPr>
            <a:spAutoFit/>
          </a:bodyPr>
          <a:lstStyle/>
          <a:p>
            <a:pPr lvl="0" algn="ctr">
              <a:defRPr/>
            </a:pPr>
            <a:r>
              <a:rPr lang="en-US" sz="1200" b="1" dirty="0">
                <a:solidFill>
                  <a:srgbClr val="1F2A44"/>
                </a:solidFill>
              </a:rPr>
              <a:t>Discussed course content with students outside of class</a:t>
            </a:r>
          </a:p>
        </p:txBody>
      </p:sp>
      <p:sp>
        <p:nvSpPr>
          <p:cNvPr id="17" name="TextBox 11"/>
          <p:cNvSpPr txBox="1">
            <a:spLocks noChangeArrowheads="1"/>
          </p:cNvSpPr>
          <p:nvPr/>
        </p:nvSpPr>
        <p:spPr bwMode="auto">
          <a:xfrm>
            <a:off x="6759388" y="5326208"/>
            <a:ext cx="1905000" cy="461665"/>
          </a:xfrm>
          <a:prstGeom prst="rect">
            <a:avLst/>
          </a:prstGeom>
          <a:noFill/>
          <a:ln w="9525">
            <a:noFill/>
            <a:miter lim="800000"/>
            <a:headEnd/>
            <a:tailEnd/>
          </a:ln>
        </p:spPr>
        <p:txBody>
          <a:bodyPr>
            <a:spAutoFit/>
          </a:bodyPr>
          <a:lstStyle/>
          <a:p>
            <a:pPr algn="ctr">
              <a:defRPr/>
            </a:pPr>
            <a:r>
              <a:rPr lang="en-US" sz="1200" b="1" dirty="0">
                <a:solidFill>
                  <a:srgbClr val="1F2A44"/>
                </a:solidFill>
              </a:rPr>
              <a:t>Worked with classmates on group projects</a:t>
            </a:r>
          </a:p>
        </p:txBody>
      </p:sp>
      <p:sp>
        <p:nvSpPr>
          <p:cNvPr id="19" name="TextBox 18"/>
          <p:cNvSpPr txBox="1"/>
          <p:nvPr/>
        </p:nvSpPr>
        <p:spPr>
          <a:xfrm>
            <a:off x="855299" y="5319172"/>
            <a:ext cx="2020711" cy="461665"/>
          </a:xfrm>
          <a:prstGeom prst="rect">
            <a:avLst/>
          </a:prstGeom>
          <a:noFill/>
        </p:spPr>
        <p:txBody>
          <a:bodyPr wrap="square" rtlCol="0">
            <a:spAutoFit/>
          </a:bodyPr>
          <a:lstStyle/>
          <a:p>
            <a:pPr algn="ctr"/>
            <a:r>
              <a:rPr lang="en-US" sz="1200" b="1" dirty="0">
                <a:solidFill>
                  <a:srgbClr val="1F2A44"/>
                </a:solidFill>
              </a:rPr>
              <a:t>Received advice/counseling from another student</a:t>
            </a:r>
          </a:p>
        </p:txBody>
      </p:sp>
    </p:spTree>
    <p:extLst>
      <p:ext uri="{BB962C8B-B14F-4D97-AF65-F5344CB8AC3E}">
        <p14:creationId xmlns:p14="http://schemas.microsoft.com/office/powerpoint/2010/main" val="1204784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371600" y="4648200"/>
            <a:ext cx="6400800" cy="1752600"/>
          </a:xfrm>
        </p:spPr>
        <p:txBody>
          <a:bodyPr/>
          <a:lstStyle/>
          <a:p>
            <a:r>
              <a:rPr lang="en-US" dirty="0" smtClean="0">
                <a:solidFill>
                  <a:schemeClr val="bg1"/>
                </a:solidFill>
              </a:rPr>
              <a:t>Co-curricular experiences provide opportunities for students to grow intellectually, interpersonally, and emotionally.</a:t>
            </a:r>
          </a:p>
        </p:txBody>
      </p:sp>
      <p:sp>
        <p:nvSpPr>
          <p:cNvPr id="7" name="TextBox 6"/>
          <p:cNvSpPr txBox="1"/>
          <p:nvPr/>
        </p:nvSpPr>
        <p:spPr>
          <a:xfrm>
            <a:off x="0" y="3048000"/>
            <a:ext cx="9144000" cy="1371600"/>
          </a:xfrm>
          <a:prstGeom prst="rect">
            <a:avLst/>
          </a:prstGeom>
          <a:solidFill>
            <a:schemeClr val="accent3"/>
          </a:solidFill>
          <a:ln w="9525">
            <a:solidFill>
              <a:schemeClr val="bg1"/>
            </a:solidFill>
          </a:ln>
        </p:spPr>
        <p:txBody>
          <a:bodyPr wrap="square" rtlCol="0">
            <a:spAutoFit/>
          </a:bodyPr>
          <a:lstStyle/>
          <a:p>
            <a:endParaRPr lang="en-US" dirty="0"/>
          </a:p>
        </p:txBody>
      </p:sp>
      <p:sp>
        <p:nvSpPr>
          <p:cNvPr id="8" name="Title 5"/>
          <p:cNvSpPr>
            <a:spLocks noGrp="1"/>
          </p:cNvSpPr>
          <p:nvPr>
            <p:ph type="ctrTitle" sz="quarter"/>
          </p:nvPr>
        </p:nvSpPr>
        <p:spPr>
          <a:xfrm>
            <a:off x="685800" y="3048000"/>
            <a:ext cx="7772400" cy="1371600"/>
          </a:xfrm>
        </p:spPr>
        <p:txBody>
          <a:bodyPr anchor="ctr"/>
          <a:lstStyle/>
          <a:p>
            <a:pPr>
              <a:defRPr/>
            </a:pPr>
            <a:r>
              <a:rPr lang="en-US" sz="4400" dirty="0" smtClean="0">
                <a:solidFill>
                  <a:schemeClr val="bg1"/>
                </a:solidFill>
                <a:latin typeface="Franklin Gothic Medium" panose="020B0603020102020204" pitchFamily="34" charset="0"/>
              </a:rPr>
              <a:t>Co-Curricular Experiences</a:t>
            </a:r>
            <a:endParaRPr lang="en-US" sz="4400" dirty="0">
              <a:solidFill>
                <a:schemeClr val="bg1"/>
              </a:solidFill>
              <a:latin typeface="Franklin Gothic Medium" panose="020B0603020102020204" pitchFamily="34" charset="0"/>
            </a:endParaRPr>
          </a:p>
        </p:txBody>
      </p:sp>
      <p:sp>
        <p:nvSpPr>
          <p:cNvPr id="6" name="TextBox 5"/>
          <p:cNvSpPr txBox="1"/>
          <p:nvPr/>
        </p:nvSpPr>
        <p:spPr>
          <a:xfrm>
            <a:off x="152400" y="6403622"/>
            <a:ext cx="2590800" cy="414337"/>
          </a:xfrm>
          <a:prstGeom prst="rect">
            <a:avLst/>
          </a:prstGeom>
          <a:solidFill>
            <a:schemeClr val="tx1"/>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Social Agency"/>
          <p:cNvGraphicFramePr>
            <a:graphicFrameLocks/>
          </p:cNvGraphicFramePr>
          <p:nvPr>
            <p:extLst>
              <p:ext uri="{D42A27DB-BD31-4B8C-83A1-F6EECF244321}">
                <p14:modId xmlns:p14="http://schemas.microsoft.com/office/powerpoint/2010/main" val="3900352622"/>
              </p:ext>
            </p:extLst>
          </p:nvPr>
        </p:nvGraphicFramePr>
        <p:xfrm>
          <a:off x="228600" y="1600200"/>
          <a:ext cx="66294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019800" y="2667000"/>
            <a:ext cx="2743200" cy="2895600"/>
          </a:xfrm>
          <a:prstGeom prst="rect">
            <a:avLst/>
          </a:prstGeom>
          <a:noFill/>
          <a:ln w="9525">
            <a:noFill/>
            <a:miter lim="800000"/>
            <a:headEnd/>
            <a:tailEnd/>
          </a:ln>
        </p:spPr>
        <p:txBody>
          <a:bodyPr/>
          <a:lstStyle/>
          <a:p>
            <a:pPr algn="ctr">
              <a:defRPr/>
            </a:pPr>
            <a:r>
              <a:rPr lang="en-US" sz="1400" b="1" u="sng" dirty="0">
                <a:solidFill>
                  <a:schemeClr val="bg1"/>
                </a:solidFill>
              </a:rPr>
              <a:t>Construct </a:t>
            </a:r>
            <a:r>
              <a:rPr lang="en-US" sz="1400" b="1" u="sng" dirty="0" smtClean="0">
                <a:solidFill>
                  <a:schemeClr val="bg1"/>
                </a:solidFill>
              </a:rPr>
              <a:t>Items</a:t>
            </a:r>
          </a:p>
          <a:p>
            <a:pPr marL="115888" indent="-115888" algn="ctr">
              <a:defRPr/>
            </a:pPr>
            <a:endParaRPr lang="en-US" sz="1400" b="1" u="sng" dirty="0">
              <a:solidFill>
                <a:schemeClr val="bg1"/>
              </a:solidFill>
            </a:endParaRPr>
          </a:p>
          <a:p>
            <a:pPr marL="115888" indent="-115888">
              <a:buFont typeface="Arial" charset="0"/>
              <a:buChar char="•"/>
              <a:defRPr/>
            </a:pPr>
            <a:r>
              <a:rPr lang="en-US" sz="1400" b="1" dirty="0">
                <a:solidFill>
                  <a:schemeClr val="bg1"/>
                </a:solidFill>
              </a:rPr>
              <a:t>Participating in a community action program</a:t>
            </a:r>
          </a:p>
          <a:p>
            <a:pPr marL="115888" indent="-115888">
              <a:buFont typeface="Arial" charset="0"/>
              <a:buChar char="•"/>
              <a:defRPr/>
            </a:pPr>
            <a:r>
              <a:rPr lang="en-US" sz="1400" b="1" dirty="0">
                <a:solidFill>
                  <a:schemeClr val="bg1"/>
                </a:solidFill>
              </a:rPr>
              <a:t> Helping to promote racial understanding</a:t>
            </a:r>
          </a:p>
          <a:p>
            <a:pPr marL="115888" indent="-115888">
              <a:buFont typeface="Arial" charset="0"/>
              <a:buChar char="•"/>
              <a:defRPr/>
            </a:pPr>
            <a:r>
              <a:rPr lang="en-US" sz="1400" b="1" dirty="0">
                <a:solidFill>
                  <a:schemeClr val="bg1"/>
                </a:solidFill>
              </a:rPr>
              <a:t> Becoming a community leader</a:t>
            </a:r>
          </a:p>
          <a:p>
            <a:pPr marL="115888" indent="-115888">
              <a:buFont typeface="Arial" charset="0"/>
              <a:buChar char="•"/>
              <a:defRPr/>
            </a:pPr>
            <a:r>
              <a:rPr lang="en-US" sz="1400" b="1" dirty="0">
                <a:solidFill>
                  <a:schemeClr val="bg1"/>
                </a:solidFill>
              </a:rPr>
              <a:t> Keeping up to date with political affairs</a:t>
            </a:r>
          </a:p>
          <a:p>
            <a:pPr marL="115888" indent="-115888">
              <a:buFont typeface="Arial" charset="0"/>
              <a:buChar char="•"/>
              <a:defRPr/>
            </a:pPr>
            <a:r>
              <a:rPr lang="en-US" sz="1400" b="1" dirty="0">
                <a:solidFill>
                  <a:schemeClr val="bg1"/>
                </a:solidFill>
              </a:rPr>
              <a:t> Influencing social values</a:t>
            </a:r>
          </a:p>
          <a:p>
            <a:pPr marL="115888" indent="-115888">
              <a:buFont typeface="Arial" charset="0"/>
              <a:buChar char="•"/>
              <a:defRPr/>
            </a:pPr>
            <a:r>
              <a:rPr lang="en-US" sz="1400" b="1" dirty="0">
                <a:solidFill>
                  <a:schemeClr val="bg1"/>
                </a:solidFill>
              </a:rPr>
              <a:t> Helping others who are in </a:t>
            </a:r>
            <a:r>
              <a:rPr lang="en-US" sz="1400" b="1" dirty="0" smtClean="0">
                <a:solidFill>
                  <a:schemeClr val="bg1"/>
                </a:solidFill>
              </a:rPr>
              <a:t>difficulty</a:t>
            </a:r>
            <a:endParaRPr lang="en-US" sz="1400" b="1" dirty="0">
              <a:solidFill>
                <a:schemeClr val="bg1"/>
              </a:solidFill>
            </a:endParaRPr>
          </a:p>
        </p:txBody>
      </p:sp>
      <p:sp>
        <p:nvSpPr>
          <p:cNvPr id="14" name="Rectangle 2"/>
          <p:cNvSpPr txBox="1">
            <a:spLocks noChangeArrowheads="1"/>
          </p:cNvSpPr>
          <p:nvPr/>
        </p:nvSpPr>
        <p:spPr bwMode="auto">
          <a:xfrm>
            <a:off x="914400" y="152400"/>
            <a:ext cx="8001000" cy="13716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1"/>
                </a:solidFill>
                <a:latin typeface="Franklin Gothic Book" panose="020B0503020102020204" pitchFamily="34" charset="0"/>
                <a:ea typeface="+mj-ea"/>
                <a:cs typeface="+mj-cs"/>
              </a:rPr>
              <a:t>Social Agency</a:t>
            </a:r>
            <a:br>
              <a:rPr lang="en-US" sz="2800" b="1" kern="0" dirty="0">
                <a:solidFill>
                  <a:schemeClr val="bg1"/>
                </a:solidFill>
                <a:latin typeface="Franklin Gothic Book" panose="020B0503020102020204" pitchFamily="34" charset="0"/>
                <a:ea typeface="+mj-ea"/>
                <a:cs typeface="+mj-cs"/>
              </a:rPr>
            </a:br>
            <a:r>
              <a:rPr lang="en-US" sz="1600" b="1" i="1" kern="0" dirty="0">
                <a:solidFill>
                  <a:schemeClr val="accent3"/>
                </a:solidFill>
                <a:latin typeface="Franklin Gothic Book" panose="020B0503020102020204" pitchFamily="34" charset="0"/>
                <a:ea typeface="+mj-ea"/>
                <a:cs typeface="+mj-cs"/>
              </a:rPr>
              <a:t> </a:t>
            </a:r>
            <a:br>
              <a:rPr lang="en-US" sz="1600" b="1" i="1" kern="0" dirty="0">
                <a:solidFill>
                  <a:schemeClr val="accent3"/>
                </a:solidFill>
                <a:latin typeface="Franklin Gothic Book" panose="020B0503020102020204" pitchFamily="34" charset="0"/>
                <a:ea typeface="+mj-ea"/>
                <a:cs typeface="+mj-cs"/>
              </a:rPr>
            </a:br>
            <a:r>
              <a:rPr lang="en-US" sz="1600" b="1" kern="0" dirty="0">
                <a:solidFill>
                  <a:schemeClr val="accent3"/>
                </a:solidFill>
                <a:latin typeface="Franklin Gothic Book" panose="020B0503020102020204" pitchFamily="34" charset="0"/>
                <a:ea typeface="+mj-ea"/>
                <a:cs typeface="+mj-cs"/>
              </a:rPr>
              <a:t>Activities and beliefs equip and empower students to create a world that is equitable, just, democratic and sustainable. </a:t>
            </a:r>
            <a:r>
              <a:rPr lang="en-US" sz="1600" b="1" i="1" kern="0" dirty="0">
                <a:solidFill>
                  <a:schemeClr val="accent3"/>
                </a:solidFill>
                <a:latin typeface="Franklin Gothic Book" panose="020B0503020102020204" pitchFamily="34" charset="0"/>
                <a:ea typeface="+mj-ea"/>
                <a:cs typeface="+mj-cs"/>
              </a:rPr>
              <a:t>Social Agency</a:t>
            </a:r>
            <a:r>
              <a:rPr lang="en-US" sz="1600" b="1" kern="0" dirty="0">
                <a:solidFill>
                  <a:schemeClr val="accent3"/>
                </a:solidFill>
                <a:latin typeface="Franklin Gothic Book" panose="020B0503020102020204" pitchFamily="34" charset="0"/>
                <a:ea typeface="+mj-ea"/>
                <a:cs typeface="+mj-cs"/>
              </a:rPr>
              <a:t> measures the extent to which students value political and social involvement as a personal goal.</a:t>
            </a:r>
          </a:p>
        </p:txBody>
      </p:sp>
      <p:sp>
        <p:nvSpPr>
          <p:cNvPr id="15" name="Rectangle 14"/>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bg1"/>
                </a:solidFill>
              </a:rPr>
              <a:t> </a:t>
            </a:r>
            <a:r>
              <a:rPr lang="en-US" sz="1200" b="1" dirty="0">
                <a:solidFill>
                  <a:schemeClr val="bg1"/>
                </a:solidFill>
              </a:rPr>
              <a:t>Your Institution </a:t>
            </a:r>
            <a:endParaRPr lang="en-US" sz="1200" dirty="0">
              <a:solidFill>
                <a:schemeClr val="bg1"/>
              </a:solidFill>
            </a:endParaRPr>
          </a:p>
        </p:txBody>
      </p:sp>
      <p:sp>
        <p:nvSpPr>
          <p:cNvPr id="17" name="Rectangle 16"/>
          <p:cNvSpPr/>
          <p:nvPr/>
        </p:nvSpPr>
        <p:spPr>
          <a:xfrm>
            <a:off x="3676302" y="6150833"/>
            <a:ext cx="1657697"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Rectangle 2"/>
          <p:cNvSpPr/>
          <p:nvPr/>
        </p:nvSpPr>
        <p:spPr>
          <a:xfrm>
            <a:off x="8700516" y="6534072"/>
            <a:ext cx="354584" cy="307777"/>
          </a:xfrm>
          <a:prstGeom prst="rect">
            <a:avLst/>
          </a:prstGeom>
        </p:spPr>
        <p:txBody>
          <a:bodyPr wrap="none">
            <a:spAutoFit/>
          </a:bodyPr>
          <a:lstStyle/>
          <a:p>
            <a:fld id="{7F203371-9CB2-4A90-9261-771DC74F61A0}" type="slidenum">
              <a:rPr lang="en-US" sz="1400">
                <a:solidFill>
                  <a:schemeClr val="bg1"/>
                </a:solidFill>
              </a:rPr>
              <a:pPr/>
              <a:t>27</a:t>
            </a:fld>
            <a:endParaRPr lang="en-US" sz="1400" dirty="0">
              <a:solidFill>
                <a:schemeClr val="bg1"/>
              </a:solidFill>
            </a:endParaRPr>
          </a:p>
        </p:txBody>
      </p:sp>
      <p:sp>
        <p:nvSpPr>
          <p:cNvPr id="4" name="Footer Placeholder 3"/>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extLst>
      <p:ext uri="{BB962C8B-B14F-4D97-AF65-F5344CB8AC3E}">
        <p14:creationId xmlns:p14="http://schemas.microsoft.com/office/powerpoint/2010/main" val="2013799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Civic Engagement</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Engaged citizens are a critical element in the functioning of our democratic society. </a:t>
            </a:r>
            <a:br>
              <a:rPr lang="en-US" sz="1600" dirty="0" smtClean="0">
                <a:solidFill>
                  <a:schemeClr val="accent3"/>
                </a:solidFill>
                <a:latin typeface="Franklin Gothic Book" panose="020B0503020102020204" pitchFamily="34" charset="0"/>
              </a:rPr>
            </a:br>
            <a:r>
              <a:rPr lang="en-US" sz="1600" i="1" dirty="0" smtClean="0">
                <a:solidFill>
                  <a:schemeClr val="accent3"/>
                </a:solidFill>
                <a:latin typeface="Franklin Gothic Book" panose="020B0503020102020204" pitchFamily="34" charset="0"/>
              </a:rPr>
              <a:t>Civic Engagement </a:t>
            </a:r>
            <a:r>
              <a:rPr lang="en-US" sz="1600" dirty="0" smtClean="0">
                <a:solidFill>
                  <a:schemeClr val="accent3"/>
                </a:solidFill>
                <a:latin typeface="Franklin Gothic Book" panose="020B0503020102020204" pitchFamily="34" charset="0"/>
              </a:rPr>
              <a:t>measures the extent to which students are motivated and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703713931"/>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4"/>
          </p:nvPr>
        </p:nvSpPr>
        <p:spPr>
          <a:xfrm>
            <a:off x="8763000" y="6550943"/>
            <a:ext cx="381000" cy="303882"/>
          </a:xfrm>
          <a:prstGeom prst="rect">
            <a:avLst/>
          </a:prstGeom>
        </p:spPr>
        <p:txBody>
          <a:bodyPr/>
          <a:lstStyle/>
          <a:p>
            <a:pPr>
              <a:defRPr/>
            </a:pPr>
            <a:fld id="{7F203371-9CB2-4A90-9261-771DC74F61A0}" type="slidenum">
              <a:rPr lang="en-US" sz="1400" smtClean="0">
                <a:solidFill>
                  <a:schemeClr val="bg1"/>
                </a:solidFill>
              </a:rPr>
              <a:pPr>
                <a:defRPr/>
              </a:pPr>
              <a:t>28</a:t>
            </a:fld>
            <a:endParaRPr lang="en-US" sz="1400" dirty="0">
              <a:solidFill>
                <a:schemeClr val="bg1"/>
              </a:solidFill>
            </a:endParaRPr>
          </a:p>
        </p:txBody>
      </p:sp>
      <p:sp>
        <p:nvSpPr>
          <p:cNvPr id="7" name="Rectangle 6"/>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bg1"/>
                </a:solidFill>
              </a:rPr>
              <a:t> </a:t>
            </a:r>
            <a:r>
              <a:rPr lang="en-US" sz="1200" b="1" dirty="0">
                <a:solidFill>
                  <a:schemeClr val="bg1"/>
                </a:solidFill>
              </a:rPr>
              <a:t>Your Institution </a:t>
            </a:r>
            <a:endParaRPr lang="en-US" sz="1200" dirty="0">
              <a:solidFill>
                <a:schemeClr val="bg1"/>
              </a:solidFill>
            </a:endParaRPr>
          </a:p>
        </p:txBody>
      </p:sp>
      <p:sp>
        <p:nvSpPr>
          <p:cNvPr id="11" name="Rectangle 10"/>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914400" y="150813"/>
            <a:ext cx="8001000" cy="1525587"/>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Civic Awareness</a:t>
            </a: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 ability to evaluate, question, and develop solutions affecting their local and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global communities is an important skill. </a:t>
            </a:r>
            <a:r>
              <a:rPr lang="en-US" sz="1600" i="1" dirty="0" smtClean="0">
                <a:solidFill>
                  <a:schemeClr val="accent3"/>
                </a:solidFill>
                <a:latin typeface="Franklin Gothic Book" panose="020B0503020102020204" pitchFamily="34" charset="0"/>
              </a:rPr>
              <a:t>Civic Awareness </a:t>
            </a:r>
            <a:r>
              <a:rPr lang="en-US" sz="1600" dirty="0" smtClean="0">
                <a:solidFill>
                  <a:schemeClr val="accent3"/>
                </a:solidFill>
                <a:latin typeface="Franklin Gothic Book" panose="020B0503020102020204" pitchFamily="34" charset="0"/>
              </a:rPr>
              <a:t>measures students’ understanding of the issues facing their community, nation, and the world.</a:t>
            </a:r>
          </a:p>
        </p:txBody>
      </p:sp>
      <p:graphicFrame>
        <p:nvGraphicFramePr>
          <p:cNvPr id="8" name="Civic Awareness"/>
          <p:cNvGraphicFramePr>
            <a:graphicFrameLocks noChangeAspect="1"/>
          </p:cNvGraphicFramePr>
          <p:nvPr>
            <p:custDataLst>
              <p:tags r:id="rId1"/>
            </p:custDataLst>
            <p:extLst>
              <p:ext uri="{D42A27DB-BD31-4B8C-83A1-F6EECF244321}">
                <p14:modId xmlns:p14="http://schemas.microsoft.com/office/powerpoint/2010/main" val="3394450793"/>
              </p:ext>
            </p:extLst>
          </p:nvPr>
        </p:nvGraphicFramePr>
        <p:xfrm>
          <a:off x="88900" y="1676400"/>
          <a:ext cx="8826500" cy="43116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4"/>
          </p:nvPr>
        </p:nvSpPr>
        <p:spPr>
          <a:xfrm>
            <a:off x="8382000" y="6397625"/>
            <a:ext cx="762000" cy="457200"/>
          </a:xfrm>
          <a:prstGeom prst="rect">
            <a:avLst/>
          </a:prstGeom>
        </p:spPr>
        <p:txBody>
          <a:bodyPr/>
          <a:lstStyle/>
          <a:p>
            <a:pPr>
              <a:defRPr/>
            </a:pPr>
            <a:fld id="{7F203371-9CB2-4A90-9261-771DC74F61A0}" type="slidenum">
              <a:rPr lang="en-US" sz="1400" smtClean="0">
                <a:solidFill>
                  <a:schemeClr val="bg1"/>
                </a:solidFill>
              </a:rPr>
              <a:pPr>
                <a:defRPr/>
              </a:pPr>
              <a:t>29</a:t>
            </a:fld>
            <a:endParaRPr lang="en-US" sz="1400" dirty="0">
              <a:solidFill>
                <a:schemeClr val="bg1"/>
              </a:solidFill>
            </a:endParaRPr>
          </a:p>
        </p:txBody>
      </p:sp>
      <p:sp>
        <p:nvSpPr>
          <p:cNvPr id="10" name="Rectangle 9"/>
          <p:cNvSpPr/>
          <p:nvPr/>
        </p:nvSpPr>
        <p:spPr>
          <a:xfrm>
            <a:off x="3676302" y="6150833"/>
            <a:ext cx="1657697"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11" name="Rectangle 10"/>
          <p:cNvSpPr/>
          <p:nvPr/>
        </p:nvSpPr>
        <p:spPr>
          <a:xfrm>
            <a:off x="2133600" y="6153090"/>
            <a:ext cx="1478353" cy="400110"/>
          </a:xfrm>
          <a:prstGeom prst="rect">
            <a:avLst/>
          </a:prstGeom>
        </p:spPr>
        <p:txBody>
          <a:bodyPr wrap="none">
            <a:spAutoFit/>
          </a:bodyPr>
          <a:lstStyle/>
          <a:p>
            <a:pPr algn="ctr"/>
            <a:r>
              <a:rPr lang="en-US" b="1" dirty="0">
                <a:solidFill>
                  <a:schemeClr val="accent3"/>
                </a:solidFill>
              </a:rPr>
              <a:t>■ </a:t>
            </a:r>
            <a:r>
              <a:rPr lang="en-US" sz="1200" b="1" dirty="0">
                <a:solidFill>
                  <a:schemeClr val="bg1"/>
                </a:solidFill>
              </a:rPr>
              <a:t>Your Institution </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4294967295"/>
          </p:nvPr>
        </p:nvSpPr>
        <p:spPr>
          <a:xfrm>
            <a:off x="8915400" y="6400800"/>
            <a:ext cx="228600" cy="457200"/>
          </a:xfrm>
          <a:prstGeom prst="rect">
            <a:avLst/>
          </a:prstGeom>
          <a:noFill/>
        </p:spPr>
        <p:txBody>
          <a:bodyPr/>
          <a:lstStyle/>
          <a:p>
            <a:pPr algn="l"/>
            <a:fld id="{8CB3E2E7-B9AF-4679-973C-2443AC803ABB}" type="slidenum">
              <a:rPr lang="en-US" smtClean="0"/>
              <a:pPr algn="l"/>
              <a:t>3</a:t>
            </a:fld>
            <a:endParaRPr lang="en-US" smtClean="0"/>
          </a:p>
        </p:txBody>
      </p:sp>
      <p:sp>
        <p:nvSpPr>
          <p:cNvPr id="35843" name="Rectangle 5"/>
          <p:cNvSpPr>
            <a:spLocks noGrp="1" noChangeArrowheads="1"/>
          </p:cNvSpPr>
          <p:nvPr>
            <p:ph type="title"/>
          </p:nvPr>
        </p:nvSpPr>
        <p:spPr>
          <a:xfrm>
            <a:off x="0" y="0"/>
            <a:ext cx="9144000" cy="1143000"/>
          </a:xfrm>
        </p:spPr>
        <p:txBody>
          <a:bodyPr/>
          <a:lstStyle/>
          <a:p>
            <a:pPr eaLnBrk="1" hangingPunct="1">
              <a:defRPr/>
            </a:pPr>
            <a:r>
              <a:rPr lang="en-US" dirty="0" smtClean="0">
                <a:solidFill>
                  <a:schemeClr val="bg1"/>
                </a:solidFill>
                <a:latin typeface="Franklin Gothic Book" panose="020B0503020102020204" pitchFamily="34" charset="0"/>
              </a:rPr>
              <a:t>Table of Contents</a:t>
            </a:r>
          </a:p>
        </p:txBody>
      </p:sp>
      <p:sp>
        <p:nvSpPr>
          <p:cNvPr id="35844" name="Rectangle 6"/>
          <p:cNvSpPr>
            <a:spLocks noGrp="1" noChangeArrowheads="1"/>
          </p:cNvSpPr>
          <p:nvPr>
            <p:ph type="body" sz="half" idx="1"/>
          </p:nvPr>
        </p:nvSpPr>
        <p:spPr>
          <a:xfrm>
            <a:off x="228600" y="1219199"/>
            <a:ext cx="4038600" cy="5486401"/>
          </a:xfrm>
        </p:spPr>
        <p:txBody>
          <a:bodyPr/>
          <a:lstStyle/>
          <a:p>
            <a:pPr marL="0" indent="0" eaLnBrk="1" hangingPunct="1">
              <a:spcBef>
                <a:spcPts val="400"/>
              </a:spcBef>
              <a:buClr>
                <a:srgbClr val="7680AC"/>
              </a:buClr>
              <a:buNone/>
              <a:defRPr/>
            </a:pPr>
            <a:r>
              <a:rPr lang="en-US" sz="1600" u="sng" dirty="0" smtClean="0">
                <a:solidFill>
                  <a:schemeClr val="bg1"/>
                </a:solidFill>
                <a:latin typeface="Franklin Gothic Book" panose="020B0503020102020204" pitchFamily="34" charset="0"/>
                <a:hlinkClick r:id="rId3" action="ppaction://hlinksldjump"/>
              </a:rPr>
              <a:t>Demographics</a:t>
            </a:r>
            <a:endParaRPr lang="en-US" sz="1600" u="sng"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u="sng" dirty="0" smtClean="0">
                <a:solidFill>
                  <a:schemeClr val="bg1"/>
                </a:solidFill>
                <a:latin typeface="Franklin Gothic Book" panose="020B0503020102020204" pitchFamily="34" charset="0"/>
                <a:hlinkClick r:id="rId3" action="ppaction://hlinksldjump"/>
              </a:rPr>
              <a:t>Race/Ethnicity and Sex</a:t>
            </a:r>
            <a:endParaRPr lang="en-US" sz="1400" u="sng"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4" action="ppaction://hlinksldjump"/>
              </a:rPr>
              <a:t>Sexual Orientation and Housing Type</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5" action="ppaction://hlinksldjump"/>
              </a:rPr>
              <a:t>Financing College</a:t>
            </a:r>
            <a:endParaRPr lang="en-US" sz="1400" u="sng" dirty="0">
              <a:solidFill>
                <a:schemeClr val="bg1"/>
              </a:solidFill>
              <a:latin typeface="Franklin Gothic Book" panose="020B0503020102020204" pitchFamily="34" charset="0"/>
            </a:endParaRPr>
          </a:p>
          <a:p>
            <a:pPr lvl="1" eaLnBrk="1" hangingPunct="1">
              <a:spcBef>
                <a:spcPts val="400"/>
              </a:spcBef>
              <a:buClr>
                <a:srgbClr val="7680AC"/>
              </a:buClr>
              <a:buFontTx/>
              <a:buNone/>
              <a:defRPr/>
            </a:pPr>
            <a:endParaRPr lang="en-US" sz="500" dirty="0" smtClean="0">
              <a:solidFill>
                <a:schemeClr val="bg1"/>
              </a:solidFill>
              <a:latin typeface="Franklin Gothic Book" panose="020B0503020102020204" pitchFamily="34" charset="0"/>
            </a:endParaRPr>
          </a:p>
          <a:p>
            <a:pPr marL="0" indent="0" eaLnBrk="1" hangingPunct="1">
              <a:spcBef>
                <a:spcPts val="400"/>
              </a:spcBef>
              <a:buClr>
                <a:srgbClr val="7680AC"/>
              </a:buClr>
              <a:buNone/>
              <a:defRPr/>
            </a:pPr>
            <a:r>
              <a:rPr lang="en-US" sz="1600" u="sng" dirty="0" smtClean="0">
                <a:solidFill>
                  <a:schemeClr val="bg1"/>
                </a:solidFill>
                <a:latin typeface="Franklin Gothic Book" panose="020B0503020102020204" pitchFamily="34" charset="0"/>
                <a:hlinkClick r:id="rId6" action="ppaction://hlinksldjump"/>
              </a:rPr>
              <a:t>Adjustment to College</a:t>
            </a:r>
            <a:endParaRPr lang="en-US" sz="1600" u="sng"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7" action="ppaction://hlinksldjump"/>
              </a:rPr>
              <a:t>Academic Adjustment</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8" action="ppaction://hlinksldjump"/>
              </a:rPr>
              <a:t>Navigational Action</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None/>
              <a:defRPr/>
            </a:pPr>
            <a:r>
              <a:rPr lang="en-US" sz="1400" dirty="0" smtClean="0">
                <a:solidFill>
                  <a:srgbClr val="1F2A44"/>
                </a:solidFill>
                <a:latin typeface="Franklin Gothic Book" panose="020B0503020102020204" pitchFamily="34" charset="0"/>
                <a:hlinkClick r:id="rId9" action="ppaction://hlinksldjump"/>
              </a:rPr>
              <a:t>Sense of Belonging</a:t>
            </a:r>
            <a:endParaRPr lang="en-US" sz="1400" dirty="0" smtClean="0">
              <a:solidFill>
                <a:srgbClr val="1F2A44"/>
              </a:solidFill>
              <a:latin typeface="Franklin Gothic Book" panose="020B0503020102020204" pitchFamily="34" charset="0"/>
            </a:endParaRPr>
          </a:p>
          <a:p>
            <a:pPr lvl="1" eaLnBrk="1" hangingPunct="1">
              <a:spcBef>
                <a:spcPts val="400"/>
              </a:spcBef>
              <a:buClr>
                <a:srgbClr val="7680AC"/>
              </a:buClr>
              <a:buNone/>
              <a:defRPr/>
            </a:pPr>
            <a:r>
              <a:rPr lang="en-US" sz="1400" dirty="0" smtClean="0">
                <a:solidFill>
                  <a:schemeClr val="bg1"/>
                </a:solidFill>
                <a:latin typeface="Franklin Gothic Book" panose="020B0503020102020204" pitchFamily="34" charset="0"/>
                <a:hlinkClick r:id="rId10" action="ppaction://hlinksldjump"/>
              </a:rPr>
              <a:t>Health and Wellness</a:t>
            </a:r>
            <a:endParaRPr lang="en-US" sz="1400" dirty="0" smtClean="0">
              <a:solidFill>
                <a:srgbClr val="1F2A44"/>
              </a:solidFill>
              <a:latin typeface="Franklin Gothic Book" panose="020B0503020102020204" pitchFamily="34" charset="0"/>
            </a:endParaRPr>
          </a:p>
          <a:p>
            <a:pPr lvl="1" eaLnBrk="1" hangingPunct="1">
              <a:spcBef>
                <a:spcPts val="400"/>
              </a:spcBef>
              <a:buClr>
                <a:srgbClr val="7680AC"/>
              </a:buClr>
              <a:buFontTx/>
              <a:buNone/>
              <a:defRPr/>
            </a:pPr>
            <a:endParaRPr lang="en-US" sz="500" dirty="0" smtClean="0">
              <a:solidFill>
                <a:schemeClr val="bg1"/>
              </a:solidFill>
              <a:latin typeface="Franklin Gothic Book" panose="020B0503020102020204" pitchFamily="34" charset="0"/>
            </a:endParaRPr>
          </a:p>
          <a:p>
            <a:pPr marL="0" indent="0" eaLnBrk="1" hangingPunct="1">
              <a:spcBef>
                <a:spcPts val="400"/>
              </a:spcBef>
              <a:buClr>
                <a:srgbClr val="7680AC"/>
              </a:buClr>
              <a:buNone/>
              <a:defRPr/>
            </a:pPr>
            <a:r>
              <a:rPr lang="en-US" sz="1600" u="sng" dirty="0" smtClean="0">
                <a:solidFill>
                  <a:schemeClr val="bg1"/>
                </a:solidFill>
                <a:latin typeface="Franklin Gothic Book" panose="020B0503020102020204" pitchFamily="34" charset="0"/>
                <a:hlinkClick r:id="rId11" action="ppaction://hlinksldjump"/>
              </a:rPr>
              <a:t>Academic Outcomes and Experiences</a:t>
            </a:r>
            <a:endParaRPr lang="en-US" sz="1600" u="sng" dirty="0" smtClean="0">
              <a:solidFill>
                <a:schemeClr val="bg1"/>
              </a:solidFill>
              <a:latin typeface="Franklin Gothic Book" panose="020B0503020102020204" pitchFamily="34" charset="0"/>
            </a:endParaRPr>
          </a:p>
          <a:p>
            <a:pPr lvl="1" eaLnBrk="1" hangingPunct="1">
              <a:spcBef>
                <a:spcPts val="400"/>
              </a:spcBef>
              <a:buClr>
                <a:srgbClr val="7680AC"/>
              </a:buClr>
              <a:buNone/>
              <a:defRPr/>
            </a:pPr>
            <a:r>
              <a:rPr lang="en-US" sz="1400" dirty="0">
                <a:solidFill>
                  <a:schemeClr val="bg1"/>
                </a:solidFill>
                <a:latin typeface="Franklin Gothic Book" panose="020B0503020102020204" pitchFamily="34" charset="0"/>
                <a:hlinkClick r:id="rId12" action="ppaction://hlinksldjump"/>
              </a:rPr>
              <a:t>Academic Self-Concept </a:t>
            </a:r>
            <a:endParaRPr lang="en-US" sz="1400" dirty="0" smtClean="0">
              <a:solidFill>
                <a:schemeClr val="bg1"/>
              </a:solidFill>
              <a:latin typeface="Franklin Gothic Book" panose="020B0503020102020204" pitchFamily="34" charset="0"/>
              <a:hlinkClick r:id="rId13" action="ppaction://hlinksldjump"/>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13" action="ppaction://hlinksldjump"/>
              </a:rPr>
              <a:t>Habits of Mind</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u="sng" dirty="0" smtClean="0">
                <a:solidFill>
                  <a:schemeClr val="bg1"/>
                </a:solidFill>
                <a:latin typeface="Franklin Gothic Book" panose="020B0503020102020204" pitchFamily="34" charset="0"/>
                <a:hlinkClick r:id="rId14" action="ppaction://hlinksldjump"/>
              </a:rPr>
              <a:t>Faculty Interaction</a:t>
            </a:r>
            <a:endParaRPr lang="en-US" sz="1400" u="sng"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13" action="ppaction://hlinksldjump"/>
              </a:rPr>
              <a:t>Academic Validation</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15" action="ppaction://hlinksldjump"/>
              </a:rPr>
              <a:t>General Interpersonal Validation</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None/>
              <a:defRPr/>
            </a:pPr>
            <a:r>
              <a:rPr lang="en-US" sz="1400" dirty="0">
                <a:solidFill>
                  <a:schemeClr val="bg1"/>
                </a:solidFill>
                <a:latin typeface="Franklin Gothic Book" panose="020B0503020102020204" pitchFamily="34" charset="0"/>
                <a:hlinkClick r:id="rId16" action="ppaction://hlinksldjump"/>
              </a:rPr>
              <a:t>Academic </a:t>
            </a:r>
            <a:r>
              <a:rPr lang="en-US" sz="1400" dirty="0" smtClean="0">
                <a:solidFill>
                  <a:schemeClr val="bg1"/>
                </a:solidFill>
                <a:latin typeface="Franklin Gothic Book" panose="020B0503020102020204" pitchFamily="34" charset="0"/>
                <a:hlinkClick r:id="rId16" action="ppaction://hlinksldjump"/>
              </a:rPr>
              <a:t>Disengagement</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a:solidFill>
                  <a:schemeClr val="bg1"/>
                </a:solidFill>
                <a:latin typeface="Franklin Gothic Book" panose="020B0503020102020204" pitchFamily="34" charset="0"/>
                <a:hlinkClick r:id="rId17" action="ppaction://hlinksldjump"/>
              </a:rPr>
              <a:t>Academic Outcomes</a:t>
            </a:r>
            <a:endParaRPr lang="en-US" sz="1400" dirty="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a:solidFill>
                  <a:schemeClr val="bg1"/>
                </a:solidFill>
                <a:latin typeface="Franklin Gothic Book" panose="020B0503020102020204" pitchFamily="34" charset="0"/>
                <a:hlinkClick r:id="rId18" action="ppaction://hlinksldjump"/>
              </a:rPr>
              <a:t>Academic Enhancement Experiences </a:t>
            </a:r>
            <a:endParaRPr lang="en-US" sz="1400" dirty="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a:solidFill>
                  <a:schemeClr val="bg1"/>
                </a:solidFill>
                <a:latin typeface="Franklin Gothic Book" panose="020B0503020102020204" pitchFamily="34" charset="0"/>
                <a:hlinkClick r:id="rId19" action="ppaction://hlinksldjump"/>
              </a:rPr>
              <a:t>Active and Collaborative Learning </a:t>
            </a:r>
            <a:endParaRPr lang="en-US" sz="1400" dirty="0">
              <a:solidFill>
                <a:schemeClr val="bg1"/>
              </a:solidFill>
              <a:latin typeface="Franklin Gothic Book" panose="020B0503020102020204" pitchFamily="34" charset="0"/>
            </a:endParaRPr>
          </a:p>
          <a:p>
            <a:pPr lvl="1" eaLnBrk="1" hangingPunct="1">
              <a:spcBef>
                <a:spcPts val="400"/>
              </a:spcBef>
              <a:buClr>
                <a:srgbClr val="7680AC"/>
              </a:buClr>
              <a:buNone/>
              <a:defRPr/>
            </a:pPr>
            <a:endParaRPr lang="en-US" sz="1400" dirty="0">
              <a:solidFill>
                <a:schemeClr val="bg1"/>
              </a:solidFill>
              <a:latin typeface="Franklin Gothic Book" panose="020B0503020102020204" pitchFamily="34" charset="0"/>
              <a:hlinkClick r:id="rId15" action="ppaction://hlinksldjump"/>
            </a:endParaRPr>
          </a:p>
          <a:p>
            <a:pPr lvl="1" eaLnBrk="1" hangingPunct="1">
              <a:spcBef>
                <a:spcPts val="400"/>
              </a:spcBef>
              <a:buClr>
                <a:srgbClr val="7680AC"/>
              </a:buClr>
              <a:buFontTx/>
              <a:buNone/>
              <a:defRPr/>
            </a:pPr>
            <a:endParaRPr lang="en-US" sz="1400" dirty="0" smtClean="0">
              <a:solidFill>
                <a:schemeClr val="bg1"/>
              </a:solidFill>
              <a:latin typeface="Franklin Gothic Book" panose="020B0503020102020204" pitchFamily="34" charset="0"/>
            </a:endParaRPr>
          </a:p>
        </p:txBody>
      </p:sp>
      <p:sp>
        <p:nvSpPr>
          <p:cNvPr id="35845" name="Rectangle 7"/>
          <p:cNvSpPr>
            <a:spLocks noGrp="1" noChangeArrowheads="1"/>
          </p:cNvSpPr>
          <p:nvPr>
            <p:ph type="body" sz="half" idx="2"/>
          </p:nvPr>
        </p:nvSpPr>
        <p:spPr>
          <a:xfrm>
            <a:off x="4648200" y="1219200"/>
            <a:ext cx="4191000" cy="5181600"/>
          </a:xfrm>
        </p:spPr>
        <p:txBody>
          <a:bodyPr/>
          <a:lstStyle/>
          <a:p>
            <a:pPr lvl="1" eaLnBrk="1" hangingPunct="1">
              <a:spcBef>
                <a:spcPts val="400"/>
              </a:spcBef>
              <a:buClr>
                <a:srgbClr val="7680AC"/>
              </a:buClr>
              <a:buFontTx/>
              <a:buNone/>
              <a:defRPr/>
            </a:pPr>
            <a:endParaRPr lang="en-US" sz="500" dirty="0">
              <a:solidFill>
                <a:schemeClr val="bg1"/>
              </a:solidFill>
              <a:latin typeface="Franklin Gothic Book" panose="020B0503020102020204" pitchFamily="34" charset="0"/>
            </a:endParaRPr>
          </a:p>
          <a:p>
            <a:pPr marL="0" indent="0" eaLnBrk="1" hangingPunct="1">
              <a:spcBef>
                <a:spcPct val="30000"/>
              </a:spcBef>
              <a:buClr>
                <a:srgbClr val="7680AC"/>
              </a:buClr>
              <a:buNone/>
              <a:defRPr/>
            </a:pPr>
            <a:r>
              <a:rPr lang="en-US" sz="1600" u="sng" dirty="0" smtClean="0">
                <a:solidFill>
                  <a:schemeClr val="bg1"/>
                </a:solidFill>
                <a:latin typeface="Franklin Gothic Book" panose="020B0503020102020204" pitchFamily="34" charset="0"/>
                <a:hlinkClick r:id="rId20" action="ppaction://hlinksldjump"/>
              </a:rPr>
              <a:t>Co-Curricular Experiences</a:t>
            </a:r>
            <a:endParaRPr lang="en-US" sz="1600" u="sng" dirty="0" smtClean="0">
              <a:solidFill>
                <a:schemeClr val="bg1"/>
              </a:solidFill>
              <a:latin typeface="Franklin Gothic Book" panose="020B0503020102020204" pitchFamily="34" charset="0"/>
            </a:endParaRPr>
          </a:p>
          <a:p>
            <a:pPr marL="463550" lvl="1" indent="-6350"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21" action="ppaction://hlinksldjump"/>
              </a:rPr>
              <a:t>	Social Agency</a:t>
            </a:r>
            <a:endParaRPr lang="en-US" sz="1400" dirty="0" smtClean="0">
              <a:solidFill>
                <a:schemeClr val="bg1"/>
              </a:solidFill>
              <a:latin typeface="Franklin Gothic Book" panose="020B0503020102020204" pitchFamily="34" charset="0"/>
            </a:endParaRPr>
          </a:p>
          <a:p>
            <a:pPr marL="463550" lvl="1" indent="-6350"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22" action="ppaction://hlinksldjump"/>
              </a:rPr>
              <a:t>	Civic Engagement</a:t>
            </a:r>
            <a:endParaRPr lang="en-US" sz="1400" dirty="0" smtClean="0">
              <a:solidFill>
                <a:schemeClr val="bg1"/>
              </a:solidFill>
              <a:latin typeface="Franklin Gothic Book" panose="020B0503020102020204" pitchFamily="34" charset="0"/>
            </a:endParaRPr>
          </a:p>
          <a:p>
            <a:pPr marL="463550" lvl="1" indent="-6350"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23" action="ppaction://hlinksldjump"/>
              </a:rPr>
              <a:t>	Civic Awareness</a:t>
            </a:r>
            <a:endParaRPr lang="en-US" sz="1400" dirty="0" smtClean="0">
              <a:solidFill>
                <a:schemeClr val="bg1"/>
              </a:solidFill>
              <a:latin typeface="Franklin Gothic Book" panose="020B0503020102020204" pitchFamily="34" charset="0"/>
            </a:endParaRPr>
          </a:p>
          <a:p>
            <a:pPr marL="463550" lvl="1" indent="-6350" eaLnBrk="1" hangingPunct="1">
              <a:spcBef>
                <a:spcPts val="400"/>
              </a:spcBef>
              <a:buClr>
                <a:srgbClr val="7680AC"/>
              </a:buClr>
              <a:buNone/>
              <a:defRPr/>
            </a:pPr>
            <a:r>
              <a:rPr lang="en-US" sz="1400" dirty="0" smtClean="0">
                <a:solidFill>
                  <a:srgbClr val="1F2A44"/>
                </a:solidFill>
                <a:latin typeface="Franklin Gothic Book" panose="020B0503020102020204" pitchFamily="34" charset="0"/>
                <a:hlinkClick r:id="rId24" action="ppaction://hlinksldjump"/>
              </a:rPr>
              <a:t>Pluralistic </a:t>
            </a:r>
            <a:r>
              <a:rPr lang="en-US" sz="1400" dirty="0">
                <a:solidFill>
                  <a:srgbClr val="1F2A44"/>
                </a:solidFill>
                <a:latin typeface="Franklin Gothic Book" panose="020B0503020102020204" pitchFamily="34" charset="0"/>
                <a:hlinkClick r:id="rId24" action="ppaction://hlinksldjump"/>
              </a:rPr>
              <a:t>Orientation</a:t>
            </a:r>
            <a:endParaRPr lang="en-US" sz="1400" dirty="0">
              <a:solidFill>
                <a:srgbClr val="1F2A44"/>
              </a:solidFill>
              <a:latin typeface="Franklin Gothic Book" panose="020B0503020102020204" pitchFamily="34" charset="0"/>
            </a:endParaRPr>
          </a:p>
          <a:p>
            <a:pPr lvl="1" eaLnBrk="1" hangingPunct="1">
              <a:spcBef>
                <a:spcPts val="400"/>
              </a:spcBef>
              <a:buClr>
                <a:srgbClr val="7680AC"/>
              </a:buClr>
              <a:buFontTx/>
              <a:buNone/>
              <a:defRPr/>
            </a:pPr>
            <a:endParaRPr lang="en-US" sz="1600" dirty="0" smtClean="0">
              <a:solidFill>
                <a:schemeClr val="bg1"/>
              </a:solidFill>
              <a:latin typeface="Franklin Gothic Book" panose="020B0503020102020204" pitchFamily="34" charset="0"/>
            </a:endParaRPr>
          </a:p>
          <a:p>
            <a:pPr eaLnBrk="1" hangingPunct="1">
              <a:spcBef>
                <a:spcPts val="400"/>
              </a:spcBef>
              <a:buClr>
                <a:srgbClr val="7680AC"/>
              </a:buClr>
              <a:buFontTx/>
              <a:buNone/>
              <a:defRPr/>
            </a:pPr>
            <a:r>
              <a:rPr lang="en-US" sz="1600" dirty="0" smtClean="0">
                <a:solidFill>
                  <a:schemeClr val="bg1"/>
                </a:solidFill>
                <a:latin typeface="Franklin Gothic Book" panose="020B0503020102020204" pitchFamily="34" charset="0"/>
                <a:hlinkClick r:id="rId25" action="ppaction://hlinksldjump"/>
              </a:rPr>
              <a:t>Diversity and Campus Climate</a:t>
            </a:r>
            <a:endParaRPr lang="en-US" sz="1600" dirty="0" smtClean="0">
              <a:solidFill>
                <a:schemeClr val="bg1"/>
              </a:solidFill>
              <a:latin typeface="Franklin Gothic Book" panose="020B0503020102020204" pitchFamily="34" charset="0"/>
            </a:endParaRPr>
          </a:p>
          <a:p>
            <a:pPr eaLnBrk="1" hangingPunct="1">
              <a:spcBef>
                <a:spcPts val="400"/>
              </a:spcBef>
              <a:buClr>
                <a:srgbClr val="7680AC"/>
              </a:buClr>
              <a:buFontTx/>
              <a:buNone/>
              <a:defRPr/>
            </a:pPr>
            <a:r>
              <a:rPr lang="en-US" sz="1800" dirty="0" smtClean="0">
                <a:solidFill>
                  <a:schemeClr val="bg1"/>
                </a:solidFill>
                <a:latin typeface="Franklin Gothic Book" panose="020B0503020102020204" pitchFamily="34" charset="0"/>
              </a:rPr>
              <a:t>	</a:t>
            </a:r>
            <a:r>
              <a:rPr lang="en-US" sz="1400" dirty="0" smtClean="0">
                <a:solidFill>
                  <a:schemeClr val="bg1"/>
                </a:solidFill>
                <a:latin typeface="Franklin Gothic Book" panose="020B0503020102020204" pitchFamily="34" charset="0"/>
                <a:hlinkClick r:id="rId25" action="ppaction://hlinksldjump"/>
              </a:rPr>
              <a:t>Positive Cross-Racial Interaction</a:t>
            </a:r>
            <a:endParaRPr lang="en-US" sz="1400" dirty="0" smtClean="0">
              <a:solidFill>
                <a:schemeClr val="bg1"/>
              </a:solidFill>
              <a:latin typeface="Franklin Gothic Book" panose="020B0503020102020204" pitchFamily="34" charset="0"/>
            </a:endParaRPr>
          </a:p>
          <a:p>
            <a:pPr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rPr>
              <a:t>	</a:t>
            </a:r>
            <a:r>
              <a:rPr lang="en-US" sz="1400" dirty="0" smtClean="0">
                <a:solidFill>
                  <a:schemeClr val="bg1"/>
                </a:solidFill>
                <a:latin typeface="Franklin Gothic Book" panose="020B0503020102020204" pitchFamily="34" charset="0"/>
                <a:hlinkClick r:id="rId26" action="ppaction://hlinksldjump"/>
              </a:rPr>
              <a:t>Negative Cross-Racial Interaction</a:t>
            </a:r>
            <a:endParaRPr lang="en-US" sz="1400" dirty="0" smtClean="0">
              <a:solidFill>
                <a:srgbClr val="FF0000"/>
              </a:solidFill>
              <a:latin typeface="Franklin Gothic Book" panose="020B0503020102020204" pitchFamily="34" charset="0"/>
            </a:endParaRPr>
          </a:p>
          <a:p>
            <a:pPr eaLnBrk="1" hangingPunct="1">
              <a:spcBef>
                <a:spcPts val="400"/>
              </a:spcBef>
              <a:buClr>
                <a:srgbClr val="7680AC"/>
              </a:buClr>
              <a:buFontTx/>
              <a:buNone/>
              <a:defRPr/>
            </a:pPr>
            <a:r>
              <a:rPr lang="en-US" sz="1400" dirty="0" smtClean="0">
                <a:solidFill>
                  <a:srgbClr val="FF0000"/>
                </a:solidFill>
                <a:latin typeface="Franklin Gothic Book" panose="020B0503020102020204" pitchFamily="34" charset="0"/>
              </a:rPr>
              <a:t>	</a:t>
            </a:r>
            <a:r>
              <a:rPr lang="en-US" sz="1400" dirty="0" smtClean="0">
                <a:solidFill>
                  <a:schemeClr val="bg1"/>
                </a:solidFill>
                <a:latin typeface="Franklin Gothic Book" panose="020B0503020102020204" pitchFamily="34" charset="0"/>
                <a:hlinkClick r:id="rId27" action="ppaction://hlinksldjump"/>
              </a:rPr>
              <a:t>Campus Climate and Diversity</a:t>
            </a:r>
            <a:endParaRPr lang="en-US" sz="1400" dirty="0" smtClean="0">
              <a:solidFill>
                <a:schemeClr val="bg1"/>
              </a:solidFill>
              <a:latin typeface="Franklin Gothic Book" panose="020B0503020102020204" pitchFamily="34" charset="0"/>
            </a:endParaRPr>
          </a:p>
          <a:p>
            <a:pPr indent="4763" eaLnBrk="1" hangingPunct="1">
              <a:spcBef>
                <a:spcPts val="400"/>
              </a:spcBef>
              <a:buClr>
                <a:srgbClr val="7680AC"/>
              </a:buClr>
              <a:buFontTx/>
              <a:buNone/>
              <a:defRPr/>
            </a:pPr>
            <a:r>
              <a:rPr lang="en-US" sz="1400" dirty="0">
                <a:solidFill>
                  <a:schemeClr val="bg1"/>
                </a:solidFill>
                <a:latin typeface="Franklin Gothic Book" panose="020B0503020102020204" pitchFamily="34" charset="0"/>
                <a:hlinkClick r:id="rId24" action="ppaction://hlinksldjump"/>
              </a:rPr>
              <a:t>Satisfaction with Campus </a:t>
            </a:r>
            <a:r>
              <a:rPr lang="en-US" sz="1400" dirty="0" smtClean="0">
                <a:solidFill>
                  <a:schemeClr val="bg1"/>
                </a:solidFill>
                <a:latin typeface="Franklin Gothic Book" panose="020B0503020102020204" pitchFamily="34" charset="0"/>
                <a:hlinkClick r:id="rId24" action="ppaction://hlinksldjump"/>
              </a:rPr>
              <a:t>Diversity</a:t>
            </a:r>
            <a:endParaRPr lang="en-US" sz="1400" dirty="0" smtClean="0">
              <a:solidFill>
                <a:schemeClr val="bg1"/>
              </a:solidFill>
              <a:latin typeface="Franklin Gothic Book" panose="020B0503020102020204" pitchFamily="34" charset="0"/>
            </a:endParaRPr>
          </a:p>
          <a:p>
            <a:pPr eaLnBrk="1" hangingPunct="1">
              <a:spcBef>
                <a:spcPts val="400"/>
              </a:spcBef>
              <a:buClr>
                <a:srgbClr val="7680AC"/>
              </a:buClr>
              <a:buFontTx/>
              <a:buNone/>
              <a:defRPr/>
            </a:pPr>
            <a:endParaRPr lang="en-US" sz="500" u="sng" dirty="0" smtClean="0">
              <a:solidFill>
                <a:schemeClr val="bg1"/>
              </a:solidFill>
              <a:latin typeface="Franklin Gothic Book" panose="020B0503020102020204" pitchFamily="34" charset="0"/>
            </a:endParaRPr>
          </a:p>
          <a:p>
            <a:pPr marL="0" indent="0" eaLnBrk="1" hangingPunct="1">
              <a:spcBef>
                <a:spcPct val="30000"/>
              </a:spcBef>
              <a:buClr>
                <a:srgbClr val="7680AC"/>
              </a:buClr>
              <a:buNone/>
              <a:defRPr/>
            </a:pPr>
            <a:r>
              <a:rPr lang="en-US" sz="1600" u="sng" dirty="0" smtClean="0">
                <a:solidFill>
                  <a:schemeClr val="bg1"/>
                </a:solidFill>
                <a:latin typeface="Franklin Gothic Book" panose="020B0503020102020204" pitchFamily="34" charset="0"/>
                <a:hlinkClick r:id="rId28" action="ppaction://hlinksldjump"/>
              </a:rPr>
              <a:t>Satisfaction</a:t>
            </a:r>
            <a:endParaRPr lang="en-US" sz="1600" u="sng"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29" action="ppaction://hlinksldjump"/>
              </a:rPr>
              <a:t>Satisfaction with Coursework</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30" action="ppaction://hlinksldjump"/>
              </a:rPr>
              <a:t>Satisfaction with Academic Support</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31" action="ppaction://hlinksldjump"/>
              </a:rPr>
              <a:t>Satisfaction with Services and Community</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FontTx/>
              <a:buNone/>
              <a:defRPr/>
            </a:pPr>
            <a:r>
              <a:rPr lang="en-US" sz="1400" dirty="0" smtClean="0">
                <a:solidFill>
                  <a:schemeClr val="bg1"/>
                </a:solidFill>
                <a:latin typeface="Franklin Gothic Book" panose="020B0503020102020204" pitchFamily="34" charset="0"/>
                <a:hlinkClick r:id="rId32" action="ppaction://hlinksldjump"/>
              </a:rPr>
              <a:t>Future Plans</a:t>
            </a:r>
            <a:endParaRPr lang="en-US" sz="1400" dirty="0" smtClean="0">
              <a:solidFill>
                <a:schemeClr val="bg1"/>
              </a:solidFill>
              <a:latin typeface="Franklin Gothic Book" panose="020B0503020102020204" pitchFamily="34" charset="0"/>
            </a:endParaRPr>
          </a:p>
          <a:p>
            <a:pPr lvl="1" eaLnBrk="1" hangingPunct="1">
              <a:spcBef>
                <a:spcPts val="400"/>
              </a:spcBef>
              <a:buClr>
                <a:srgbClr val="7680AC"/>
              </a:buClr>
              <a:buNone/>
              <a:defRPr/>
            </a:pPr>
            <a:r>
              <a:rPr lang="en-US" sz="1400" dirty="0">
                <a:solidFill>
                  <a:schemeClr val="bg1"/>
                </a:solidFill>
                <a:latin typeface="Franklin Gothic Book" panose="020B0503020102020204" pitchFamily="34" charset="0"/>
                <a:hlinkClick r:id="rId33" action="ppaction://hlinksldjump"/>
              </a:rPr>
              <a:t>Overall  Satisfaction</a:t>
            </a:r>
            <a:endParaRPr lang="en-US" sz="1400" dirty="0">
              <a:solidFill>
                <a:schemeClr val="bg1"/>
              </a:solidFill>
              <a:latin typeface="Franklin Gothic Book" panose="020B0503020102020204" pitchFamily="34" charset="0"/>
            </a:endParaRPr>
          </a:p>
          <a:p>
            <a:pPr lvl="1" eaLnBrk="1" hangingPunct="1">
              <a:spcBef>
                <a:spcPts val="400"/>
              </a:spcBef>
              <a:buClr>
                <a:srgbClr val="7680AC"/>
              </a:buClr>
              <a:buFontTx/>
              <a:buNone/>
              <a:defRPr/>
            </a:pPr>
            <a:endParaRPr lang="en-US" sz="1400" dirty="0" smtClean="0">
              <a:solidFill>
                <a:schemeClr val="bg1"/>
              </a:solidFill>
              <a:latin typeface="Franklin Gothic Book" panose="020B0503020102020204" pitchFamily="34" charset="0"/>
            </a:endParaRPr>
          </a:p>
        </p:txBody>
      </p:sp>
      <p:sp>
        <p:nvSpPr>
          <p:cNvPr id="7" name="TextBox 6"/>
          <p:cNvSpPr txBox="1"/>
          <p:nvPr/>
        </p:nvSpPr>
        <p:spPr>
          <a:xfrm>
            <a:off x="6553200" y="6443663"/>
            <a:ext cx="2590800" cy="414337"/>
          </a:xfrm>
          <a:prstGeom prst="rect">
            <a:avLst/>
          </a:prstGeom>
          <a:solidFill>
            <a:schemeClr val="tx1"/>
          </a:solidFill>
          <a:ln>
            <a:noFill/>
          </a:ln>
        </p:spPr>
        <p:txBody>
          <a:bodyPr wrap="square" rtlCol="0">
            <a:spAutoFit/>
          </a:bodyPr>
          <a:lstStyle/>
          <a:p>
            <a:endParaRPr lang="en-US" dirty="0"/>
          </a:p>
        </p:txBody>
      </p:sp>
      <p:sp>
        <p:nvSpPr>
          <p:cNvPr id="2" name="Footer Placeholder 1"/>
          <p:cNvSpPr>
            <a:spLocks noGrp="1"/>
          </p:cNvSpPr>
          <p:nvPr>
            <p:ph type="ftr" sz="quarter" idx="3"/>
          </p:nvPr>
        </p:nvSpPr>
        <p:spPr/>
        <p:txBody>
          <a:bodyPr/>
          <a:lstStyle/>
          <a:p>
            <a:pPr>
              <a:defRPr/>
            </a:pPr>
            <a:r>
              <a:rPr lang="en-US" dirty="0"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fld id="{7F203371-9CB2-4A90-9261-771DC74F61A0}" type="slidenum">
              <a:rPr lang="en-US" sz="1400" smtClean="0">
                <a:solidFill>
                  <a:schemeClr val="bg1"/>
                </a:solidFill>
              </a:rPr>
              <a:pPr>
                <a:defRPr/>
              </a:pPr>
              <a:t>30</a:t>
            </a:fld>
            <a:endParaRPr lang="en-US" sz="1400" dirty="0">
              <a:solidFill>
                <a:schemeClr val="bg1"/>
              </a:solidFill>
            </a:endParaRP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227285911"/>
              </p:ext>
            </p:extLst>
          </p:nvPr>
        </p:nvGraphicFramePr>
        <p:xfrm>
          <a:off x="228600" y="1143000"/>
          <a:ext cx="6327648" cy="530352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743200" cy="2971800"/>
          </a:xfrm>
          <a:prstGeom prst="rect">
            <a:avLst/>
          </a:prstGeom>
          <a:noFill/>
          <a:ln w="9525">
            <a:noFill/>
            <a:miter lim="800000"/>
            <a:headEnd/>
            <a:tailEnd/>
          </a:ln>
        </p:spPr>
        <p:txBody>
          <a:bodyPr/>
          <a:lstStyle/>
          <a:p>
            <a:pPr algn="ctr">
              <a:defRPr/>
            </a:pPr>
            <a:r>
              <a:rPr lang="en-US" sz="1400" b="1" u="sng" dirty="0">
                <a:solidFill>
                  <a:schemeClr val="bg1"/>
                </a:solidFill>
              </a:rPr>
              <a:t>Construct Items</a:t>
            </a:r>
          </a:p>
          <a:p>
            <a:pPr>
              <a:defRPr/>
            </a:pPr>
            <a:endParaRPr lang="en-US" sz="1400" b="1" u="sng" dirty="0">
              <a:solidFill>
                <a:schemeClr val="bg1"/>
              </a:solidFill>
            </a:endParaRPr>
          </a:p>
          <a:p>
            <a:pPr marL="115888" indent="-115888">
              <a:defRPr/>
            </a:pPr>
            <a:endParaRPr lang="en-US" sz="1400" b="1" u="sng" dirty="0">
              <a:solidFill>
                <a:schemeClr val="bg1"/>
              </a:solidFill>
            </a:endParaRPr>
          </a:p>
          <a:p>
            <a:pPr marL="115888" indent="-115888">
              <a:buFont typeface="Arial" charset="0"/>
              <a:buChar char="•"/>
              <a:defRPr/>
            </a:pPr>
            <a:r>
              <a:rPr lang="en-US" sz="1400" b="1" dirty="0">
                <a:solidFill>
                  <a:schemeClr val="bg1"/>
                </a:solidFill>
              </a:rPr>
              <a:t>  Tolerance of others with different beliefs</a:t>
            </a:r>
          </a:p>
          <a:p>
            <a:pPr marL="115888" indent="-115888">
              <a:buFont typeface="Arial" charset="0"/>
              <a:buChar char="•"/>
              <a:defRPr/>
            </a:pPr>
            <a:r>
              <a:rPr lang="en-US" sz="1400" b="1" dirty="0">
                <a:solidFill>
                  <a:schemeClr val="bg1"/>
                </a:solidFill>
              </a:rPr>
              <a:t> Ability to work cooperatively with diverse people</a:t>
            </a:r>
          </a:p>
          <a:p>
            <a:pPr marL="115888" indent="-115888">
              <a:buFont typeface="Arial" charset="0"/>
              <a:buChar char="•"/>
              <a:defRPr/>
            </a:pPr>
            <a:r>
              <a:rPr lang="en-US" sz="1400" b="1" dirty="0">
                <a:solidFill>
                  <a:schemeClr val="bg1"/>
                </a:solidFill>
              </a:rPr>
              <a:t> Ability to discuss and negotiate</a:t>
            </a:r>
          </a:p>
          <a:p>
            <a:pPr marL="115888" indent="-115888">
              <a:defRPr/>
            </a:pPr>
            <a:r>
              <a:rPr lang="en-US" sz="1400" b="1" dirty="0">
                <a:solidFill>
                  <a:schemeClr val="bg1"/>
                </a:solidFill>
              </a:rPr>
              <a:t>   controversial issues</a:t>
            </a:r>
          </a:p>
          <a:p>
            <a:pPr marL="115888" indent="-115888">
              <a:buFont typeface="Arial" charset="0"/>
              <a:buChar char="•"/>
              <a:defRPr/>
            </a:pPr>
            <a:r>
              <a:rPr lang="en-US" sz="1400" b="1" dirty="0">
                <a:solidFill>
                  <a:schemeClr val="bg1"/>
                </a:solidFill>
              </a:rPr>
              <a:t> Openness to having my views challenged</a:t>
            </a:r>
          </a:p>
          <a:p>
            <a:pPr marL="115888" indent="-115888">
              <a:buFont typeface="Arial" charset="0"/>
              <a:buChar char="•"/>
              <a:defRPr/>
            </a:pPr>
            <a:r>
              <a:rPr lang="en-US" sz="1400" b="1" dirty="0">
                <a:solidFill>
                  <a:schemeClr val="bg1"/>
                </a:solidFill>
              </a:rPr>
              <a:t> Ability to see the world from someone else's perspective</a:t>
            </a:r>
          </a:p>
          <a:p>
            <a:pPr marL="115888" indent="-115888">
              <a:defRPr/>
            </a:pPr>
            <a:endParaRPr lang="en-US" sz="1400" b="1" dirty="0">
              <a:solidFill>
                <a:schemeClr val="bg1"/>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1"/>
                </a:solidFill>
                <a:latin typeface="Franklin Gothic Book" panose="020B0503020102020204" pitchFamily="34" charset="0"/>
                <a:ea typeface="+mj-ea"/>
                <a:cs typeface="+mj-cs"/>
              </a:rPr>
              <a:t>Pluralistic Orientation</a:t>
            </a:r>
            <a:r>
              <a:rPr lang="en-US" sz="2800" b="1" kern="0" dirty="0">
                <a:solidFill>
                  <a:srgbClr val="7680AC"/>
                </a:solidFill>
                <a:latin typeface="Franklin Gothic Book" panose="020B0503020102020204" pitchFamily="34" charset="0"/>
                <a:ea typeface="+mj-ea"/>
                <a:cs typeface="+mj-cs"/>
              </a:rPr>
              <a:t/>
            </a:r>
            <a:br>
              <a:rPr lang="en-US" sz="2800" b="1" kern="0" dirty="0">
                <a:solidFill>
                  <a:srgbClr val="7680AC"/>
                </a:solidFill>
                <a:latin typeface="Franklin Gothic Book" panose="020B0503020102020204" pitchFamily="34" charset="0"/>
                <a:ea typeface="+mj-ea"/>
                <a:cs typeface="+mj-cs"/>
              </a:rPr>
            </a:br>
            <a:r>
              <a:rPr lang="en-US" sz="1600" b="1" kern="0" dirty="0">
                <a:solidFill>
                  <a:schemeClr val="accent3"/>
                </a:solidFill>
                <a:latin typeface="Franklin Gothic Book" panose="020B0503020102020204" pitchFamily="34" charset="0"/>
                <a:ea typeface="+mj-ea"/>
                <a:cs typeface="+mj-cs"/>
              </a:rPr>
              <a:t/>
            </a:r>
            <a:br>
              <a:rPr lang="en-US" sz="1600" b="1" kern="0" dirty="0">
                <a:solidFill>
                  <a:schemeClr val="accent3"/>
                </a:solidFill>
                <a:latin typeface="Franklin Gothic Book" panose="020B0503020102020204" pitchFamily="34" charset="0"/>
                <a:ea typeface="+mj-ea"/>
                <a:cs typeface="+mj-cs"/>
              </a:rPr>
            </a:br>
            <a:r>
              <a:rPr lang="en-US" sz="1600" b="1" i="1" kern="0" dirty="0">
                <a:solidFill>
                  <a:schemeClr val="accent3"/>
                </a:solidFill>
                <a:latin typeface="Franklin Gothic Book" panose="020B0503020102020204" pitchFamily="34" charset="0"/>
                <a:ea typeface="+mj-ea"/>
                <a:cs typeface="+mj-cs"/>
              </a:rPr>
              <a:t>Pluralistic Orientation </a:t>
            </a:r>
            <a:r>
              <a:rPr lang="en-US" sz="1600" b="1" kern="0" dirty="0">
                <a:solidFill>
                  <a:schemeClr val="accent3"/>
                </a:solidFill>
                <a:latin typeface="Franklin Gothic Book" panose="020B0503020102020204" pitchFamily="34" charset="0"/>
                <a:ea typeface="+mj-ea"/>
                <a:cs typeface="+mj-cs"/>
              </a:rPr>
              <a:t>measures skills and dispositions appropriate for </a:t>
            </a:r>
            <a:br>
              <a:rPr lang="en-US" sz="1600" b="1" kern="0" dirty="0">
                <a:solidFill>
                  <a:schemeClr val="accent3"/>
                </a:solidFill>
                <a:latin typeface="Franklin Gothic Book" panose="020B0503020102020204" pitchFamily="34" charset="0"/>
                <a:ea typeface="+mj-ea"/>
                <a:cs typeface="+mj-cs"/>
              </a:rPr>
            </a:br>
            <a:r>
              <a:rPr lang="en-US" sz="1600" b="1" kern="0" dirty="0">
                <a:solidFill>
                  <a:schemeClr val="accent3"/>
                </a:solidFill>
                <a:latin typeface="Franklin Gothic Book" panose="020B0503020102020204" pitchFamily="34" charset="0"/>
                <a:ea typeface="+mj-ea"/>
                <a:cs typeface="+mj-cs"/>
              </a:rPr>
              <a:t>living and working in a diverse society.</a:t>
            </a:r>
          </a:p>
        </p:txBody>
      </p:sp>
      <p:sp>
        <p:nvSpPr>
          <p:cNvPr id="15" name="Flowchart: Process 14"/>
          <p:cNvSpPr/>
          <p:nvPr/>
        </p:nvSpPr>
        <p:spPr bwMode="auto">
          <a:xfrm>
            <a:off x="914400" y="5791200"/>
            <a:ext cx="152400" cy="152400"/>
          </a:xfrm>
          <a:prstGeom prst="flowChartProcess">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Flowchart: Process 15"/>
          <p:cNvSpPr/>
          <p:nvPr/>
        </p:nvSpPr>
        <p:spPr bwMode="auto">
          <a:xfrm>
            <a:off x="914400" y="5533167"/>
            <a:ext cx="152400" cy="153610"/>
          </a:xfrm>
          <a:prstGeom prst="flowChartProcess">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anchor="b"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17" name="Rectangle 16"/>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bg1"/>
                </a:solidFill>
              </a:rPr>
              <a:t> </a:t>
            </a:r>
            <a:r>
              <a:rPr lang="en-US" sz="1200" b="1" dirty="0">
                <a:solidFill>
                  <a:schemeClr val="bg1"/>
                </a:solidFill>
              </a:rPr>
              <a:t>Your Institution </a:t>
            </a:r>
            <a:endParaRPr lang="en-US" sz="1200" dirty="0">
              <a:solidFill>
                <a:schemeClr val="bg1"/>
              </a:solidFill>
            </a:endParaRPr>
          </a:p>
        </p:txBody>
      </p:sp>
      <p:sp>
        <p:nvSpPr>
          <p:cNvPr id="18" name="Rectangle 17"/>
          <p:cNvSpPr/>
          <p:nvPr/>
        </p:nvSpPr>
        <p:spPr>
          <a:xfrm>
            <a:off x="3676302" y="6150833"/>
            <a:ext cx="1657697"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p:txBody>
          <a:bodyPr/>
          <a:lstStyle/>
          <a:p>
            <a:pPr>
              <a:defRPr/>
            </a:pPr>
            <a:r>
              <a:rPr lang="en-US" dirty="0" smtClean="0">
                <a:solidFill>
                  <a:prstClr val="black"/>
                </a:solidFill>
              </a:rPr>
              <a:t>2017  Your First College Year Survey</a:t>
            </a:r>
            <a:endParaRPr lang="en-US" dirty="0">
              <a:solidFill>
                <a:prstClr val="black"/>
              </a:solidFill>
            </a:endParaRPr>
          </a:p>
        </p:txBody>
      </p:sp>
    </p:spTree>
    <p:extLst>
      <p:ext uri="{BB962C8B-B14F-4D97-AF65-F5344CB8AC3E}">
        <p14:creationId xmlns:p14="http://schemas.microsoft.com/office/powerpoint/2010/main" val="39077857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914400" y="227013"/>
            <a:ext cx="8229600" cy="1296987"/>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Positive Cross-Racial Interaction</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Contact with diverse students allows students to gain valuable insights about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themselves and others. </a:t>
            </a:r>
            <a:r>
              <a:rPr lang="en-US" sz="1600" i="1" dirty="0" smtClean="0">
                <a:solidFill>
                  <a:schemeClr val="accent3"/>
                </a:solidFill>
                <a:latin typeface="Franklin Gothic Book" panose="020B0503020102020204" pitchFamily="34" charset="0"/>
              </a:rPr>
              <a:t>Positive Cross-Racial Interaction </a:t>
            </a:r>
            <a:r>
              <a:rPr lang="en-US" sz="1600" dirty="0" smtClean="0">
                <a:solidFill>
                  <a:schemeClr val="accent3"/>
                </a:solidFill>
                <a:latin typeface="Franklin Gothic Book" panose="020B0503020102020204" pitchFamily="34" charset="0"/>
              </a:rPr>
              <a:t>is a unified measure of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students’ level of positive interaction with diverse peers.</a:t>
            </a:r>
          </a:p>
        </p:txBody>
      </p:sp>
      <p:graphicFrame>
        <p:nvGraphicFramePr>
          <p:cNvPr id="8" name="Positive Interaction"/>
          <p:cNvGraphicFramePr>
            <a:graphicFrameLocks noChangeAspect="1"/>
          </p:cNvGraphicFramePr>
          <p:nvPr>
            <p:custDataLst>
              <p:tags r:id="rId1"/>
            </p:custDataLst>
            <p:extLst>
              <p:ext uri="{D42A27DB-BD31-4B8C-83A1-F6EECF244321}">
                <p14:modId xmlns:p14="http://schemas.microsoft.com/office/powerpoint/2010/main" val="2451598859"/>
              </p:ext>
            </p:extLst>
          </p:nvPr>
        </p:nvGraphicFramePr>
        <p:xfrm>
          <a:off x="0" y="1524000"/>
          <a:ext cx="88265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4"/>
          </p:nvPr>
        </p:nvSpPr>
        <p:spPr>
          <a:xfrm>
            <a:off x="8382000" y="6397625"/>
            <a:ext cx="762000" cy="457200"/>
          </a:xfrm>
          <a:prstGeom prst="rect">
            <a:avLst/>
          </a:prstGeom>
        </p:spPr>
        <p:txBody>
          <a:bodyPr/>
          <a:lstStyle/>
          <a:p>
            <a:pPr>
              <a:defRPr/>
            </a:pPr>
            <a:fld id="{7F203371-9CB2-4A90-9261-771DC74F61A0}" type="slidenum">
              <a:rPr lang="en-US" sz="1600" smtClean="0">
                <a:solidFill>
                  <a:schemeClr val="bg1"/>
                </a:solidFill>
              </a:rPr>
              <a:pPr>
                <a:defRPr/>
              </a:pPr>
              <a:t>31</a:t>
            </a:fld>
            <a:endParaRPr lang="en-US" sz="1600" dirty="0">
              <a:solidFill>
                <a:schemeClr val="bg1"/>
              </a:solidFill>
            </a:endParaRPr>
          </a:p>
        </p:txBody>
      </p:sp>
      <p:sp>
        <p:nvSpPr>
          <p:cNvPr id="7" name="Rectangle 6"/>
          <p:cNvSpPr/>
          <p:nvPr/>
        </p:nvSpPr>
        <p:spPr>
          <a:xfrm>
            <a:off x="1857740" y="6150833"/>
            <a:ext cx="1478353" cy="400110"/>
          </a:xfrm>
          <a:prstGeom prst="rect">
            <a:avLst/>
          </a:prstGeom>
        </p:spPr>
        <p:txBody>
          <a:bodyPr wrap="none">
            <a:spAutoFit/>
          </a:bodyPr>
          <a:lstStyle/>
          <a:p>
            <a:pPr algn="ctr"/>
            <a:r>
              <a:rPr lang="en-US" b="1" dirty="0">
                <a:solidFill>
                  <a:schemeClr val="accent3"/>
                </a:solidFill>
              </a:rPr>
              <a:t>■ </a:t>
            </a:r>
            <a:r>
              <a:rPr lang="en-US" sz="1200" b="1" dirty="0">
                <a:solidFill>
                  <a:schemeClr val="bg1"/>
                </a:solidFill>
              </a:rPr>
              <a:t>Your Institution </a:t>
            </a:r>
            <a:endParaRPr lang="en-US" sz="1200" dirty="0">
              <a:solidFill>
                <a:schemeClr val="bg1"/>
              </a:solidFill>
            </a:endParaRPr>
          </a:p>
        </p:txBody>
      </p:sp>
      <p:sp>
        <p:nvSpPr>
          <p:cNvPr id="10" name="Rectangle 9"/>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idx="4294967295"/>
          </p:nvPr>
        </p:nvSpPr>
        <p:spPr>
          <a:xfrm>
            <a:off x="914400" y="227013"/>
            <a:ext cx="7924800" cy="1449387"/>
          </a:xfrm>
        </p:spPr>
        <p:txBody>
          <a:bodyPr/>
          <a:lstStyle/>
          <a:p>
            <a:pPr eaLnBrk="1" hangingPunct="1">
              <a:defRPr/>
            </a:pPr>
            <a:r>
              <a:rPr lang="en-US" sz="1600" dirty="0" smtClean="0">
                <a:latin typeface="Franklin Gothic Book" panose="020B0503020102020204" pitchFamily="34" charset="0"/>
              </a:rPr>
              <a:t> </a:t>
            </a:r>
            <a:r>
              <a:rPr lang="en-US" dirty="0" smtClean="0">
                <a:solidFill>
                  <a:schemeClr val="bg1"/>
                </a:solidFill>
                <a:latin typeface="Franklin Gothic Book" panose="020B0503020102020204" pitchFamily="34" charset="0"/>
              </a:rPr>
              <a:t>Negative Cross-Racial Interaction</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dirty="0" smtClean="0">
                <a:solidFill>
                  <a:schemeClr val="accent3"/>
                </a:solidFill>
                <a:latin typeface="Franklin Gothic Book" panose="020B0503020102020204" pitchFamily="34" charset="0"/>
              </a:rPr>
              <a:t> Contact with diverse students allows students to gain valuable insights about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themselves and others. </a:t>
            </a:r>
            <a:r>
              <a:rPr lang="en-US" sz="1600" i="1" dirty="0" smtClean="0">
                <a:solidFill>
                  <a:schemeClr val="accent3"/>
                </a:solidFill>
                <a:latin typeface="Franklin Gothic Book" panose="020B0503020102020204" pitchFamily="34" charset="0"/>
              </a:rPr>
              <a:t>Negative Cross-Racial Interaction </a:t>
            </a:r>
            <a:r>
              <a:rPr lang="en-US" sz="1600" dirty="0" smtClean="0">
                <a:solidFill>
                  <a:schemeClr val="accent3"/>
                </a:solidFill>
                <a:latin typeface="Franklin Gothic Book" panose="020B0503020102020204" pitchFamily="34" charset="0"/>
              </a:rPr>
              <a:t>is a unified measure of students’ level of negative interaction with diverse peers.</a:t>
            </a:r>
          </a:p>
        </p:txBody>
      </p:sp>
      <p:graphicFrame>
        <p:nvGraphicFramePr>
          <p:cNvPr id="8" name="Negative Interaction"/>
          <p:cNvGraphicFramePr>
            <a:graphicFrameLocks noChangeAspect="1"/>
          </p:cNvGraphicFramePr>
          <p:nvPr>
            <p:custDataLst>
              <p:tags r:id="rId1"/>
            </p:custDataLst>
            <p:extLst>
              <p:ext uri="{D42A27DB-BD31-4B8C-83A1-F6EECF244321}">
                <p14:modId xmlns:p14="http://schemas.microsoft.com/office/powerpoint/2010/main" val="3647741946"/>
              </p:ext>
            </p:extLst>
          </p:nvPr>
        </p:nvGraphicFramePr>
        <p:xfrm>
          <a:off x="130175" y="1524000"/>
          <a:ext cx="87852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4"/>
          </p:nvPr>
        </p:nvSpPr>
        <p:spPr>
          <a:xfrm>
            <a:off x="8382000" y="6397625"/>
            <a:ext cx="762000" cy="457200"/>
          </a:xfrm>
          <a:prstGeom prst="rect">
            <a:avLst/>
          </a:prstGeom>
        </p:spPr>
        <p:txBody>
          <a:bodyPr/>
          <a:lstStyle/>
          <a:p>
            <a:pPr>
              <a:defRPr/>
            </a:pPr>
            <a:fld id="{7F203371-9CB2-4A90-9261-771DC74F61A0}" type="slidenum">
              <a:rPr lang="en-US" sz="1600" smtClean="0">
                <a:solidFill>
                  <a:schemeClr val="bg1"/>
                </a:solidFill>
              </a:rPr>
              <a:pPr>
                <a:defRPr/>
              </a:pPr>
              <a:t>32</a:t>
            </a:fld>
            <a:endParaRPr lang="en-US" sz="1600" dirty="0">
              <a:solidFill>
                <a:schemeClr val="bg1"/>
              </a:solidFill>
            </a:endParaRPr>
          </a:p>
        </p:txBody>
      </p:sp>
      <p:sp>
        <p:nvSpPr>
          <p:cNvPr id="7" name="Rectangle 6"/>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tx2">
                    <a:lumMod val="75000"/>
                  </a:schemeClr>
                </a:solidFill>
              </a:rPr>
              <a:t> </a:t>
            </a:r>
            <a:r>
              <a:rPr lang="en-US" sz="1200" b="1" dirty="0">
                <a:solidFill>
                  <a:schemeClr val="bg1"/>
                </a:solidFill>
              </a:rPr>
              <a:t>Your Institution </a:t>
            </a:r>
            <a:endParaRPr lang="en-US" sz="1200" dirty="0">
              <a:solidFill>
                <a:schemeClr val="bg1"/>
              </a:solidFill>
            </a:endParaRPr>
          </a:p>
        </p:txBody>
      </p:sp>
      <p:sp>
        <p:nvSpPr>
          <p:cNvPr id="11" name="Rectangle 10"/>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3"/>
          <p:cNvSpPr>
            <a:spLocks noGrp="1"/>
          </p:cNvSpPr>
          <p:nvPr>
            <p:ph type="sldNum" sz="quarter" idx="4294967295"/>
          </p:nvPr>
        </p:nvSpPr>
        <p:spPr>
          <a:xfrm>
            <a:off x="8686800" y="6397625"/>
            <a:ext cx="457200" cy="457200"/>
          </a:xfrm>
          <a:prstGeom prst="rect">
            <a:avLst/>
          </a:prstGeom>
          <a:noFill/>
        </p:spPr>
        <p:txBody>
          <a:bodyPr/>
          <a:lstStyle/>
          <a:p>
            <a:fld id="{1DB964C6-A816-41AD-8646-0648A97A3259}" type="slidenum">
              <a:rPr lang="en-US" sz="1600" smtClean="0">
                <a:solidFill>
                  <a:schemeClr val="bg1"/>
                </a:solidFill>
              </a:rPr>
              <a:pPr/>
              <a:t>33</a:t>
            </a:fld>
            <a:endParaRPr lang="en-US" sz="1600" dirty="0" smtClean="0">
              <a:solidFill>
                <a:schemeClr val="bg1"/>
              </a:solidFill>
            </a:endParaRPr>
          </a:p>
        </p:txBody>
      </p:sp>
      <p:sp>
        <p:nvSpPr>
          <p:cNvPr id="21509" name="Rectangle 2"/>
          <p:cNvSpPr>
            <a:spLocks noGrp="1" noChangeArrowheads="1"/>
          </p:cNvSpPr>
          <p:nvPr>
            <p:ph type="title"/>
          </p:nvPr>
        </p:nvSpPr>
        <p:spPr>
          <a:xfrm>
            <a:off x="914400" y="152400"/>
            <a:ext cx="8001000" cy="1143000"/>
          </a:xfrm>
        </p:spPr>
        <p:txBody>
          <a:bodyPr/>
          <a:lstStyle/>
          <a:p>
            <a:pPr eaLnBrk="1" hangingPunct="1">
              <a:defRPr/>
            </a:pPr>
            <a:r>
              <a:rPr lang="en-US" dirty="0" smtClean="0">
                <a:solidFill>
                  <a:schemeClr val="bg1"/>
                </a:solidFill>
                <a:latin typeface="Franklin Gothic Book" panose="020B0503020102020204" pitchFamily="34" charset="0"/>
              </a:rPr>
              <a:t>Campus Climate and Diversity</a:t>
            </a:r>
            <a:r>
              <a:rPr lang="en-US" sz="1600" dirty="0" smtClean="0">
                <a:solidFill>
                  <a:schemeClr val="bg1"/>
                </a:solidFill>
                <a:latin typeface="Franklin Gothic Book" panose="020B0503020102020204" pitchFamily="34" charset="0"/>
              </a:rPr>
              <a:t> </a:t>
            </a:r>
            <a:br>
              <a:rPr lang="en-US" sz="1600" dirty="0" smtClean="0">
                <a:solidFill>
                  <a:schemeClr val="bg1"/>
                </a:solidFill>
                <a:latin typeface="Franklin Gothic Book" panose="020B0503020102020204" pitchFamily="34" charset="0"/>
              </a:rPr>
            </a:b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A diverse and inclusive campus environment strengthens students’ learning experience and prepares them to participate in an increasingly diverse society. </a:t>
            </a:r>
          </a:p>
        </p:txBody>
      </p:sp>
      <p:graphicFrame>
        <p:nvGraphicFramePr>
          <p:cNvPr id="18" name="Campus Climate"/>
          <p:cNvGraphicFramePr>
            <a:graphicFrameLocks noChangeAspect="1"/>
          </p:cNvGraphicFramePr>
          <p:nvPr>
            <p:custDataLst>
              <p:tags r:id="rId1"/>
            </p:custDataLst>
            <p:extLst>
              <p:ext uri="{D42A27DB-BD31-4B8C-83A1-F6EECF244321}">
                <p14:modId xmlns:p14="http://schemas.microsoft.com/office/powerpoint/2010/main" val="2275892022"/>
              </p:ext>
            </p:extLst>
          </p:nvPr>
        </p:nvGraphicFramePr>
        <p:xfrm>
          <a:off x="104775" y="1606550"/>
          <a:ext cx="8688388" cy="3719513"/>
        </p:xfrm>
        <a:graphic>
          <a:graphicData uri="http://schemas.openxmlformats.org/drawingml/2006/chart">
            <c:chart xmlns:c="http://schemas.openxmlformats.org/drawingml/2006/chart" xmlns:r="http://schemas.openxmlformats.org/officeDocument/2006/relationships" r:id="rId4"/>
          </a:graphicData>
        </a:graphic>
      </p:graphicFrame>
      <p:sp>
        <p:nvSpPr>
          <p:cNvPr id="21510" name="TextBox 10"/>
          <p:cNvSpPr txBox="1">
            <a:spLocks noChangeArrowheads="1"/>
          </p:cNvSpPr>
          <p:nvPr/>
        </p:nvSpPr>
        <p:spPr bwMode="auto">
          <a:xfrm>
            <a:off x="533400" y="5181600"/>
            <a:ext cx="2057400" cy="1384995"/>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I have felt discriminated against based on my race/ethnicity, gender, sexual orientation, </a:t>
            </a:r>
            <a:r>
              <a:rPr lang="en-US" sz="1400" b="1" dirty="0" smtClean="0">
                <a:solidFill>
                  <a:schemeClr val="bg1"/>
                </a:solidFill>
              </a:rPr>
              <a:t> religion, or disability status</a:t>
            </a:r>
            <a:endParaRPr lang="en-US" sz="1400" b="1" dirty="0">
              <a:solidFill>
                <a:schemeClr val="bg1"/>
              </a:solidFill>
            </a:endParaRPr>
          </a:p>
        </p:txBody>
      </p:sp>
      <p:sp>
        <p:nvSpPr>
          <p:cNvPr id="21513" name="TextBox 13"/>
          <p:cNvSpPr txBox="1">
            <a:spLocks noChangeArrowheads="1"/>
          </p:cNvSpPr>
          <p:nvPr/>
        </p:nvSpPr>
        <p:spPr bwMode="auto">
          <a:xfrm>
            <a:off x="2819400" y="5181600"/>
            <a:ext cx="1905000" cy="738664"/>
          </a:xfrm>
          <a:prstGeom prst="rect">
            <a:avLst/>
          </a:prstGeom>
          <a:noFill/>
          <a:ln w="9525">
            <a:noFill/>
            <a:miter lim="800000"/>
            <a:headEnd/>
            <a:tailEnd/>
          </a:ln>
        </p:spPr>
        <p:txBody>
          <a:bodyPr>
            <a:spAutoFit/>
          </a:bodyPr>
          <a:lstStyle/>
          <a:p>
            <a:pPr algn="ctr">
              <a:defRPr/>
            </a:pPr>
            <a:r>
              <a:rPr lang="en-US" sz="1400" b="1" dirty="0">
                <a:solidFill>
                  <a:schemeClr val="bg1"/>
                </a:solidFill>
              </a:rPr>
              <a:t>There is a lot of racial tension on this campus</a:t>
            </a:r>
          </a:p>
        </p:txBody>
      </p:sp>
      <p:sp>
        <p:nvSpPr>
          <p:cNvPr id="21515" name="TextBox 15"/>
          <p:cNvSpPr txBox="1">
            <a:spLocks noChangeArrowheads="1"/>
          </p:cNvSpPr>
          <p:nvPr/>
        </p:nvSpPr>
        <p:spPr bwMode="auto">
          <a:xfrm>
            <a:off x="4724400" y="5181600"/>
            <a:ext cx="2057400" cy="738664"/>
          </a:xfrm>
          <a:prstGeom prst="rect">
            <a:avLst/>
          </a:prstGeom>
          <a:noFill/>
          <a:ln w="9525">
            <a:noFill/>
            <a:miter lim="800000"/>
            <a:headEnd/>
            <a:tailEnd/>
          </a:ln>
        </p:spPr>
        <p:txBody>
          <a:bodyPr>
            <a:spAutoFit/>
          </a:bodyPr>
          <a:lstStyle/>
          <a:p>
            <a:pPr algn="ctr">
              <a:defRPr/>
            </a:pPr>
            <a:r>
              <a:rPr lang="en-US" sz="1400" b="1" dirty="0">
                <a:solidFill>
                  <a:schemeClr val="bg1"/>
                </a:solidFill>
              </a:rPr>
              <a:t>In class, I have heard faculty express stereotypes</a:t>
            </a:r>
          </a:p>
        </p:txBody>
      </p:sp>
      <p:sp>
        <p:nvSpPr>
          <p:cNvPr id="12" name="Rectangle 11"/>
          <p:cNvSpPr/>
          <p:nvPr/>
        </p:nvSpPr>
        <p:spPr>
          <a:xfrm>
            <a:off x="3200400" y="6103203"/>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a:solidFill>
                  <a:schemeClr val="accent3"/>
                </a:solidFill>
              </a:rPr>
              <a:t>■</a:t>
            </a:r>
            <a:r>
              <a:rPr lang="en-US" sz="1200" b="1" dirty="0">
                <a:solidFill>
                  <a:schemeClr val="bg1"/>
                </a:solidFill>
              </a:rPr>
              <a:t> </a:t>
            </a:r>
            <a:r>
              <a:rPr lang="en-US" sz="1200" dirty="0" smtClean="0">
                <a:solidFill>
                  <a:schemeClr val="bg1"/>
                </a:solidFill>
              </a:rPr>
              <a:t>Strongly Agree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Agree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tx2">
                    <a:lumMod val="75000"/>
                  </a:schemeClr>
                </a:solidFill>
              </a:rPr>
              <a:t> </a:t>
            </a:r>
            <a:endParaRPr lang="en-US" sz="1200" dirty="0"/>
          </a:p>
        </p:txBody>
      </p:sp>
      <p:sp>
        <p:nvSpPr>
          <p:cNvPr id="13" name="Rectangle 12"/>
          <p:cNvSpPr/>
          <p:nvPr/>
        </p:nvSpPr>
        <p:spPr>
          <a:xfrm>
            <a:off x="5076670" y="6103203"/>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a:solidFill>
                  <a:schemeClr val="bg1"/>
                </a:solidFill>
              </a:rPr>
              <a:t>■ </a:t>
            </a:r>
            <a:r>
              <a:rPr lang="en-US" sz="1200" dirty="0" smtClean="0">
                <a:solidFill>
                  <a:schemeClr val="bg1"/>
                </a:solidFill>
              </a:rPr>
              <a:t>Strongly Agree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Agree</a:t>
            </a:r>
            <a:r>
              <a:rPr lang="en-US" sz="1200" b="1" dirty="0" smtClean="0">
                <a:solidFill>
                  <a:schemeClr val="bg1"/>
                </a:solidFill>
              </a:rPr>
              <a:t>   </a:t>
            </a:r>
            <a:r>
              <a:rPr lang="en-US" sz="1200" dirty="0" smtClean="0">
                <a:solidFill>
                  <a:schemeClr val="bg1"/>
                </a:solidFill>
              </a:rPr>
              <a:t>              </a:t>
            </a:r>
            <a:r>
              <a:rPr lang="en-US" sz="1200" b="1" dirty="0" smtClean="0">
                <a:solidFill>
                  <a:schemeClr val="bg1"/>
                </a:solidFill>
              </a:rPr>
              <a:t>   </a:t>
            </a:r>
            <a:endParaRPr lang="en-US" sz="1200" dirty="0">
              <a:solidFill>
                <a:schemeClr val="bg1"/>
              </a:solidFill>
            </a:endParaRPr>
          </a:p>
          <a:p>
            <a:pPr algn="ctr"/>
            <a:endParaRPr lang="en-US" sz="1200" dirty="0"/>
          </a:p>
        </p:txBody>
      </p:sp>
      <p:sp>
        <p:nvSpPr>
          <p:cNvPr id="2" name="Footer Placeholder 1"/>
          <p:cNvSpPr>
            <a:spLocks noGrp="1"/>
          </p:cNvSpPr>
          <p:nvPr>
            <p:ph type="ftr" sz="quarter" idx="3"/>
          </p:nvPr>
        </p:nvSpPr>
        <p:spPr>
          <a:xfrm>
            <a:off x="-2" y="6400800"/>
            <a:ext cx="2970996" cy="454025"/>
          </a:xfrm>
        </p:spPr>
        <p:txBody>
          <a:bodyPr anchor="b"/>
          <a:lstStyle/>
          <a:p>
            <a:pPr>
              <a:defRPr/>
            </a:pPr>
            <a:r>
              <a:rPr lang="en-US" dirty="0" smtClean="0">
                <a:solidFill>
                  <a:prstClr val="black"/>
                </a:solidFill>
              </a:rPr>
              <a:t>2017  Your First College Year Survey</a:t>
            </a:r>
            <a:endParaRPr lang="en-US" dirty="0">
              <a:solidFill>
                <a:prstClr val="black"/>
              </a:solidFill>
            </a:endParaRPr>
          </a:p>
        </p:txBody>
      </p:sp>
      <p:sp>
        <p:nvSpPr>
          <p:cNvPr id="4" name="Rectangle 3"/>
          <p:cNvSpPr/>
          <p:nvPr/>
        </p:nvSpPr>
        <p:spPr>
          <a:xfrm>
            <a:off x="6669613" y="5192486"/>
            <a:ext cx="2123550" cy="523220"/>
          </a:xfrm>
          <a:prstGeom prst="rect">
            <a:avLst/>
          </a:prstGeom>
        </p:spPr>
        <p:txBody>
          <a:bodyPr wrap="square">
            <a:spAutoFit/>
          </a:bodyPr>
          <a:lstStyle/>
          <a:p>
            <a:pPr lvl="0" algn="ctr">
              <a:defRPr/>
            </a:pPr>
            <a:r>
              <a:rPr lang="en-US" sz="1400" b="1" dirty="0">
                <a:solidFill>
                  <a:srgbClr val="1F2A44"/>
                </a:solidFill>
              </a:rPr>
              <a:t>Sexual violence is prevalent on this campus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4294967295"/>
          </p:nvPr>
        </p:nvSpPr>
        <p:spPr>
          <a:xfrm>
            <a:off x="8686800" y="6397625"/>
            <a:ext cx="457200" cy="457200"/>
          </a:xfrm>
          <a:prstGeom prst="rect">
            <a:avLst/>
          </a:prstGeom>
          <a:noFill/>
        </p:spPr>
        <p:txBody>
          <a:bodyPr/>
          <a:lstStyle/>
          <a:p>
            <a:fld id="{DEDAD7C5-DF4F-47FD-9D0A-BAE18B54A4C8}" type="slidenum">
              <a:rPr lang="en-US" sz="1600" smtClean="0">
                <a:solidFill>
                  <a:schemeClr val="bg1"/>
                </a:solidFill>
              </a:rPr>
              <a:pPr/>
              <a:t>34</a:t>
            </a:fld>
            <a:endParaRPr lang="en-US" sz="1600" dirty="0" smtClean="0">
              <a:solidFill>
                <a:schemeClr val="bg1"/>
              </a:solidFill>
            </a:endParaRPr>
          </a:p>
        </p:txBody>
      </p:sp>
      <p:sp>
        <p:nvSpPr>
          <p:cNvPr id="18437"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bg1"/>
                </a:solidFill>
                <a:latin typeface="Franklin Gothic Book" panose="020B0503020102020204" pitchFamily="34" charset="0"/>
              </a:rPr>
              <a:t>Satisfaction with Campus Diversity</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 diverse campus – including students, faculty, and ideas – has a powerful impact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on the student experience. These items gauge students’ satisfaction with the diversity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of faculty, student body, and beliefs. </a:t>
            </a:r>
          </a:p>
        </p:txBody>
      </p:sp>
      <p:graphicFrame>
        <p:nvGraphicFramePr>
          <p:cNvPr id="17" name="Satisfaction Campus"/>
          <p:cNvGraphicFramePr>
            <a:graphicFrameLocks noChangeAspect="1"/>
          </p:cNvGraphicFramePr>
          <p:nvPr>
            <p:custDataLst>
              <p:tags r:id="rId1"/>
            </p:custDataLst>
            <p:extLst>
              <p:ext uri="{D42A27DB-BD31-4B8C-83A1-F6EECF244321}">
                <p14:modId xmlns:p14="http://schemas.microsoft.com/office/powerpoint/2010/main" val="2009263280"/>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8438" name="TextBox 10"/>
          <p:cNvSpPr txBox="1">
            <a:spLocks noChangeArrowheads="1"/>
          </p:cNvSpPr>
          <p:nvPr/>
        </p:nvSpPr>
        <p:spPr bwMode="auto">
          <a:xfrm>
            <a:off x="1143000" y="5181600"/>
            <a:ext cx="1981200" cy="523875"/>
          </a:xfrm>
          <a:prstGeom prst="rect">
            <a:avLst/>
          </a:prstGeom>
          <a:noFill/>
          <a:ln w="9525">
            <a:noFill/>
            <a:miter lim="800000"/>
            <a:headEnd/>
            <a:tailEnd/>
          </a:ln>
        </p:spPr>
        <p:txBody>
          <a:bodyPr>
            <a:spAutoFit/>
          </a:bodyPr>
          <a:lstStyle/>
          <a:p>
            <a:pPr algn="ctr">
              <a:defRPr/>
            </a:pPr>
            <a:r>
              <a:rPr lang="en-US" sz="1400" b="1" smtClean="0">
                <a:solidFill>
                  <a:schemeClr val="bg1"/>
                </a:solidFill>
              </a:rPr>
              <a:t>Racial/ethnic diversity of faculty</a:t>
            </a:r>
            <a:endParaRPr lang="en-US" sz="1400" b="1" dirty="0">
              <a:solidFill>
                <a:schemeClr val="bg1"/>
              </a:solidFill>
            </a:endParaRPr>
          </a:p>
        </p:txBody>
      </p:sp>
      <p:sp>
        <p:nvSpPr>
          <p:cNvPr id="18441" name="TextBox 13"/>
          <p:cNvSpPr txBox="1">
            <a:spLocks noChangeArrowheads="1"/>
          </p:cNvSpPr>
          <p:nvPr/>
        </p:nvSpPr>
        <p:spPr bwMode="auto">
          <a:xfrm>
            <a:off x="3810000" y="5181600"/>
            <a:ext cx="20574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Racial/ethnic diversity of student body</a:t>
            </a:r>
          </a:p>
        </p:txBody>
      </p:sp>
      <p:sp>
        <p:nvSpPr>
          <p:cNvPr id="18442" name="TextBox 14"/>
          <p:cNvSpPr txBox="1">
            <a:spLocks noChangeArrowheads="1"/>
          </p:cNvSpPr>
          <p:nvPr/>
        </p:nvSpPr>
        <p:spPr bwMode="auto">
          <a:xfrm>
            <a:off x="6705600" y="5181600"/>
            <a:ext cx="1828800" cy="738664"/>
          </a:xfrm>
          <a:prstGeom prst="rect">
            <a:avLst/>
          </a:prstGeom>
          <a:noFill/>
          <a:ln w="9525">
            <a:noFill/>
            <a:miter lim="800000"/>
            <a:headEnd/>
            <a:tailEnd/>
          </a:ln>
        </p:spPr>
        <p:txBody>
          <a:bodyPr>
            <a:spAutoFit/>
          </a:bodyPr>
          <a:lstStyle/>
          <a:p>
            <a:pPr algn="ctr">
              <a:defRPr/>
            </a:pPr>
            <a:r>
              <a:rPr lang="en-US" sz="1400" b="1" dirty="0">
                <a:solidFill>
                  <a:schemeClr val="bg1"/>
                </a:solidFill>
              </a:rPr>
              <a:t>Respect </a:t>
            </a:r>
            <a:r>
              <a:rPr lang="en-US" sz="1400" b="1" dirty="0" smtClean="0">
                <a:solidFill>
                  <a:schemeClr val="bg1"/>
                </a:solidFill>
              </a:rPr>
              <a:t>for the expression </a:t>
            </a:r>
            <a:r>
              <a:rPr lang="en-US" sz="1400" b="1" dirty="0">
                <a:solidFill>
                  <a:schemeClr val="bg1"/>
                </a:solidFill>
              </a:rPr>
              <a:t>of diverse beliefs</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smtClean="0">
                <a:solidFill>
                  <a:schemeClr val="accent3"/>
                </a:solidFill>
              </a:rPr>
              <a:t>■</a:t>
            </a:r>
            <a:r>
              <a:rPr lang="en-US" sz="1200" b="1" dirty="0" smtClean="0">
                <a:solidFill>
                  <a:schemeClr val="bg1"/>
                </a:solidFill>
              </a:rPr>
              <a:t> </a:t>
            </a:r>
            <a:r>
              <a:rPr lang="en-US" sz="1200" dirty="0" smtClean="0">
                <a:solidFill>
                  <a:schemeClr val="bg1"/>
                </a:solidFill>
              </a:rPr>
              <a:t>Very Satisfied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bg1"/>
                </a:solidFill>
              </a:rPr>
              <a:t> </a:t>
            </a:r>
            <a:endParaRPr lang="en-US" sz="1200" dirty="0">
              <a:solidFill>
                <a:schemeClr val="bg1"/>
              </a:solidFill>
            </a:endParaRPr>
          </a:p>
        </p:txBody>
      </p:sp>
      <p:sp>
        <p:nvSpPr>
          <p:cNvPr id="18" name="Rectangle 17"/>
          <p:cNvSpPr/>
          <p:nvPr/>
        </p:nvSpPr>
        <p:spPr>
          <a:xfrm>
            <a:off x="4490464" y="5798403"/>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a:t>
            </a:r>
            <a:r>
              <a:rPr lang="en-US" sz="1200" dirty="0" smtClean="0">
                <a:solidFill>
                  <a:schemeClr val="bg1"/>
                </a:solidFill>
              </a:rPr>
              <a:t>Very Satisfied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endParaRPr lang="en-US" sz="1200" dirty="0">
              <a:solidFill>
                <a:schemeClr val="bg1"/>
              </a:solidFill>
            </a:endParaRP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572000"/>
            <a:ext cx="6400800" cy="1752600"/>
          </a:xfrm>
        </p:spPr>
        <p:txBody>
          <a:bodyPr/>
          <a:lstStyle/>
          <a:p>
            <a:pPr>
              <a:spcBef>
                <a:spcPct val="0"/>
              </a:spcBef>
            </a:pPr>
            <a:r>
              <a:rPr lang="en-US" dirty="0" smtClean="0">
                <a:solidFill>
                  <a:schemeClr val="bg1"/>
                </a:solidFill>
              </a:rPr>
              <a:t>Understanding how students perceive their college experience identifies areas that are working well and sheds light on those that </a:t>
            </a:r>
          </a:p>
          <a:p>
            <a:pPr>
              <a:spcBef>
                <a:spcPct val="0"/>
              </a:spcBef>
            </a:pPr>
            <a:r>
              <a:rPr lang="en-US" dirty="0" smtClean="0">
                <a:solidFill>
                  <a:schemeClr val="bg1"/>
                </a:solidFill>
              </a:rPr>
              <a:t>need improvement.</a:t>
            </a:r>
          </a:p>
        </p:txBody>
      </p:sp>
      <p:sp>
        <p:nvSpPr>
          <p:cNvPr id="6" name="TextBox 5"/>
          <p:cNvSpPr txBox="1"/>
          <p:nvPr/>
        </p:nvSpPr>
        <p:spPr>
          <a:xfrm>
            <a:off x="0" y="3048000"/>
            <a:ext cx="9144000" cy="1371600"/>
          </a:xfrm>
          <a:prstGeom prst="rect">
            <a:avLst/>
          </a:prstGeom>
          <a:solidFill>
            <a:schemeClr val="accent3"/>
          </a:solidFill>
          <a:ln w="9525">
            <a:solidFill>
              <a:schemeClr val="bg1"/>
            </a:solidFill>
          </a:ln>
        </p:spPr>
        <p:txBody>
          <a:bodyPr wrap="square" rtlCol="0">
            <a:spAutoFit/>
          </a:bodyPr>
          <a:lstStyle/>
          <a:p>
            <a:endParaRPr lang="en-US" dirty="0"/>
          </a:p>
        </p:txBody>
      </p:sp>
      <p:sp>
        <p:nvSpPr>
          <p:cNvPr id="7" name="Title 5"/>
          <p:cNvSpPr>
            <a:spLocks noGrp="1"/>
          </p:cNvSpPr>
          <p:nvPr>
            <p:ph type="ctrTitle" sz="quarter"/>
          </p:nvPr>
        </p:nvSpPr>
        <p:spPr>
          <a:xfrm>
            <a:off x="685800" y="3048000"/>
            <a:ext cx="7772400" cy="1371600"/>
          </a:xfrm>
        </p:spPr>
        <p:txBody>
          <a:bodyPr anchor="ctr"/>
          <a:lstStyle/>
          <a:p>
            <a:pPr>
              <a:defRPr/>
            </a:pPr>
            <a:r>
              <a:rPr lang="en-US" sz="4400" dirty="0" smtClean="0">
                <a:solidFill>
                  <a:schemeClr val="bg1"/>
                </a:solidFill>
                <a:latin typeface="Franklin Gothic Medium" panose="020B0603020102020204" pitchFamily="34" charset="0"/>
              </a:rPr>
              <a:t>Satisfaction</a:t>
            </a:r>
            <a:endParaRPr lang="en-US" sz="4400" dirty="0">
              <a:solidFill>
                <a:schemeClr val="bg1"/>
              </a:solidFill>
              <a:latin typeface="Franklin Gothic Medium" panose="020B0603020102020204" pitchFamily="34" charset="0"/>
            </a:endParaRPr>
          </a:p>
        </p:txBody>
      </p:sp>
      <p:sp>
        <p:nvSpPr>
          <p:cNvPr id="9" name="TextBox 8"/>
          <p:cNvSpPr txBox="1"/>
          <p:nvPr/>
        </p:nvSpPr>
        <p:spPr>
          <a:xfrm>
            <a:off x="381000" y="6443663"/>
            <a:ext cx="2590800" cy="414337"/>
          </a:xfrm>
          <a:prstGeom prst="rect">
            <a:avLst/>
          </a:prstGeom>
          <a:solidFill>
            <a:schemeClr val="tx1"/>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77200" cy="1295400"/>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Satisfaction with Courses</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latin typeface="Franklin Gothic Book" panose="020B0503020102020204" pitchFamily="34" charset="0"/>
              </a:rPr>
              <a:t/>
            </a:r>
            <a:br>
              <a:rPr lang="en-US" sz="1600" dirty="0" smtClean="0">
                <a:latin typeface="Franklin Gothic Book" panose="020B0503020102020204" pitchFamily="34" charset="0"/>
              </a:rPr>
            </a:br>
            <a:r>
              <a:rPr lang="en-US" sz="1600" i="1" dirty="0" smtClean="0">
                <a:solidFill>
                  <a:schemeClr val="accent3"/>
                </a:solidFill>
                <a:latin typeface="Franklin Gothic Book" panose="020B0503020102020204" pitchFamily="34" charset="0"/>
              </a:rPr>
              <a:t>Satisfaction with Courses </a:t>
            </a:r>
            <a:r>
              <a:rPr lang="en-US" sz="1600" dirty="0" smtClean="0">
                <a:solidFill>
                  <a:schemeClr val="accent3"/>
                </a:solidFill>
                <a:latin typeface="Franklin Gothic Book" panose="020B0503020102020204" pitchFamily="34" charset="0"/>
              </a:rPr>
              <a:t>measures the extent to which students see their coursework as relevant, useful, and applicable to their academic success and future plans.</a:t>
            </a:r>
          </a:p>
        </p:txBody>
      </p:sp>
      <p:graphicFrame>
        <p:nvGraphicFramePr>
          <p:cNvPr id="8" name="Satisfaction Coursework"/>
          <p:cNvGraphicFramePr>
            <a:graphicFrameLocks noChangeAspect="1"/>
          </p:cNvGraphicFramePr>
          <p:nvPr>
            <p:custDataLst>
              <p:tags r:id="rId1"/>
            </p:custDataLst>
            <p:extLst>
              <p:ext uri="{D42A27DB-BD31-4B8C-83A1-F6EECF244321}">
                <p14:modId xmlns:p14="http://schemas.microsoft.com/office/powerpoint/2010/main" val="241096471"/>
              </p:ext>
            </p:extLst>
          </p:nvPr>
        </p:nvGraphicFramePr>
        <p:xfrm>
          <a:off x="152400" y="1600200"/>
          <a:ext cx="88614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4"/>
          </p:nvPr>
        </p:nvSpPr>
        <p:spPr>
          <a:xfrm>
            <a:off x="8382000" y="6397625"/>
            <a:ext cx="762000" cy="457200"/>
          </a:xfrm>
          <a:prstGeom prst="rect">
            <a:avLst/>
          </a:prstGeom>
        </p:spPr>
        <p:txBody>
          <a:bodyPr/>
          <a:lstStyle/>
          <a:p>
            <a:pPr>
              <a:defRPr/>
            </a:pPr>
            <a:fld id="{7F203371-9CB2-4A90-9261-771DC74F61A0}" type="slidenum">
              <a:rPr lang="en-US" sz="1600" smtClean="0">
                <a:solidFill>
                  <a:schemeClr val="bg1"/>
                </a:solidFill>
              </a:rPr>
              <a:pPr>
                <a:defRPr/>
              </a:pPr>
              <a:t>36</a:t>
            </a:fld>
            <a:endParaRPr lang="en-US" sz="1600" dirty="0">
              <a:solidFill>
                <a:schemeClr val="bg1"/>
              </a:solidFill>
            </a:endParaRPr>
          </a:p>
        </p:txBody>
      </p:sp>
      <p:sp>
        <p:nvSpPr>
          <p:cNvPr id="7" name="Rectangle 6"/>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tx2">
                    <a:lumMod val="75000"/>
                  </a:schemeClr>
                </a:solidFill>
              </a:rPr>
              <a:t> </a:t>
            </a:r>
            <a:r>
              <a:rPr lang="en-US" sz="1200" b="1" dirty="0">
                <a:solidFill>
                  <a:schemeClr val="bg1"/>
                </a:solidFill>
              </a:rPr>
              <a:t>Your Institution </a:t>
            </a:r>
            <a:endParaRPr lang="en-US" sz="1200" dirty="0">
              <a:solidFill>
                <a:schemeClr val="bg1"/>
              </a:solidFill>
            </a:endParaRPr>
          </a:p>
        </p:txBody>
      </p:sp>
      <p:sp>
        <p:nvSpPr>
          <p:cNvPr id="10" name="Rectangle 9"/>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4294967295"/>
          </p:nvPr>
        </p:nvSpPr>
        <p:spPr>
          <a:xfrm>
            <a:off x="8686800" y="6397625"/>
            <a:ext cx="457200" cy="457200"/>
          </a:xfrm>
          <a:prstGeom prst="rect">
            <a:avLst/>
          </a:prstGeom>
          <a:noFill/>
        </p:spPr>
        <p:txBody>
          <a:bodyPr/>
          <a:lstStyle/>
          <a:p>
            <a:fld id="{67810837-8A9B-4F5E-AA98-8039BC1F4AEA}" type="slidenum">
              <a:rPr lang="en-US" sz="1400" smtClean="0">
                <a:solidFill>
                  <a:schemeClr val="bg1"/>
                </a:solidFill>
              </a:rPr>
              <a:pPr/>
              <a:t>37</a:t>
            </a:fld>
            <a:endParaRPr lang="en-US" sz="1400" dirty="0" smtClean="0">
              <a:solidFill>
                <a:schemeClr val="bg1"/>
              </a:solidFill>
            </a:endParaRPr>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bg1"/>
                </a:solidFill>
                <a:latin typeface="Franklin Gothic Book" panose="020B0503020102020204" pitchFamily="34" charset="0"/>
              </a:rPr>
              <a:t>Satisfaction with Academic Support and Courses </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1978058046"/>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16002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Academic advising</a:t>
            </a:r>
          </a:p>
        </p:txBody>
      </p:sp>
      <p:sp>
        <p:nvSpPr>
          <p:cNvPr id="6152" name="TextBox 13"/>
          <p:cNvSpPr txBox="1">
            <a:spLocks noChangeArrowheads="1"/>
          </p:cNvSpPr>
          <p:nvPr/>
        </p:nvSpPr>
        <p:spPr bwMode="auto">
          <a:xfrm>
            <a:off x="2819400" y="5181600"/>
            <a:ext cx="1752600" cy="307975"/>
          </a:xfrm>
          <a:prstGeom prst="rect">
            <a:avLst/>
          </a:prstGeom>
          <a:noFill/>
          <a:ln w="9525">
            <a:noFill/>
            <a:miter lim="800000"/>
            <a:headEnd/>
            <a:tailEnd/>
          </a:ln>
        </p:spPr>
        <p:txBody>
          <a:bodyPr>
            <a:spAutoFit/>
          </a:bodyPr>
          <a:lstStyle/>
          <a:p>
            <a:pPr algn="ctr">
              <a:defRPr/>
            </a:pPr>
            <a:r>
              <a:rPr lang="en-US" sz="1400" b="1" dirty="0">
                <a:solidFill>
                  <a:schemeClr val="bg1"/>
                </a:solidFill>
              </a:rPr>
              <a:t>Class size</a:t>
            </a:r>
          </a:p>
        </p:txBody>
      </p:sp>
      <p:sp>
        <p:nvSpPr>
          <p:cNvPr id="6154" name="TextBox 15"/>
          <p:cNvSpPr txBox="1">
            <a:spLocks noChangeArrowheads="1"/>
          </p:cNvSpPr>
          <p:nvPr/>
        </p:nvSpPr>
        <p:spPr bwMode="auto">
          <a:xfrm>
            <a:off x="7086600" y="5181600"/>
            <a:ext cx="1752600" cy="307777"/>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Library r</a:t>
            </a:r>
            <a:r>
              <a:rPr lang="en-US" sz="1400" b="1" dirty="0" smtClean="0">
                <a:solidFill>
                  <a:schemeClr val="bg1"/>
                </a:solidFill>
              </a:rPr>
              <a:t>esources</a:t>
            </a:r>
            <a:endParaRPr lang="en-US" sz="1400" b="1" dirty="0">
              <a:solidFill>
                <a:schemeClr val="bg1"/>
              </a:solidFill>
            </a:endParaRPr>
          </a:p>
        </p:txBody>
      </p:sp>
      <p:sp>
        <p:nvSpPr>
          <p:cNvPr id="20" name="TextBox 13"/>
          <p:cNvSpPr txBox="1">
            <a:spLocks noChangeArrowheads="1"/>
          </p:cNvSpPr>
          <p:nvPr/>
        </p:nvSpPr>
        <p:spPr bwMode="auto">
          <a:xfrm>
            <a:off x="4876800" y="5181600"/>
            <a:ext cx="1752600" cy="307975"/>
          </a:xfrm>
          <a:prstGeom prst="rect">
            <a:avLst/>
          </a:prstGeom>
          <a:noFill/>
          <a:ln w="9525">
            <a:noFill/>
            <a:miter lim="800000"/>
            <a:headEnd/>
            <a:tailEnd/>
          </a:ln>
        </p:spPr>
        <p:txBody>
          <a:bodyPr>
            <a:spAutoFit/>
          </a:bodyPr>
          <a:lstStyle/>
          <a:p>
            <a:pPr algn="ctr">
              <a:defRPr/>
            </a:pPr>
            <a:r>
              <a:rPr lang="en-US" sz="1400" b="1" dirty="0">
                <a:solidFill>
                  <a:schemeClr val="bg1"/>
                </a:solidFill>
              </a:rPr>
              <a:t>First-year programs</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smtClean="0">
                <a:solidFill>
                  <a:schemeClr val="accent3"/>
                </a:solidFill>
              </a:rPr>
              <a:t>■</a:t>
            </a:r>
            <a:r>
              <a:rPr lang="en-US" sz="1200" b="1" dirty="0" smtClean="0">
                <a:solidFill>
                  <a:schemeClr val="bg1"/>
                </a:solidFill>
              </a:rPr>
              <a:t> </a:t>
            </a:r>
            <a:r>
              <a:rPr lang="en-US" sz="1200" dirty="0" smtClean="0">
                <a:solidFill>
                  <a:schemeClr val="bg1"/>
                </a:solidFill>
              </a:rPr>
              <a:t>Very Satisfied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bg1"/>
                </a:solidFill>
              </a:rPr>
              <a:t> </a:t>
            </a:r>
            <a:endParaRPr lang="en-US" sz="1200" dirty="0">
              <a:solidFill>
                <a:schemeClr val="bg1"/>
              </a:solidFill>
            </a:endParaRPr>
          </a:p>
        </p:txBody>
      </p:sp>
      <p:sp>
        <p:nvSpPr>
          <p:cNvPr id="14" name="Rectangle 13"/>
          <p:cNvSpPr/>
          <p:nvPr/>
        </p:nvSpPr>
        <p:spPr>
          <a:xfrm>
            <a:off x="4490464" y="5798403"/>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a:t>
            </a:r>
            <a:r>
              <a:rPr lang="en-US" sz="1200" dirty="0" smtClean="0">
                <a:solidFill>
                  <a:schemeClr val="bg1"/>
                </a:solidFill>
              </a:rPr>
              <a:t>Very Satisfied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endParaRPr lang="en-US" sz="1200" dirty="0">
              <a:solidFill>
                <a:schemeClr val="bg1"/>
              </a:solidFill>
            </a:endParaRP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4294967295"/>
          </p:nvPr>
        </p:nvSpPr>
        <p:spPr>
          <a:xfrm>
            <a:off x="8686800" y="6397625"/>
            <a:ext cx="457200" cy="457200"/>
          </a:xfrm>
          <a:prstGeom prst="rect">
            <a:avLst/>
          </a:prstGeom>
          <a:noFill/>
        </p:spPr>
        <p:txBody>
          <a:bodyPr/>
          <a:lstStyle/>
          <a:p>
            <a:fld id="{D3A602D4-6225-4E40-A821-9289A82A25B0}" type="slidenum">
              <a:rPr lang="en-US" sz="1600" smtClean="0">
                <a:solidFill>
                  <a:schemeClr val="bg1"/>
                </a:solidFill>
              </a:rPr>
              <a:pPr/>
              <a:t>38</a:t>
            </a:fld>
            <a:endParaRPr lang="en-US" dirty="0" smtClean="0">
              <a:solidFill>
                <a:schemeClr val="bg1"/>
              </a:solidFill>
            </a:endParaRPr>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bg1"/>
                </a:solidFill>
                <a:latin typeface="Franklin Gothic Book" panose="020B0503020102020204" pitchFamily="34" charset="0"/>
              </a:rPr>
              <a:t>Satisfaction with Academic Support and Courses </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3085326375"/>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22098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Amount of contact with faculty</a:t>
            </a:r>
          </a:p>
        </p:txBody>
      </p:sp>
      <p:sp>
        <p:nvSpPr>
          <p:cNvPr id="6152" name="TextBox 13"/>
          <p:cNvSpPr txBox="1">
            <a:spLocks noChangeArrowheads="1"/>
          </p:cNvSpPr>
          <p:nvPr/>
        </p:nvSpPr>
        <p:spPr bwMode="auto">
          <a:xfrm>
            <a:off x="3657600" y="5181600"/>
            <a:ext cx="21336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Your overall academic experience</a:t>
            </a:r>
          </a:p>
        </p:txBody>
      </p:sp>
      <p:sp>
        <p:nvSpPr>
          <p:cNvPr id="6154" name="TextBox 15"/>
          <p:cNvSpPr txBox="1">
            <a:spLocks noChangeArrowheads="1"/>
          </p:cNvSpPr>
          <p:nvPr/>
        </p:nvSpPr>
        <p:spPr bwMode="auto">
          <a:xfrm>
            <a:off x="6400800" y="5181600"/>
            <a:ext cx="2133600" cy="523875"/>
          </a:xfrm>
          <a:prstGeom prst="rect">
            <a:avLst/>
          </a:prstGeom>
          <a:noFill/>
          <a:ln w="9525">
            <a:noFill/>
            <a:miter lim="800000"/>
            <a:headEnd/>
            <a:tailEnd/>
          </a:ln>
        </p:spPr>
        <p:txBody>
          <a:bodyPr>
            <a:spAutoFit/>
          </a:bodyPr>
          <a:lstStyle/>
          <a:p>
            <a:pPr algn="ctr">
              <a:defRPr/>
            </a:pPr>
            <a:r>
              <a:rPr lang="en-US" sz="1400" b="1" dirty="0">
                <a:solidFill>
                  <a:schemeClr val="bg1"/>
                </a:solidFill>
              </a:rPr>
              <a:t>Overall quality of instruction</a:t>
            </a:r>
          </a:p>
        </p:txBody>
      </p:sp>
      <p:sp>
        <p:nvSpPr>
          <p:cNvPr id="11" name="Rectangle 10"/>
          <p:cNvSpPr/>
          <p:nvPr/>
        </p:nvSpPr>
        <p:spPr>
          <a:xfrm>
            <a:off x="2614194" y="5798403"/>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smtClean="0">
                <a:solidFill>
                  <a:schemeClr val="accent3"/>
                </a:solidFill>
              </a:rPr>
              <a:t>■</a:t>
            </a:r>
            <a:r>
              <a:rPr lang="en-US" sz="1200" b="1" dirty="0" smtClean="0">
                <a:solidFill>
                  <a:schemeClr val="bg1"/>
                </a:solidFill>
              </a:rPr>
              <a:t> </a:t>
            </a:r>
            <a:r>
              <a:rPr lang="en-US" sz="1200" dirty="0" smtClean="0">
                <a:solidFill>
                  <a:schemeClr val="bg1"/>
                </a:solidFill>
              </a:rPr>
              <a:t>Very Satisfied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bg1"/>
                </a:solidFill>
              </a:rPr>
              <a:t> </a:t>
            </a:r>
            <a:endParaRPr lang="en-US" sz="1200" dirty="0">
              <a:solidFill>
                <a:schemeClr val="bg1"/>
              </a:solidFill>
            </a:endParaRPr>
          </a:p>
        </p:txBody>
      </p:sp>
      <p:sp>
        <p:nvSpPr>
          <p:cNvPr id="12" name="Rectangle 11"/>
          <p:cNvSpPr/>
          <p:nvPr/>
        </p:nvSpPr>
        <p:spPr>
          <a:xfrm>
            <a:off x="4490464" y="5798403"/>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a:t>
            </a:r>
            <a:r>
              <a:rPr lang="en-US" sz="1200" dirty="0" smtClean="0">
                <a:solidFill>
                  <a:schemeClr val="bg1"/>
                </a:solidFill>
              </a:rPr>
              <a:t>Very Satisfied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endParaRPr lang="en-US" sz="1200" dirty="0">
              <a:solidFill>
                <a:schemeClr val="bg1"/>
              </a:solidFill>
            </a:endParaRP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4294967295"/>
          </p:nvPr>
        </p:nvSpPr>
        <p:spPr>
          <a:xfrm>
            <a:off x="8686800" y="6397625"/>
            <a:ext cx="457200" cy="457200"/>
          </a:xfrm>
          <a:prstGeom prst="rect">
            <a:avLst/>
          </a:prstGeom>
          <a:noFill/>
        </p:spPr>
        <p:txBody>
          <a:bodyPr/>
          <a:lstStyle/>
          <a:p>
            <a:fld id="{35D5C305-F7E8-4C08-87C4-353CB88D62E7}" type="slidenum">
              <a:rPr lang="en-US" sz="1600" smtClean="0">
                <a:solidFill>
                  <a:schemeClr val="bg1"/>
                </a:solidFill>
              </a:rPr>
              <a:pPr/>
              <a:t>39</a:t>
            </a:fld>
            <a:endParaRPr lang="en-US" dirty="0" smtClean="0">
              <a:solidFill>
                <a:schemeClr val="bg1"/>
              </a:solidFill>
            </a:endParaRPr>
          </a:p>
        </p:txBody>
      </p:sp>
      <p:sp>
        <p:nvSpPr>
          <p:cNvPr id="7173"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bg1"/>
                </a:solidFill>
                <a:latin typeface="Franklin Gothic Book" panose="020B0503020102020204" pitchFamily="34" charset="0"/>
              </a:rPr>
              <a:t>Satisfaction with Services and Community</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Where students live, how they are oriented to the campus, and the support they receive during the first year are important determinants of their college experience. These items gauge use of and satisfaction with campus services and general community.</a:t>
            </a:r>
          </a:p>
        </p:txBody>
      </p:sp>
      <p:graphicFrame>
        <p:nvGraphicFramePr>
          <p:cNvPr id="18" name="Services Community"/>
          <p:cNvGraphicFramePr>
            <a:graphicFrameLocks noChangeAspect="1"/>
          </p:cNvGraphicFramePr>
          <p:nvPr>
            <p:custDataLst>
              <p:tags r:id="rId1"/>
            </p:custDataLst>
            <p:extLst>
              <p:ext uri="{D42A27DB-BD31-4B8C-83A1-F6EECF244321}">
                <p14:modId xmlns:p14="http://schemas.microsoft.com/office/powerpoint/2010/main" val="1012293388"/>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7174" name="TextBox 10"/>
          <p:cNvSpPr txBox="1">
            <a:spLocks noChangeArrowheads="1"/>
          </p:cNvSpPr>
          <p:nvPr/>
        </p:nvSpPr>
        <p:spPr bwMode="auto">
          <a:xfrm>
            <a:off x="1143000" y="5181600"/>
            <a:ext cx="17526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Financial aid package</a:t>
            </a:r>
          </a:p>
        </p:txBody>
      </p:sp>
      <p:sp>
        <p:nvSpPr>
          <p:cNvPr id="7177" name="TextBox 14"/>
          <p:cNvSpPr txBox="1">
            <a:spLocks noChangeArrowheads="1"/>
          </p:cNvSpPr>
          <p:nvPr/>
        </p:nvSpPr>
        <p:spPr bwMode="auto">
          <a:xfrm>
            <a:off x="3581400" y="5181600"/>
            <a:ext cx="2286000" cy="523220"/>
          </a:xfrm>
          <a:prstGeom prst="rect">
            <a:avLst/>
          </a:prstGeom>
          <a:noFill/>
          <a:ln w="9525">
            <a:noFill/>
            <a:miter lim="800000"/>
            <a:headEnd/>
            <a:tailEnd/>
          </a:ln>
        </p:spPr>
        <p:txBody>
          <a:bodyPr>
            <a:spAutoFit/>
          </a:bodyPr>
          <a:lstStyle/>
          <a:p>
            <a:pPr algn="ctr">
              <a:defRPr/>
            </a:pPr>
            <a:r>
              <a:rPr lang="en-US" sz="1400" b="1" dirty="0">
                <a:solidFill>
                  <a:schemeClr val="bg1"/>
                </a:solidFill>
              </a:rPr>
              <a:t>Orientation </a:t>
            </a:r>
            <a:r>
              <a:rPr lang="en-US" sz="1400" b="1" dirty="0" smtClean="0">
                <a:solidFill>
                  <a:schemeClr val="bg1"/>
                </a:solidFill>
              </a:rPr>
              <a:t>for </a:t>
            </a:r>
          </a:p>
          <a:p>
            <a:pPr algn="ctr">
              <a:defRPr/>
            </a:pPr>
            <a:r>
              <a:rPr lang="en-US" sz="1400" b="1" dirty="0" smtClean="0">
                <a:solidFill>
                  <a:schemeClr val="bg1"/>
                </a:solidFill>
              </a:rPr>
              <a:t>new </a:t>
            </a:r>
            <a:r>
              <a:rPr lang="en-US" sz="1400" b="1" dirty="0">
                <a:solidFill>
                  <a:schemeClr val="bg1"/>
                </a:solidFill>
              </a:rPr>
              <a:t>students</a:t>
            </a:r>
          </a:p>
        </p:txBody>
      </p:sp>
      <p:sp>
        <p:nvSpPr>
          <p:cNvPr id="7178" name="TextBox 15"/>
          <p:cNvSpPr txBox="1">
            <a:spLocks noChangeArrowheads="1"/>
          </p:cNvSpPr>
          <p:nvPr/>
        </p:nvSpPr>
        <p:spPr bwMode="auto">
          <a:xfrm>
            <a:off x="6705600" y="5245724"/>
            <a:ext cx="1752600" cy="307777"/>
          </a:xfrm>
          <a:prstGeom prst="rect">
            <a:avLst/>
          </a:prstGeom>
          <a:noFill/>
          <a:ln w="9525">
            <a:noFill/>
            <a:miter lim="800000"/>
            <a:headEnd/>
            <a:tailEnd/>
          </a:ln>
        </p:spPr>
        <p:txBody>
          <a:bodyPr wrap="square">
            <a:spAutoFit/>
          </a:bodyPr>
          <a:lstStyle/>
          <a:p>
            <a:pPr algn="ctr">
              <a:defRPr/>
            </a:pPr>
            <a:r>
              <a:rPr lang="en-US" sz="1400" b="1" dirty="0">
                <a:solidFill>
                  <a:schemeClr val="bg1"/>
                </a:solidFill>
              </a:rPr>
              <a:t>Student</a:t>
            </a:r>
            <a:r>
              <a:rPr lang="en-US" sz="1400" b="1" dirty="0">
                <a:solidFill>
                  <a:schemeClr val="tx1">
                    <a:lumMod val="75000"/>
                  </a:schemeClr>
                </a:solidFill>
              </a:rPr>
              <a:t> </a:t>
            </a:r>
            <a:r>
              <a:rPr lang="en-US" sz="1400" b="1" dirty="0">
                <a:solidFill>
                  <a:schemeClr val="bg1"/>
                </a:solidFill>
              </a:rPr>
              <a:t>housing</a:t>
            </a:r>
          </a:p>
        </p:txBody>
      </p:sp>
      <p:sp>
        <p:nvSpPr>
          <p:cNvPr id="11" name="Rectangle 10"/>
          <p:cNvSpPr/>
          <p:nvPr/>
        </p:nvSpPr>
        <p:spPr>
          <a:xfrm>
            <a:off x="2614194" y="5798403"/>
            <a:ext cx="1629613" cy="830997"/>
          </a:xfrm>
          <a:prstGeom prst="rect">
            <a:avLst/>
          </a:prstGeom>
        </p:spPr>
        <p:txBody>
          <a:bodyPr wrap="none">
            <a:spAutoFit/>
          </a:bodyPr>
          <a:lstStyle/>
          <a:p>
            <a:r>
              <a:rPr lang="en-US" sz="1200" b="1" dirty="0" smtClean="0">
                <a:solidFill>
                  <a:schemeClr val="bg1"/>
                </a:solidFill>
              </a:rPr>
              <a:t>Your Institution</a:t>
            </a:r>
          </a:p>
          <a:p>
            <a:pPr algn="ctr"/>
            <a:r>
              <a:rPr lang="en-US" sz="1200" b="1" dirty="0" smtClean="0">
                <a:solidFill>
                  <a:schemeClr val="accent3"/>
                </a:solidFill>
              </a:rPr>
              <a:t>■</a:t>
            </a:r>
            <a:r>
              <a:rPr lang="en-US" sz="1200" b="1" dirty="0" smtClean="0">
                <a:solidFill>
                  <a:schemeClr val="bg1"/>
                </a:solidFill>
              </a:rPr>
              <a:t> </a:t>
            </a:r>
            <a:r>
              <a:rPr lang="en-US" sz="1200" dirty="0" smtClean="0">
                <a:solidFill>
                  <a:schemeClr val="bg1"/>
                </a:solidFill>
              </a:rPr>
              <a:t>Very Satisfied           </a:t>
            </a:r>
          </a:p>
          <a:p>
            <a:pPr algn="ctr"/>
            <a:r>
              <a:rPr lang="en-US" sz="1200" b="1" dirty="0" smtClean="0">
                <a:solidFill>
                  <a:schemeClr val="accent3">
                    <a:lumMod val="60000"/>
                    <a:lumOff val="40000"/>
                  </a:schemeClr>
                </a:solidFill>
              </a:rPr>
              <a:t>■</a:t>
            </a:r>
            <a:r>
              <a:rPr lang="en-US" sz="1200" b="1" dirty="0" smtClean="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r>
              <a:rPr lang="en-US" sz="1200" b="1" dirty="0" smtClean="0">
                <a:solidFill>
                  <a:schemeClr val="bg1"/>
                </a:solidFill>
              </a:rPr>
              <a:t> </a:t>
            </a:r>
            <a:endParaRPr lang="en-US" sz="1200" dirty="0">
              <a:solidFill>
                <a:schemeClr val="bg1"/>
              </a:solidFill>
            </a:endParaRPr>
          </a:p>
        </p:txBody>
      </p:sp>
      <p:sp>
        <p:nvSpPr>
          <p:cNvPr id="12" name="Rectangle 11"/>
          <p:cNvSpPr/>
          <p:nvPr/>
        </p:nvSpPr>
        <p:spPr>
          <a:xfrm>
            <a:off x="4490464" y="5798403"/>
            <a:ext cx="1475725" cy="830997"/>
          </a:xfrm>
          <a:prstGeom prst="rect">
            <a:avLst/>
          </a:prstGeom>
        </p:spPr>
        <p:txBody>
          <a:bodyPr wrap="none">
            <a:spAutoFit/>
          </a:bodyPr>
          <a:lstStyle/>
          <a:p>
            <a:pPr algn="ctr"/>
            <a:r>
              <a:rPr lang="en-US" sz="1200" b="1" dirty="0" smtClean="0">
                <a:solidFill>
                  <a:schemeClr val="bg1"/>
                </a:solidFill>
              </a:rPr>
              <a:t>Comparison Group</a:t>
            </a:r>
          </a:p>
          <a:p>
            <a:pPr algn="ctr"/>
            <a:r>
              <a:rPr lang="en-US" sz="1200" b="1" dirty="0" smtClean="0">
                <a:solidFill>
                  <a:schemeClr val="bg1"/>
                </a:solidFill>
              </a:rPr>
              <a:t>■ </a:t>
            </a:r>
            <a:r>
              <a:rPr lang="en-US" sz="1200" dirty="0" smtClean="0">
                <a:solidFill>
                  <a:schemeClr val="bg1"/>
                </a:solidFill>
              </a:rPr>
              <a:t>Very Satisfied       </a:t>
            </a:r>
            <a:endParaRPr lang="en-US" sz="1200" dirty="0">
              <a:solidFill>
                <a:schemeClr val="bg1"/>
              </a:solidFill>
            </a:endParaRPr>
          </a:p>
          <a:p>
            <a:pPr algn="ctr"/>
            <a:r>
              <a:rPr lang="en-US" sz="1200" b="1" dirty="0" smtClean="0">
                <a:solidFill>
                  <a:schemeClr val="bg1">
                    <a:lumMod val="50000"/>
                    <a:lumOff val="50000"/>
                  </a:schemeClr>
                </a:solidFill>
              </a:rPr>
              <a:t>■</a:t>
            </a:r>
            <a:r>
              <a:rPr lang="en-US" sz="1200" b="1" dirty="0">
                <a:solidFill>
                  <a:schemeClr val="bg1"/>
                </a:solidFill>
              </a:rPr>
              <a:t> </a:t>
            </a:r>
            <a:r>
              <a:rPr lang="en-US" sz="1200" dirty="0" smtClean="0">
                <a:solidFill>
                  <a:schemeClr val="bg1"/>
                </a:solidFill>
              </a:rPr>
              <a:t>Satisfied            </a:t>
            </a:r>
            <a:r>
              <a:rPr lang="en-US" sz="1200" b="1" dirty="0" smtClean="0">
                <a:solidFill>
                  <a:schemeClr val="bg1"/>
                </a:solidFill>
              </a:rPr>
              <a:t>   </a:t>
            </a:r>
            <a:endParaRPr lang="en-US" sz="1200" dirty="0">
              <a:solidFill>
                <a:schemeClr val="bg1"/>
              </a:solidFill>
            </a:endParaRPr>
          </a:p>
          <a:p>
            <a:pPr algn="ctr"/>
            <a:endParaRPr lang="en-US" sz="1200" dirty="0">
              <a:solidFill>
                <a:schemeClr val="bg1"/>
              </a:solidFill>
            </a:endParaRP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mtClean="0">
                <a:solidFill>
                  <a:schemeClr val="bg1"/>
                </a:solidFill>
                <a:latin typeface="Franklin Gothic Book" panose="020B0503020102020204" pitchFamily="34" charset="0"/>
              </a:rPr>
              <a:t>A Note about CIRP Constructs</a:t>
            </a:r>
            <a:endParaRPr lang="en-US" dirty="0">
              <a:solidFill>
                <a:schemeClr val="bg1"/>
              </a:solidFill>
              <a:latin typeface="Franklin Gothic Book" panose="020B0503020102020204" pitchFamily="34" charset="0"/>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smtClean="0">
                <a:solidFill>
                  <a:schemeClr val="bg1"/>
                </a:solidFill>
                <a:latin typeface="Franklin Gothic Book" panose="020B0503020102020204" pitchFamily="34" charset="0"/>
              </a:rPr>
              <a:t>	</a:t>
            </a:r>
            <a:r>
              <a:rPr lang="en-US" sz="2800" smtClean="0">
                <a:solidFill>
                  <a:schemeClr val="bg1"/>
                </a:solidFill>
                <a:latin typeface="Franklin Gothic Book" panose="020B0503020102020204" pitchFamily="34" charset="0"/>
              </a:rPr>
              <a:t>We use the CIRP Constructs throughout this PowerPoint to help summarize important information about your students from the YFCY.  </a:t>
            </a:r>
          </a:p>
          <a:p>
            <a:pPr>
              <a:buFontTx/>
              <a:buNone/>
              <a:defRPr/>
            </a:pPr>
            <a:r>
              <a:rPr lang="en-US" sz="1400" smtClean="0">
                <a:solidFill>
                  <a:schemeClr val="bg1"/>
                </a:solidFill>
                <a:latin typeface="Franklin Gothic Book" panose="020B0503020102020204" pitchFamily="34" charset="0"/>
              </a:rPr>
              <a:t>	</a:t>
            </a:r>
          </a:p>
          <a:p>
            <a:pPr>
              <a:buFontTx/>
              <a:buNone/>
              <a:defRPr/>
            </a:pPr>
            <a:r>
              <a:rPr lang="en-US" sz="2200" smtClean="0">
                <a:solidFill>
                  <a:schemeClr val="bg1"/>
                </a:solidFill>
                <a:latin typeface="Franklin Gothic Book" panose="020B0503020102020204" pitchFamily="34" charset="0"/>
              </a:rPr>
              <a:t>	</a:t>
            </a:r>
            <a:r>
              <a:rPr lang="en-US" smtClean="0">
                <a:solidFill>
                  <a:schemeClr val="bg1"/>
                </a:solidFill>
                <a:latin typeface="Franklin Gothic Book" panose="020B0503020102020204" pitchFamily="34" charset="0"/>
              </a:rPr>
              <a:t>Constructs</a:t>
            </a:r>
          </a:p>
          <a:p>
            <a:pPr lvl="1">
              <a:buFontTx/>
              <a:buNone/>
              <a:defRPr/>
            </a:pPr>
            <a:r>
              <a:rPr lang="en-US" sz="2400" smtClean="0">
                <a:solidFill>
                  <a:schemeClr val="bg1"/>
                </a:solidFill>
                <a:latin typeface="Franklin Gothic Book" panose="020B0503020102020204" pitchFamily="34" charset="0"/>
              </a:rPr>
              <a:t>	</a:t>
            </a:r>
            <a:r>
              <a:rPr lang="en-US" sz="1800" smtClean="0">
                <a:solidFill>
                  <a:schemeClr val="bg1"/>
                </a:solidFill>
                <a:latin typeface="Franklin Gothic Book" panose="020B0503020102020204" pitchFamily="34" charset="0"/>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smtClean="0">
                <a:solidFill>
                  <a:schemeClr val="bg1"/>
                </a:solidFill>
                <a:latin typeface="Franklin Gothic Book" panose="020B0503020102020204" pitchFamily="34" charset="0"/>
              </a:rPr>
              <a:t>	Longitudinal Constructs</a:t>
            </a:r>
          </a:p>
          <a:p>
            <a:pPr lvl="1">
              <a:buFontTx/>
              <a:buNone/>
              <a:defRPr/>
            </a:pPr>
            <a:r>
              <a:rPr lang="en-US" sz="2400" smtClean="0">
                <a:solidFill>
                  <a:schemeClr val="bg1"/>
                </a:solidFill>
                <a:latin typeface="Franklin Gothic Book" panose="020B0503020102020204" pitchFamily="34" charset="0"/>
              </a:rPr>
              <a:t>	</a:t>
            </a:r>
            <a:r>
              <a:rPr lang="en-US" sz="1800" smtClean="0">
                <a:solidFill>
                  <a:schemeClr val="bg1"/>
                </a:solidFill>
                <a:latin typeface="Franklin Gothic Book" panose="020B0503020102020204" pitchFamily="34" charset="0"/>
              </a:rPr>
              <a:t>Constructs that are included in the CIRP TFS and YFCY that measure change in your student population over time.</a:t>
            </a:r>
          </a:p>
          <a:p>
            <a:pPr lvl="1">
              <a:buFontTx/>
              <a:buNone/>
              <a:defRPr/>
            </a:pPr>
            <a:endParaRPr lang="en-US" sz="1000" dirty="0" smtClean="0">
              <a:solidFill>
                <a:schemeClr val="bg1"/>
              </a:solidFill>
              <a:latin typeface="Franklin Gothic Book" panose="020B0503020102020204" pitchFamily="34" charset="0"/>
            </a:endParaRPr>
          </a:p>
        </p:txBody>
      </p:sp>
      <p:sp>
        <p:nvSpPr>
          <p:cNvPr id="31748" name="Slide Number Placeholder 4"/>
          <p:cNvSpPr>
            <a:spLocks noGrp="1"/>
          </p:cNvSpPr>
          <p:nvPr>
            <p:ph type="sldNum" sz="quarter" idx="4294967295"/>
          </p:nvPr>
        </p:nvSpPr>
        <p:spPr>
          <a:xfrm>
            <a:off x="8686800" y="6553200"/>
            <a:ext cx="457200" cy="301624"/>
          </a:xfrm>
          <a:prstGeom prst="rect">
            <a:avLst/>
          </a:prstGeom>
          <a:noFill/>
        </p:spPr>
        <p:txBody>
          <a:bodyPr/>
          <a:lstStyle/>
          <a:p>
            <a:fld id="{42A3AC41-22F1-449E-A5B0-5E79274BFCC6}" type="slidenum">
              <a:rPr lang="en-US" sz="1400" smtClean="0">
                <a:solidFill>
                  <a:schemeClr val="bg1"/>
                </a:solidFill>
              </a:rPr>
              <a:pPr/>
              <a:t>4</a:t>
            </a:fld>
            <a:endParaRPr lang="en-US" sz="1400" smtClean="0">
              <a:solidFill>
                <a:schemeClr val="bg1"/>
              </a:solidFill>
            </a:endParaRPr>
          </a:p>
        </p:txBody>
      </p:sp>
      <p:sp>
        <p:nvSpPr>
          <p:cNvPr id="7" name="Footer Placeholder 6"/>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Future Plans"/>
          <p:cNvGraphicFramePr>
            <a:graphicFrameLocks noGrp="1"/>
          </p:cNvGraphicFramePr>
          <p:nvPr>
            <p:ph idx="1"/>
            <p:extLst>
              <p:ext uri="{D42A27DB-BD31-4B8C-83A1-F6EECF244321}">
                <p14:modId xmlns:p14="http://schemas.microsoft.com/office/powerpoint/2010/main" val="3111276643"/>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Slide Number Placeholder 3"/>
          <p:cNvSpPr>
            <a:spLocks noGrp="1"/>
          </p:cNvSpPr>
          <p:nvPr>
            <p:ph type="sldNum" sz="quarter" idx="4294967295"/>
          </p:nvPr>
        </p:nvSpPr>
        <p:spPr>
          <a:xfrm>
            <a:off x="8382000" y="6397625"/>
            <a:ext cx="762000" cy="457200"/>
          </a:xfrm>
          <a:prstGeom prst="rect">
            <a:avLst/>
          </a:prstGeom>
          <a:noFill/>
        </p:spPr>
        <p:txBody>
          <a:bodyPr/>
          <a:lstStyle/>
          <a:p>
            <a:fld id="{8532ECD7-3F5D-4E5E-B208-FD96FBC81922}" type="slidenum">
              <a:rPr lang="en-US" sz="1600" smtClean="0">
                <a:solidFill>
                  <a:schemeClr val="bg1"/>
                </a:solidFill>
              </a:rPr>
              <a:pPr/>
              <a:t>40</a:t>
            </a:fld>
            <a:endParaRPr lang="en-US" dirty="0" smtClean="0">
              <a:solidFill>
                <a:schemeClr val="bg1"/>
              </a:solidFill>
            </a:endParaRPr>
          </a:p>
        </p:txBody>
      </p:sp>
      <p:sp>
        <p:nvSpPr>
          <p:cNvPr id="6" name="Title 5"/>
          <p:cNvSpPr>
            <a:spLocks noGrp="1"/>
          </p:cNvSpPr>
          <p:nvPr>
            <p:ph type="title"/>
          </p:nvPr>
        </p:nvSpPr>
        <p:spPr>
          <a:xfrm>
            <a:off x="914400" y="227013"/>
            <a:ext cx="8226425" cy="1143000"/>
          </a:xfrm>
        </p:spPr>
        <p:txBody>
          <a:bodyPr/>
          <a:lstStyle/>
          <a:p>
            <a:pPr>
              <a:defRPr/>
            </a:pPr>
            <a:r>
              <a:rPr lang="en-US" dirty="0" smtClean="0">
                <a:solidFill>
                  <a:schemeClr val="bg1"/>
                </a:solidFill>
                <a:latin typeface="Franklin Gothic Book" panose="020B0503020102020204" pitchFamily="34" charset="0"/>
              </a:rPr>
              <a:t>Future Plans</a:t>
            </a:r>
            <a:br>
              <a:rPr lang="en-US" dirty="0" smtClean="0">
                <a:solidFill>
                  <a:schemeClr val="bg1"/>
                </a:solidFill>
                <a:latin typeface="Franklin Gothic Book" panose="020B0503020102020204" pitchFamily="34" charset="0"/>
              </a:rPr>
            </a:br>
            <a:r>
              <a:rPr lang="en-US" sz="1600" dirty="0" smtClean="0">
                <a:solidFill>
                  <a:schemeClr val="tx1">
                    <a:lumMod val="75000"/>
                  </a:schemeClr>
                </a:solidFill>
                <a:latin typeface="Franklin Gothic Book" panose="020B0503020102020204" pitchFamily="34" charset="0"/>
              </a:rPr>
              <a:t> </a:t>
            </a:r>
            <a:br>
              <a:rPr lang="en-US" sz="1600" dirty="0" smtClean="0">
                <a:solidFill>
                  <a:schemeClr val="tx1">
                    <a:lumMod val="75000"/>
                  </a:schemeClr>
                </a:solidFill>
                <a:latin typeface="Franklin Gothic Book" panose="020B0503020102020204" pitchFamily="34" charset="0"/>
              </a:rPr>
            </a:br>
            <a:r>
              <a:rPr lang="en-US" sz="1800" dirty="0" smtClean="0">
                <a:solidFill>
                  <a:schemeClr val="accent3"/>
                </a:solidFill>
                <a:latin typeface="Franklin Gothic Book" panose="020B0503020102020204" pitchFamily="34" charset="0"/>
              </a:rPr>
              <a:t>Do you plan to do any of the following this summer?</a:t>
            </a:r>
            <a:endParaRPr lang="en-US" sz="1600" dirty="0" smtClean="0">
              <a:solidFill>
                <a:schemeClr val="accent3"/>
              </a:solidFill>
              <a:latin typeface="Franklin Gothic Book" panose="020B0503020102020204" pitchFamily="34" charset="0"/>
            </a:endParaRP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extLst>
      <p:ext uri="{BB962C8B-B14F-4D97-AF65-F5344CB8AC3E}">
        <p14:creationId xmlns:p14="http://schemas.microsoft.com/office/powerpoint/2010/main" val="39347684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bg1"/>
                </a:solidFill>
                <a:latin typeface="Franklin Gothic Book" panose="020B0503020102020204" pitchFamily="34" charset="0"/>
              </a:rPr>
              <a:t>Future Plans</a:t>
            </a:r>
            <a:br>
              <a:rPr lang="en-US" dirty="0" smtClean="0">
                <a:solidFill>
                  <a:schemeClr val="bg1"/>
                </a:solidFill>
                <a:latin typeface="Franklin Gothic Book" panose="020B0503020102020204" pitchFamily="34" charset="0"/>
              </a:rPr>
            </a:br>
            <a:r>
              <a:rPr lang="en-US" sz="1050" dirty="0" smtClean="0">
                <a:solidFill>
                  <a:schemeClr val="bg1"/>
                </a:solidFill>
                <a:latin typeface="Franklin Gothic Book" panose="020B0503020102020204" pitchFamily="34" charset="0"/>
              </a:rPr>
              <a:t/>
            </a:r>
            <a:br>
              <a:rPr lang="en-US" sz="1050" dirty="0" smtClean="0">
                <a:solidFill>
                  <a:schemeClr val="bg1"/>
                </a:solidFill>
                <a:latin typeface="Franklin Gothic Book" panose="020B0503020102020204" pitchFamily="34" charset="0"/>
              </a:rPr>
            </a:br>
            <a:r>
              <a:rPr lang="en-US" sz="1800" dirty="0" smtClean="0">
                <a:solidFill>
                  <a:schemeClr val="accent3"/>
                </a:solidFill>
                <a:latin typeface="Franklin Gothic Book" panose="020B0503020102020204" pitchFamily="34" charset="0"/>
              </a:rPr>
              <a:t>If </a:t>
            </a:r>
            <a:r>
              <a:rPr lang="en-US" sz="1800" dirty="0">
                <a:solidFill>
                  <a:schemeClr val="accent3"/>
                </a:solidFill>
                <a:latin typeface="Franklin Gothic Book" panose="020B0503020102020204" pitchFamily="34" charset="0"/>
              </a:rPr>
              <a:t>you could make your college choice over, would you still choose to </a:t>
            </a:r>
            <a:r>
              <a:rPr lang="en-US" sz="1800" dirty="0" smtClean="0">
                <a:solidFill>
                  <a:schemeClr val="accent3"/>
                </a:solidFill>
                <a:latin typeface="Franklin Gothic Book" panose="020B0503020102020204" pitchFamily="34" charset="0"/>
              </a:rPr>
              <a:t/>
            </a:r>
            <a:br>
              <a:rPr lang="en-US" sz="1800" dirty="0" smtClean="0">
                <a:solidFill>
                  <a:schemeClr val="accent3"/>
                </a:solidFill>
                <a:latin typeface="Franklin Gothic Book" panose="020B0503020102020204" pitchFamily="34" charset="0"/>
              </a:rPr>
            </a:br>
            <a:r>
              <a:rPr lang="en-US" sz="1800" dirty="0" smtClean="0">
                <a:solidFill>
                  <a:schemeClr val="accent3"/>
                </a:solidFill>
                <a:latin typeface="Franklin Gothic Book" panose="020B0503020102020204" pitchFamily="34" charset="0"/>
              </a:rPr>
              <a:t>enroll </a:t>
            </a:r>
            <a:r>
              <a:rPr lang="en-US" sz="1800" dirty="0">
                <a:solidFill>
                  <a:schemeClr val="accent3"/>
                </a:solidFill>
                <a:latin typeface="Franklin Gothic Book" panose="020B0503020102020204" pitchFamily="34" charset="0"/>
              </a:rPr>
              <a:t>at </a:t>
            </a:r>
            <a:r>
              <a:rPr lang="en-US" sz="1800" dirty="0" smtClean="0">
                <a:solidFill>
                  <a:schemeClr val="accent3"/>
                </a:solidFill>
                <a:latin typeface="Franklin Gothic Book" panose="020B0503020102020204" pitchFamily="34" charset="0"/>
              </a:rPr>
              <a:t>your </a:t>
            </a:r>
            <a:r>
              <a:rPr lang="en-US" sz="1800" dirty="0">
                <a:solidFill>
                  <a:schemeClr val="accent3"/>
                </a:solidFill>
                <a:latin typeface="Franklin Gothic Book" panose="020B0503020102020204" pitchFamily="34" charset="0"/>
              </a:rPr>
              <a:t>current (or most recent) college</a:t>
            </a:r>
            <a:r>
              <a:rPr lang="en-US" sz="1800" dirty="0" smtClean="0">
                <a:solidFill>
                  <a:schemeClr val="accent3"/>
                </a:solidFill>
                <a:latin typeface="Franklin Gothic Book" panose="020B0503020102020204" pitchFamily="34" charset="0"/>
              </a:rPr>
              <a:t>?</a:t>
            </a:r>
            <a:endParaRPr lang="en-US" dirty="0">
              <a:latin typeface="Franklin Gothic Book" panose="020B0503020102020204" pitchFamily="34" charset="0"/>
            </a:endParaRPr>
          </a:p>
        </p:txBody>
      </p:sp>
      <p:graphicFrame>
        <p:nvGraphicFramePr>
          <p:cNvPr id="9" name="Future Plans"/>
          <p:cNvGraphicFramePr>
            <a:graphicFrameLocks noGrp="1"/>
          </p:cNvGraphicFramePr>
          <p:nvPr>
            <p:ph idx="1"/>
            <p:extLst>
              <p:ext uri="{D42A27DB-BD31-4B8C-83A1-F6EECF244321}">
                <p14:modId xmlns:p14="http://schemas.microsoft.com/office/powerpoint/2010/main" val="1751809596"/>
              </p:ext>
            </p:extLst>
          </p:nvPr>
        </p:nvGraphicFramePr>
        <p:xfrm>
          <a:off x="460375" y="1608138"/>
          <a:ext cx="8229600" cy="4716462"/>
        </p:xfrm>
        <a:graphic>
          <a:graphicData uri="http://schemas.openxmlformats.org/drawingml/2006/chart">
            <c:chart xmlns:c="http://schemas.openxmlformats.org/drawingml/2006/chart" xmlns:r="http://schemas.openxmlformats.org/officeDocument/2006/relationships" r:id="rId3"/>
          </a:graphicData>
        </a:graphic>
      </p:graphicFrame>
      <p:sp>
        <p:nvSpPr>
          <p:cNvPr id="48132" name="Slide Number Placeholder 3"/>
          <p:cNvSpPr>
            <a:spLocks noGrp="1"/>
          </p:cNvSpPr>
          <p:nvPr>
            <p:ph type="sldNum" sz="quarter" idx="4294967295"/>
          </p:nvPr>
        </p:nvSpPr>
        <p:spPr>
          <a:xfrm>
            <a:off x="8382000" y="6397625"/>
            <a:ext cx="762000" cy="457200"/>
          </a:xfrm>
          <a:prstGeom prst="rect">
            <a:avLst/>
          </a:prstGeom>
          <a:noFill/>
        </p:spPr>
        <p:txBody>
          <a:bodyPr/>
          <a:lstStyle/>
          <a:p>
            <a:fld id="{32FDD69B-B5C5-4974-8E02-92A3B2DF4063}" type="slidenum">
              <a:rPr lang="en-US" sz="1600" smtClean="0">
                <a:solidFill>
                  <a:schemeClr val="bg1"/>
                </a:solidFill>
              </a:rPr>
              <a:pPr/>
              <a:t>41</a:t>
            </a:fld>
            <a:endParaRPr lang="en-US" sz="1600" dirty="0" smtClean="0">
              <a:solidFill>
                <a:schemeClr val="bg1"/>
              </a:solidFill>
            </a:endParaRPr>
          </a:p>
        </p:txBody>
      </p:sp>
      <p:sp>
        <p:nvSpPr>
          <p:cNvPr id="3" name="Footer Placeholder 2"/>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idx="4294967295"/>
          </p:nvPr>
        </p:nvSpPr>
        <p:spPr>
          <a:xfrm>
            <a:off x="914400" y="150813"/>
            <a:ext cx="8001000" cy="1296987"/>
          </a:xfrm>
        </p:spPr>
        <p:txBody>
          <a:bodyPr/>
          <a:lstStyle/>
          <a:p>
            <a:pPr eaLnBrk="1" hangingPunct="1">
              <a:defRPr/>
            </a:pPr>
            <a:r>
              <a:rPr lang="en-US" sz="1600" dirty="0" smtClean="0">
                <a:solidFill>
                  <a:schemeClr val="bg1"/>
                </a:solidFill>
                <a:latin typeface="Franklin Gothic Book" panose="020B0503020102020204" pitchFamily="34" charset="0"/>
              </a:rPr>
              <a:t> </a:t>
            </a:r>
            <a:r>
              <a:rPr lang="en-US" dirty="0" smtClean="0">
                <a:solidFill>
                  <a:schemeClr val="bg1"/>
                </a:solidFill>
                <a:latin typeface="Franklin Gothic Book" panose="020B0503020102020204" pitchFamily="34" charset="0"/>
              </a:rPr>
              <a:t>Overall Satisfaction</a:t>
            </a: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dirty="0" smtClean="0">
                <a:solidFill>
                  <a:schemeClr val="bg1"/>
                </a:solidFill>
                <a:latin typeface="Franklin Gothic Book" panose="020B0503020102020204" pitchFamily="34" charset="0"/>
              </a:rPr>
              <a:t/>
            </a:r>
            <a:br>
              <a:rPr lang="en-US" sz="1600" dirty="0" smtClean="0">
                <a:solidFill>
                  <a:schemeClr val="bg1"/>
                </a:solidFill>
                <a:latin typeface="Franklin Gothic Book" panose="020B0503020102020204" pitchFamily="34" charset="0"/>
              </a:rPr>
            </a:br>
            <a:r>
              <a:rPr lang="en-US" sz="1600" i="1" dirty="0" smtClean="0">
                <a:solidFill>
                  <a:schemeClr val="accent3"/>
                </a:solidFill>
                <a:latin typeface="Franklin Gothic Book" panose="020B0503020102020204" pitchFamily="34" charset="0"/>
              </a:rPr>
              <a:t>Overall Satisfaction </a:t>
            </a:r>
            <a:r>
              <a:rPr lang="en-US" sz="1600" dirty="0" smtClean="0">
                <a:solidFill>
                  <a:schemeClr val="accent3"/>
                </a:solidFill>
                <a:latin typeface="Franklin Gothic Book" panose="020B0503020102020204" pitchFamily="34" charset="0"/>
              </a:rPr>
              <a:t>is a unified measure of students’ satisfaction with the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college experience.</a:t>
            </a:r>
          </a:p>
        </p:txBody>
      </p:sp>
      <p:graphicFrame>
        <p:nvGraphicFramePr>
          <p:cNvPr id="8" name="Overall Satisfaction"/>
          <p:cNvGraphicFramePr>
            <a:graphicFrameLocks noChangeAspect="1"/>
          </p:cNvGraphicFramePr>
          <p:nvPr>
            <p:custDataLst>
              <p:tags r:id="rId1"/>
            </p:custDataLst>
            <p:extLst>
              <p:ext uri="{D42A27DB-BD31-4B8C-83A1-F6EECF244321}">
                <p14:modId xmlns:p14="http://schemas.microsoft.com/office/powerpoint/2010/main" val="636192785"/>
              </p:ext>
            </p:extLst>
          </p:nvPr>
        </p:nvGraphicFramePr>
        <p:xfrm>
          <a:off x="53801" y="1143000"/>
          <a:ext cx="8902700" cy="495300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4"/>
          </p:nvPr>
        </p:nvSpPr>
        <p:spPr>
          <a:xfrm>
            <a:off x="8382000" y="6397625"/>
            <a:ext cx="762000" cy="457200"/>
          </a:xfrm>
          <a:prstGeom prst="rect">
            <a:avLst/>
          </a:prstGeom>
        </p:spPr>
        <p:txBody>
          <a:bodyPr/>
          <a:lstStyle/>
          <a:p>
            <a:pPr>
              <a:defRPr/>
            </a:pPr>
            <a:fld id="{7F203371-9CB2-4A90-9261-771DC74F61A0}" type="slidenum">
              <a:rPr lang="en-US" sz="1600" smtClean="0">
                <a:solidFill>
                  <a:schemeClr val="bg1"/>
                </a:solidFill>
              </a:rPr>
              <a:pPr>
                <a:defRPr/>
              </a:pPr>
              <a:t>42</a:t>
            </a:fld>
            <a:endParaRPr lang="en-US" dirty="0">
              <a:solidFill>
                <a:schemeClr val="bg1"/>
              </a:solidFill>
            </a:endParaRPr>
          </a:p>
        </p:txBody>
      </p:sp>
      <p:sp>
        <p:nvSpPr>
          <p:cNvPr id="6" name="Rectangle 5"/>
          <p:cNvSpPr/>
          <p:nvPr/>
        </p:nvSpPr>
        <p:spPr>
          <a:xfrm>
            <a:off x="1857740" y="6150833"/>
            <a:ext cx="1478353" cy="400110"/>
          </a:xfrm>
          <a:prstGeom prst="rect">
            <a:avLst/>
          </a:prstGeom>
        </p:spPr>
        <p:txBody>
          <a:bodyPr wrap="none">
            <a:spAutoFit/>
          </a:bodyPr>
          <a:lstStyle/>
          <a:p>
            <a:pPr algn="ctr"/>
            <a:r>
              <a:rPr lang="en-US" b="1" dirty="0">
                <a:solidFill>
                  <a:schemeClr val="accent3"/>
                </a:solidFill>
              </a:rPr>
              <a:t>■</a:t>
            </a:r>
            <a:r>
              <a:rPr lang="en-US" b="1" dirty="0">
                <a:solidFill>
                  <a:schemeClr val="tx2">
                    <a:lumMod val="75000"/>
                  </a:schemeClr>
                </a:solidFill>
              </a:rPr>
              <a:t> </a:t>
            </a:r>
            <a:r>
              <a:rPr lang="en-US" sz="1200" b="1" dirty="0">
                <a:solidFill>
                  <a:schemeClr val="bg1"/>
                </a:solidFill>
              </a:rPr>
              <a:t>Your Institution </a:t>
            </a:r>
            <a:endParaRPr lang="en-US" sz="1200" dirty="0">
              <a:solidFill>
                <a:schemeClr val="bg1"/>
              </a:solidFill>
            </a:endParaRPr>
          </a:p>
        </p:txBody>
      </p:sp>
      <p:sp>
        <p:nvSpPr>
          <p:cNvPr id="7" name="Rectangle 6"/>
          <p:cNvSpPr/>
          <p:nvPr/>
        </p:nvSpPr>
        <p:spPr>
          <a:xfrm>
            <a:off x="3676334" y="6150833"/>
            <a:ext cx="1657633" cy="400110"/>
          </a:xfrm>
          <a:prstGeom prst="rect">
            <a:avLst/>
          </a:prstGeom>
        </p:spPr>
        <p:txBody>
          <a:bodyPr wrap="none">
            <a:spAutoFit/>
          </a:bodyPr>
          <a:lstStyle/>
          <a:p>
            <a:pPr algn="ctr"/>
            <a:r>
              <a:rPr lang="en-US" b="1" dirty="0">
                <a:solidFill>
                  <a:schemeClr val="bg1"/>
                </a:solidFill>
              </a:rPr>
              <a:t>■ </a:t>
            </a:r>
            <a:r>
              <a:rPr lang="en-US" sz="1200" b="1" dirty="0" smtClean="0">
                <a:solidFill>
                  <a:schemeClr val="bg1"/>
                </a:solidFill>
              </a:rPr>
              <a:t>Comparison Group</a:t>
            </a:r>
            <a:endParaRPr lang="en-US" sz="1200" dirty="0">
              <a:solidFill>
                <a:schemeClr val="bg1"/>
              </a:solidFill>
            </a:endParaRPr>
          </a:p>
        </p:txBody>
      </p:sp>
      <p:sp>
        <p:nvSpPr>
          <p:cNvPr id="3" name="Footer Placeholder 2"/>
          <p:cNvSpPr>
            <a:spLocks noGrp="1"/>
          </p:cNvSpPr>
          <p:nvPr>
            <p:ph type="ftr" sz="quarter" idx="3"/>
          </p:nvPr>
        </p:nvSpPr>
        <p:spPr>
          <a:xfrm>
            <a:off x="0" y="6400800"/>
            <a:ext cx="2895600" cy="457200"/>
          </a:xfrm>
          <a:prstGeom prst="rect">
            <a:avLst/>
          </a:prstGeom>
        </p:spPr>
        <p:txBody>
          <a:bodyPr/>
          <a:lstStyle/>
          <a:p>
            <a:pPr>
              <a:defRPr/>
            </a:pPr>
            <a:r>
              <a:rPr lang="en-US" dirty="0" smtClean="0">
                <a:solidFill>
                  <a:schemeClr val="bg1"/>
                </a:solidFill>
              </a:rPr>
              <a:t>2017  Your First College Year Survey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4294967295"/>
          </p:nvPr>
        </p:nvSpPr>
        <p:spPr>
          <a:xfrm>
            <a:off x="8686800" y="6397625"/>
            <a:ext cx="457200" cy="457200"/>
          </a:xfrm>
          <a:prstGeom prst="rect">
            <a:avLst/>
          </a:prstGeom>
          <a:noFill/>
        </p:spPr>
        <p:txBody>
          <a:bodyPr/>
          <a:lstStyle/>
          <a:p>
            <a:fld id="{4AC98897-1DEB-4D6D-8B9F-AF03E370BD10}" type="slidenum">
              <a:rPr lang="en-US" sz="1400" smtClean="0">
                <a:solidFill>
                  <a:schemeClr val="bg1"/>
                </a:solidFill>
              </a:rPr>
              <a:pPr/>
              <a:t>43</a:t>
            </a:fld>
            <a:endParaRPr lang="en-US" sz="1400" dirty="0" smtClean="0">
              <a:solidFill>
                <a:schemeClr val="bg1"/>
              </a:solidFill>
            </a:endParaRPr>
          </a:p>
        </p:txBody>
      </p:sp>
      <p:sp>
        <p:nvSpPr>
          <p:cNvPr id="36868" name="Rectangle 2"/>
          <p:cNvSpPr>
            <a:spLocks noChangeArrowheads="1"/>
          </p:cNvSpPr>
          <p:nvPr/>
        </p:nvSpPr>
        <p:spPr bwMode="auto">
          <a:xfrm>
            <a:off x="1905000" y="1371600"/>
            <a:ext cx="5407025" cy="4800600"/>
          </a:xfrm>
          <a:prstGeom prst="rect">
            <a:avLst/>
          </a:prstGeom>
          <a:noFill/>
          <a:ln w="9525">
            <a:noFill/>
            <a:miter lim="800000"/>
            <a:headEnd/>
            <a:tailEnd/>
          </a:ln>
        </p:spPr>
        <p:txBody>
          <a:bodyPr/>
          <a:lstStyle/>
          <a:p>
            <a:pPr algn="ctr" eaLnBrk="1" hangingPunct="1">
              <a:defRPr/>
            </a:pPr>
            <a:r>
              <a:rPr lang="en-US" sz="2800" b="1" dirty="0">
                <a:solidFill>
                  <a:schemeClr val="bg1"/>
                </a:solidFill>
                <a:latin typeface="Franklin Gothic Book" panose="020B0503020102020204" pitchFamily="34" charset="0"/>
              </a:rPr>
              <a:t>For more information about </a:t>
            </a:r>
          </a:p>
          <a:p>
            <a:pPr algn="ctr" eaLnBrk="1" hangingPunct="1">
              <a:defRPr/>
            </a:pPr>
            <a:r>
              <a:rPr lang="en-US" sz="2800" b="1" dirty="0">
                <a:solidFill>
                  <a:schemeClr val="bg1"/>
                </a:solidFill>
                <a:latin typeface="Franklin Gothic Book" panose="020B0503020102020204" pitchFamily="34" charset="0"/>
              </a:rPr>
              <a:t>HERI/CIRP Surveys</a:t>
            </a:r>
            <a:br>
              <a:rPr lang="en-US" sz="2800" b="1" dirty="0">
                <a:solidFill>
                  <a:schemeClr val="bg1"/>
                </a:solidFill>
                <a:latin typeface="Franklin Gothic Book" panose="020B0503020102020204" pitchFamily="34" charset="0"/>
              </a:rPr>
            </a:br>
            <a:r>
              <a:rPr lang="en-US" b="1" dirty="0">
                <a:solidFill>
                  <a:schemeClr val="bg1"/>
                </a:solidFill>
                <a:latin typeface="Franklin Gothic Book" panose="020B0503020102020204" pitchFamily="34" charset="0"/>
              </a:rPr>
              <a:t/>
            </a:r>
            <a:br>
              <a:rPr lang="en-US" b="1" dirty="0">
                <a:solidFill>
                  <a:schemeClr val="bg1"/>
                </a:solidFill>
                <a:latin typeface="Franklin Gothic Book" panose="020B0503020102020204" pitchFamily="34" charset="0"/>
              </a:rPr>
            </a:br>
            <a:r>
              <a:rPr lang="en-US" b="1" dirty="0">
                <a:solidFill>
                  <a:schemeClr val="bg1"/>
                </a:solidFill>
                <a:latin typeface="Franklin Gothic Book" panose="020B0503020102020204" pitchFamily="34" charset="0"/>
              </a:rPr>
              <a:t>The Freshman Survey</a:t>
            </a:r>
            <a:br>
              <a:rPr lang="en-US" b="1" dirty="0">
                <a:solidFill>
                  <a:schemeClr val="bg1"/>
                </a:solidFill>
                <a:latin typeface="Franklin Gothic Book" panose="020B0503020102020204" pitchFamily="34" charset="0"/>
              </a:rPr>
            </a:br>
            <a:r>
              <a:rPr lang="en-US" b="1" dirty="0">
                <a:solidFill>
                  <a:schemeClr val="bg1"/>
                </a:solidFill>
                <a:latin typeface="Franklin Gothic Book" panose="020B0503020102020204" pitchFamily="34" charset="0"/>
              </a:rPr>
              <a:t>Your First College Year Survey</a:t>
            </a:r>
          </a:p>
          <a:p>
            <a:pPr algn="ctr" eaLnBrk="1" hangingPunct="1">
              <a:defRPr/>
            </a:pPr>
            <a:r>
              <a:rPr lang="en-US" b="1" dirty="0">
                <a:solidFill>
                  <a:schemeClr val="bg1"/>
                </a:solidFill>
                <a:latin typeface="Franklin Gothic Book" panose="020B0503020102020204" pitchFamily="34" charset="0"/>
              </a:rPr>
              <a:t>Diverse Learning Environments Survey</a:t>
            </a:r>
            <a:br>
              <a:rPr lang="en-US" b="1" dirty="0">
                <a:solidFill>
                  <a:schemeClr val="bg1"/>
                </a:solidFill>
                <a:latin typeface="Franklin Gothic Book" panose="020B0503020102020204" pitchFamily="34" charset="0"/>
              </a:rPr>
            </a:br>
            <a:r>
              <a:rPr lang="en-US" b="1" dirty="0">
                <a:solidFill>
                  <a:schemeClr val="bg1"/>
                </a:solidFill>
                <a:latin typeface="Franklin Gothic Book" panose="020B0503020102020204" pitchFamily="34" charset="0"/>
              </a:rPr>
              <a:t>College Senior </a:t>
            </a:r>
            <a:r>
              <a:rPr lang="en-US" b="1" dirty="0" smtClean="0">
                <a:solidFill>
                  <a:schemeClr val="bg1"/>
                </a:solidFill>
                <a:latin typeface="Franklin Gothic Book" panose="020B0503020102020204" pitchFamily="34" charset="0"/>
              </a:rPr>
              <a:t>Survey</a:t>
            </a:r>
          </a:p>
          <a:p>
            <a:pPr algn="ctr" eaLnBrk="1" hangingPunct="1">
              <a:defRPr/>
            </a:pPr>
            <a:r>
              <a:rPr lang="en-US" b="1" dirty="0">
                <a:solidFill>
                  <a:schemeClr val="bg1"/>
                </a:solidFill>
                <a:latin typeface="Franklin Gothic Book" panose="020B0503020102020204" pitchFamily="34" charset="0"/>
              </a:rPr>
              <a:t>Staff Climate </a:t>
            </a:r>
            <a:r>
              <a:rPr lang="en-US" b="1" dirty="0" smtClean="0">
                <a:solidFill>
                  <a:schemeClr val="bg1"/>
                </a:solidFill>
                <a:latin typeface="Franklin Gothic Book" panose="020B0503020102020204" pitchFamily="34" charset="0"/>
              </a:rPr>
              <a:t>Survey</a:t>
            </a:r>
            <a:endParaRPr lang="en-US" b="1" dirty="0">
              <a:solidFill>
                <a:schemeClr val="bg1"/>
              </a:solidFill>
              <a:latin typeface="Franklin Gothic Book" panose="020B0503020102020204" pitchFamily="34" charset="0"/>
            </a:endParaRPr>
          </a:p>
          <a:p>
            <a:pPr algn="ctr" eaLnBrk="1" hangingPunct="1">
              <a:defRPr/>
            </a:pPr>
            <a:r>
              <a:rPr lang="en-US" b="1" dirty="0">
                <a:solidFill>
                  <a:schemeClr val="bg1"/>
                </a:solidFill>
                <a:latin typeface="Franklin Gothic Book" panose="020B0503020102020204" pitchFamily="34" charset="0"/>
              </a:rPr>
              <a:t>The Faculty </a:t>
            </a:r>
            <a:r>
              <a:rPr lang="en-US" b="1" dirty="0" smtClean="0">
                <a:solidFill>
                  <a:schemeClr val="bg1"/>
                </a:solidFill>
                <a:latin typeface="Franklin Gothic Book" panose="020B0503020102020204" pitchFamily="34" charset="0"/>
              </a:rPr>
              <a:t>Survey</a:t>
            </a:r>
            <a:r>
              <a:rPr lang="en-US" b="1" dirty="0">
                <a:solidFill>
                  <a:schemeClr val="bg1"/>
                </a:solidFill>
                <a:latin typeface="Franklin Gothic Book" panose="020B0503020102020204" pitchFamily="34" charset="0"/>
              </a:rPr>
              <a:t/>
            </a:r>
            <a:br>
              <a:rPr lang="en-US" b="1" dirty="0">
                <a:solidFill>
                  <a:schemeClr val="bg1"/>
                </a:solidFill>
                <a:latin typeface="Franklin Gothic Book" panose="020B0503020102020204" pitchFamily="34" charset="0"/>
              </a:rPr>
            </a:br>
            <a:endParaRPr lang="en-US" b="1" dirty="0">
              <a:solidFill>
                <a:schemeClr val="bg1"/>
              </a:solidFill>
              <a:latin typeface="Franklin Gothic Book" panose="020B0503020102020204" pitchFamily="34" charset="0"/>
            </a:endParaRPr>
          </a:p>
          <a:p>
            <a:pPr algn="ctr" eaLnBrk="1" hangingPunct="1">
              <a:defRPr/>
            </a:pPr>
            <a:r>
              <a:rPr lang="en-US" sz="2800" b="1" dirty="0">
                <a:solidFill>
                  <a:schemeClr val="bg1"/>
                </a:solidFill>
                <a:latin typeface="Franklin Gothic Book" panose="020B0503020102020204" pitchFamily="34" charset="0"/>
              </a:rPr>
              <a:t>Please contact:</a:t>
            </a:r>
          </a:p>
          <a:p>
            <a:pPr algn="ctr" eaLnBrk="1" hangingPunct="1">
              <a:defRPr/>
            </a:pPr>
            <a:r>
              <a:rPr lang="en-US" sz="2800" b="1" dirty="0">
                <a:solidFill>
                  <a:schemeClr val="bg1"/>
                </a:solidFill>
                <a:latin typeface="Franklin Gothic Book" panose="020B0503020102020204" pitchFamily="34" charset="0"/>
              </a:rPr>
              <a:t>heri@ucla.edu</a:t>
            </a:r>
            <a:br>
              <a:rPr lang="en-US" sz="2800" b="1" dirty="0">
                <a:solidFill>
                  <a:schemeClr val="bg1"/>
                </a:solidFill>
                <a:latin typeface="Franklin Gothic Book" panose="020B0503020102020204" pitchFamily="34" charset="0"/>
              </a:rPr>
            </a:br>
            <a:r>
              <a:rPr lang="en-US" sz="2800" b="1" dirty="0">
                <a:solidFill>
                  <a:schemeClr val="bg1"/>
                </a:solidFill>
                <a:latin typeface="Franklin Gothic Book" panose="020B0503020102020204" pitchFamily="34" charset="0"/>
              </a:rPr>
              <a:t>(310) 825-1925</a:t>
            </a:r>
            <a:br>
              <a:rPr lang="en-US" sz="2800" b="1" dirty="0">
                <a:solidFill>
                  <a:schemeClr val="bg1"/>
                </a:solidFill>
                <a:latin typeface="Franklin Gothic Book" panose="020B0503020102020204" pitchFamily="34" charset="0"/>
              </a:rPr>
            </a:br>
            <a:r>
              <a:rPr lang="en-US" sz="2800" b="1" dirty="0">
                <a:solidFill>
                  <a:schemeClr val="bg1"/>
                </a:solidFill>
                <a:latin typeface="Franklin Gothic Book" panose="020B0503020102020204" pitchFamily="34" charset="0"/>
              </a:rPr>
              <a:t>www.heri.ucla.edu</a:t>
            </a:r>
          </a:p>
        </p:txBody>
      </p:sp>
      <p:sp>
        <p:nvSpPr>
          <p:cNvPr id="6" name="TextBox 5"/>
          <p:cNvSpPr txBox="1"/>
          <p:nvPr/>
        </p:nvSpPr>
        <p:spPr>
          <a:xfrm>
            <a:off x="1295400" y="0"/>
            <a:ext cx="7848600" cy="954107"/>
          </a:xfrm>
          <a:prstGeom prst="rect">
            <a:avLst/>
          </a:prstGeom>
          <a:solidFill>
            <a:schemeClr val="accent3"/>
          </a:solidFill>
        </p:spPr>
        <p:txBody>
          <a:bodyPr wrap="square">
            <a:spAutoFit/>
          </a:bodyPr>
          <a:lstStyle/>
          <a:p>
            <a:pPr algn="ctr">
              <a:defRPr/>
            </a:pPr>
            <a:r>
              <a:rPr lang="en-US" sz="2800" dirty="0">
                <a:latin typeface="Franklin Gothic Medium" panose="020B0603020102020204" pitchFamily="34" charset="0"/>
              </a:rPr>
              <a:t>The more you get to know your students, </a:t>
            </a:r>
            <a:endParaRPr lang="en-US" sz="2800" dirty="0" smtClean="0">
              <a:latin typeface="Franklin Gothic Medium" panose="020B0603020102020204" pitchFamily="34" charset="0"/>
            </a:endParaRPr>
          </a:p>
          <a:p>
            <a:pPr algn="ctr">
              <a:defRPr/>
            </a:pPr>
            <a:r>
              <a:rPr lang="en-US" sz="2800" dirty="0" smtClean="0">
                <a:latin typeface="Franklin Gothic Medium" panose="020B0603020102020204" pitchFamily="34" charset="0"/>
              </a:rPr>
              <a:t>the </a:t>
            </a:r>
            <a:r>
              <a:rPr lang="en-US" sz="2800" dirty="0">
                <a:latin typeface="Franklin Gothic Medium" panose="020B0603020102020204" pitchFamily="34" charset="0"/>
              </a:rPr>
              <a:t>better you can understand their needs. </a:t>
            </a:r>
          </a:p>
        </p:txBody>
      </p:sp>
      <p:sp>
        <p:nvSpPr>
          <p:cNvPr id="2" name="Footer Placeholder 1"/>
          <p:cNvSpPr>
            <a:spLocks noGrp="1"/>
          </p:cNvSpPr>
          <p:nvPr>
            <p:ph type="ftr" sz="quarter" idx="3"/>
          </p:nvPr>
        </p:nvSpPr>
        <p:spPr/>
        <p:txBody>
          <a:bodyPr/>
          <a:lstStyle/>
          <a:p>
            <a:pPr>
              <a:defRPr/>
            </a:pPr>
            <a:r>
              <a:rPr lang="en-US" smtClean="0">
                <a:solidFill>
                  <a:prstClr val="black"/>
                </a:solidFill>
              </a:rPr>
              <a:t>2017  Your First College Year Survey</a:t>
            </a:r>
            <a:endParaRPr lang="en-US" dirty="0">
              <a:solidFill>
                <a:prstClr val="black"/>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6425" cy="838200"/>
          </a:xfrm>
        </p:spPr>
        <p:txBody>
          <a:bodyPr/>
          <a:lstStyle/>
          <a:p>
            <a:pPr eaLnBrk="1" hangingPunct="1">
              <a:defRPr/>
            </a:pPr>
            <a:r>
              <a:rPr lang="en-US" dirty="0"/>
              <a:t>Demographics</a:t>
            </a:r>
            <a:endParaRPr lang="en-US" sz="1600" dirty="0"/>
          </a:p>
        </p:txBody>
      </p:sp>
      <p:graphicFrame>
        <p:nvGraphicFramePr>
          <p:cNvPr id="7" name="Sex"/>
          <p:cNvGraphicFramePr>
            <a:graphicFrameLocks noGrp="1" noChangeAspect="1"/>
          </p:cNvGraphicFramePr>
          <p:nvPr>
            <p:ph sz="half" idx="1"/>
            <p:extLst>
              <p:ext uri="{D42A27DB-BD31-4B8C-83A1-F6EECF244321}">
                <p14:modId xmlns:p14="http://schemas.microsoft.com/office/powerpoint/2010/main" val="1195398190"/>
              </p:ext>
            </p:ext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434904936"/>
              </p:ext>
            </p:extLst>
          </p:nvPr>
        </p:nvGraphicFramePr>
        <p:xfrm>
          <a:off x="3200400" y="1371600"/>
          <a:ext cx="5486400"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solidFill>
                  <a:prstClr val="black"/>
                </a:solidFill>
              </a:rPr>
              <a:pPr/>
              <a:t>5</a:t>
            </a:fld>
            <a:endParaRPr lang="en-US" dirty="0">
              <a:solidFill>
                <a:prstClr val="black"/>
              </a:solidFill>
            </a:endParaRPr>
          </a:p>
        </p:txBody>
      </p:sp>
      <p:sp>
        <p:nvSpPr>
          <p:cNvPr id="6" name="Footer Placeholder 5"/>
          <p:cNvSpPr>
            <a:spLocks noGrp="1"/>
          </p:cNvSpPr>
          <p:nvPr>
            <p:ph type="ftr" sz="quarter" idx="10"/>
          </p:nvPr>
        </p:nvSpPr>
        <p:spPr/>
        <p:txBody>
          <a:bodyPr/>
          <a:lstStyle/>
          <a:p>
            <a:pPr>
              <a:defRPr/>
            </a:pPr>
            <a:r>
              <a:rPr lang="en-US" dirty="0" smtClean="0">
                <a:solidFill>
                  <a:prstClr val="black"/>
                </a:solidFill>
              </a:rPr>
              <a:t>2017  Your First College Year Survey</a:t>
            </a:r>
            <a:endParaRPr lang="en-US" dirty="0">
              <a:solidFill>
                <a:prstClr val="black"/>
              </a:solidFill>
            </a:endParaRPr>
          </a:p>
        </p:txBody>
      </p:sp>
    </p:spTree>
    <p:extLst>
      <p:ext uri="{BB962C8B-B14F-4D97-AF65-F5344CB8AC3E}">
        <p14:creationId xmlns:p14="http://schemas.microsoft.com/office/powerpoint/2010/main" val="1224800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Sex"/>
          <p:cNvGraphicFramePr>
            <a:graphicFrameLocks noChangeAspect="1"/>
          </p:cNvGraphicFramePr>
          <p:nvPr>
            <p:extLst>
              <p:ext uri="{D42A27DB-BD31-4B8C-83A1-F6EECF244321}">
                <p14:modId xmlns:p14="http://schemas.microsoft.com/office/powerpoint/2010/main" val="1509535287"/>
              </p:ext>
            </p:extLst>
          </p:nvPr>
        </p:nvGraphicFramePr>
        <p:xfrm>
          <a:off x="13953" y="989795"/>
          <a:ext cx="4329448" cy="5882100"/>
        </p:xfrm>
        <a:graphic>
          <a:graphicData uri="http://schemas.openxmlformats.org/drawingml/2006/chart">
            <c:chart xmlns:c="http://schemas.openxmlformats.org/drawingml/2006/chart" xmlns:r="http://schemas.openxmlformats.org/officeDocument/2006/relationships" r:id="rId3"/>
          </a:graphicData>
        </a:graphic>
      </p:graphicFrame>
      <p:sp>
        <p:nvSpPr>
          <p:cNvPr id="1027" name="Title 1"/>
          <p:cNvSpPr>
            <a:spLocks noGrp="1"/>
          </p:cNvSpPr>
          <p:nvPr>
            <p:ph type="title"/>
          </p:nvPr>
        </p:nvSpPr>
        <p:spPr>
          <a:xfrm>
            <a:off x="0" y="227013"/>
            <a:ext cx="9140825" cy="839787"/>
          </a:xfrm>
        </p:spPr>
        <p:txBody>
          <a:bodyPr/>
          <a:lstStyle/>
          <a:p>
            <a:pPr>
              <a:defRPr/>
            </a:pPr>
            <a:r>
              <a:rPr lang="en-US" dirty="0" smtClean="0">
                <a:solidFill>
                  <a:schemeClr val="bg1"/>
                </a:solidFill>
                <a:latin typeface="Franklin Gothic Book" panose="020B0503020102020204" pitchFamily="34" charset="0"/>
              </a:rPr>
              <a:t>Demographics</a:t>
            </a:r>
          </a:p>
        </p:txBody>
      </p:sp>
      <p:sp>
        <p:nvSpPr>
          <p:cNvPr id="2053" name="Slide Number Placeholder 5"/>
          <p:cNvSpPr>
            <a:spLocks noGrp="1"/>
          </p:cNvSpPr>
          <p:nvPr>
            <p:ph type="sldNum" sz="quarter" idx="4"/>
          </p:nvPr>
        </p:nvSpPr>
        <p:spPr>
          <a:xfrm>
            <a:off x="8686800" y="6476999"/>
            <a:ext cx="457200" cy="377825"/>
          </a:xfrm>
          <a:prstGeom prst="rect">
            <a:avLst/>
          </a:prstGeom>
          <a:noFill/>
        </p:spPr>
        <p:txBody>
          <a:bodyPr/>
          <a:lstStyle/>
          <a:p>
            <a:fld id="{F539A194-67F6-4F5E-AF27-0A988FD0FA11}" type="slidenum">
              <a:rPr lang="en-US" sz="1400" smtClean="0">
                <a:solidFill>
                  <a:schemeClr val="bg1"/>
                </a:solidFill>
              </a:rPr>
              <a:pPr/>
              <a:t>6</a:t>
            </a:fld>
            <a:endParaRPr lang="en-US" sz="1400" smtClean="0">
              <a:solidFill>
                <a:schemeClr val="bg1"/>
              </a:solidFill>
            </a:endParaRPr>
          </a:p>
        </p:txBody>
      </p:sp>
      <p:graphicFrame>
        <p:nvGraphicFramePr>
          <p:cNvPr id="10" name="Housing"/>
          <p:cNvGraphicFramePr>
            <a:graphicFrameLocks noGrp="1"/>
          </p:cNvGraphicFramePr>
          <p:nvPr>
            <p:ph sz="quarter" idx="2"/>
            <p:extLst>
              <p:ext uri="{D42A27DB-BD31-4B8C-83A1-F6EECF244321}">
                <p14:modId xmlns:p14="http://schemas.microsoft.com/office/powerpoint/2010/main" val="2184425852"/>
              </p:ext>
            </p:extLst>
          </p:nvPr>
        </p:nvGraphicFramePr>
        <p:xfrm>
          <a:off x="4171950" y="1757363"/>
          <a:ext cx="4826000" cy="4619625"/>
        </p:xfrm>
        <a:graphic>
          <a:graphicData uri="http://schemas.openxmlformats.org/drawingml/2006/chart">
            <c:chart xmlns:c="http://schemas.openxmlformats.org/drawingml/2006/chart" xmlns:r="http://schemas.openxmlformats.org/officeDocument/2006/relationships" r:id="rId4"/>
          </a:graphicData>
        </a:graphic>
      </p:graphicFrame>
      <p:sp>
        <p:nvSpPr>
          <p:cNvPr id="1032" name="TextBox 12"/>
          <p:cNvSpPr txBox="1">
            <a:spLocks noChangeArrowheads="1"/>
          </p:cNvSpPr>
          <p:nvPr/>
        </p:nvSpPr>
        <p:spPr bwMode="auto">
          <a:xfrm>
            <a:off x="6096000" y="1295698"/>
            <a:ext cx="1504950" cy="430887"/>
          </a:xfrm>
          <a:prstGeom prst="rect">
            <a:avLst/>
          </a:prstGeom>
          <a:noFill/>
          <a:ln w="9525">
            <a:noFill/>
            <a:miter lim="800000"/>
            <a:headEnd/>
            <a:tailEnd/>
          </a:ln>
        </p:spPr>
        <p:txBody>
          <a:bodyPr wrap="square">
            <a:spAutoFit/>
          </a:bodyPr>
          <a:lstStyle/>
          <a:p>
            <a:pPr>
              <a:defRPr/>
            </a:pPr>
            <a:r>
              <a:rPr lang="en-US" sz="2200" b="1" dirty="0">
                <a:solidFill>
                  <a:schemeClr val="bg1"/>
                </a:solidFill>
                <a:latin typeface="Franklin Gothic Book" panose="020B0503020102020204" pitchFamily="34" charset="0"/>
              </a:rPr>
              <a:t>Housing</a:t>
            </a:r>
          </a:p>
        </p:txBody>
      </p:sp>
      <p:sp>
        <p:nvSpPr>
          <p:cNvPr id="2" name="Footer Placeholder 1"/>
          <p:cNvSpPr>
            <a:spLocks noGrp="1"/>
          </p:cNvSpPr>
          <p:nvPr>
            <p:ph type="ftr" sz="quarter" idx="10"/>
          </p:nvPr>
        </p:nvSpPr>
        <p:spPr>
          <a:xfrm>
            <a:off x="0" y="6400800"/>
            <a:ext cx="2895600" cy="4572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931325"/>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bg1"/>
                </a:solidFill>
                <a:latin typeface="Franklin Gothic Medium" panose="020B0603020102020204" pitchFamily="34" charset="0"/>
              </a:rPr>
              <a:t>Financing College</a:t>
            </a:r>
            <a:r>
              <a:rPr lang="en-US" dirty="0" smtClean="0">
                <a:solidFill>
                  <a:schemeClr val="tx1">
                    <a:lumMod val="50000"/>
                  </a:schemeClr>
                </a:solidFill>
                <a:latin typeface="Franklin Gothic Medium" panose="020B0603020102020204" pitchFamily="34" charset="0"/>
              </a:rPr>
              <a:t/>
            </a:r>
            <a:br>
              <a:rPr lang="en-US" dirty="0" smtClean="0">
                <a:solidFill>
                  <a:schemeClr val="tx1">
                    <a:lumMod val="50000"/>
                  </a:schemeClr>
                </a:solidFill>
                <a:latin typeface="Franklin Gothic Medium" panose="020B0603020102020204" pitchFamily="34" charset="0"/>
              </a:rPr>
            </a:br>
            <a:endParaRPr lang="en-US" sz="1800" b="0" dirty="0" smtClean="0">
              <a:solidFill>
                <a:schemeClr val="accent3"/>
              </a:solidFill>
              <a:latin typeface="Franklin Gothic Medium" panose="020B0603020102020204" pitchFamily="34" charset="0"/>
            </a:endParaRPr>
          </a:p>
        </p:txBody>
      </p:sp>
      <p:sp>
        <p:nvSpPr>
          <p:cNvPr id="5125" name="Slide Number Placeholder 5"/>
          <p:cNvSpPr>
            <a:spLocks noGrp="1"/>
          </p:cNvSpPr>
          <p:nvPr>
            <p:ph type="sldNum" sz="quarter" idx="4294967295"/>
          </p:nvPr>
        </p:nvSpPr>
        <p:spPr>
          <a:xfrm>
            <a:off x="8610600" y="6477000"/>
            <a:ext cx="381000" cy="381000"/>
          </a:xfrm>
          <a:prstGeom prst="rect">
            <a:avLst/>
          </a:prstGeom>
          <a:noFill/>
        </p:spPr>
        <p:txBody>
          <a:bodyPr/>
          <a:lstStyle/>
          <a:p>
            <a:pPr algn="r"/>
            <a:fld id="{4895A860-341E-44B3-A9D4-CFB648B6E51D}" type="slidenum">
              <a:rPr lang="en-US" sz="1400" smtClean="0">
                <a:solidFill>
                  <a:schemeClr val="bg1"/>
                </a:solidFill>
              </a:rPr>
              <a:pPr algn="r"/>
              <a:t>7</a:t>
            </a:fld>
            <a:endParaRPr lang="en-US" sz="1400" dirty="0" smtClean="0">
              <a:solidFill>
                <a:schemeClr val="bg1"/>
              </a:solidFill>
            </a:endParaRPr>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2703291497"/>
              </p:ext>
            </p:extLst>
          </p:nvPr>
        </p:nvGraphicFramePr>
        <p:xfrm>
          <a:off x="-1" y="2029562"/>
          <a:ext cx="4914901" cy="4062247"/>
        </p:xfrm>
        <a:graphic>
          <a:graphicData uri="http://schemas.openxmlformats.org/drawingml/2006/chart">
            <c:chart xmlns:c="http://schemas.openxmlformats.org/drawingml/2006/chart" xmlns:r="http://schemas.openxmlformats.org/officeDocument/2006/relationships" r:id="rId5"/>
          </a:graphicData>
        </a:graphic>
      </p:graphicFrame>
      <p:sp>
        <p:nvSpPr>
          <p:cNvPr id="2" name="Footer Placeholder 1"/>
          <p:cNvSpPr>
            <a:spLocks noGrp="1"/>
          </p:cNvSpPr>
          <p:nvPr>
            <p:ph type="ftr" sz="quarter" idx="3"/>
          </p:nvPr>
        </p:nvSpPr>
        <p:spPr>
          <a:xfrm>
            <a:off x="0" y="6477000"/>
            <a:ext cx="2819400" cy="381000"/>
          </a:xfrm>
          <a:prstGeom prst="rect">
            <a:avLst/>
          </a:prstGeom>
        </p:spPr>
        <p:txBody>
          <a:bodyPr/>
          <a:lstStyle/>
          <a:p>
            <a:pPr>
              <a:defRPr/>
            </a:pPr>
            <a:r>
              <a:rPr lang="en-US" sz="1200" dirty="0" smtClean="0">
                <a:solidFill>
                  <a:schemeClr val="bg1"/>
                </a:solidFill>
              </a:rPr>
              <a:t>2017  Your First College Year Survey</a:t>
            </a:r>
            <a:endParaRPr lang="en-US" sz="1200" dirty="0">
              <a:solidFill>
                <a:schemeClr val="bg1"/>
              </a:solidFill>
            </a:endParaRPr>
          </a:p>
        </p:txBody>
      </p:sp>
      <p:sp>
        <p:nvSpPr>
          <p:cNvPr id="4" name="Rectangle 3"/>
          <p:cNvSpPr/>
          <p:nvPr/>
        </p:nvSpPr>
        <p:spPr>
          <a:xfrm>
            <a:off x="4719735" y="1351982"/>
            <a:ext cx="4572000" cy="584775"/>
          </a:xfrm>
          <a:prstGeom prst="rect">
            <a:avLst/>
          </a:prstGeom>
        </p:spPr>
        <p:txBody>
          <a:bodyPr>
            <a:spAutoFit/>
          </a:bodyPr>
          <a:lstStyle/>
          <a:p>
            <a:pPr lvl="0" algn="ctr">
              <a:spcBef>
                <a:spcPct val="20000"/>
              </a:spcBef>
              <a:buClr>
                <a:schemeClr val="tx2"/>
              </a:buClr>
            </a:pPr>
            <a:r>
              <a:rPr lang="en-US" sz="1600" dirty="0">
                <a:solidFill>
                  <a:schemeClr val="accent3"/>
                </a:solidFill>
                <a:latin typeface="Franklin Gothic Book" panose="020B0503020102020204" pitchFamily="34" charset="0"/>
              </a:rPr>
              <a:t>Do you have any concern about your ability to finance your college education?</a:t>
            </a:r>
            <a:endParaRPr lang="en-US" sz="1600" dirty="0">
              <a:solidFill>
                <a:schemeClr val="tx2"/>
              </a:solidFill>
              <a:latin typeface="Franklin Gothic Book" panose="020B0503020102020204" pitchFamily="34" charset="0"/>
            </a:endParaRPr>
          </a:p>
        </p:txBody>
      </p:sp>
      <p:sp>
        <p:nvSpPr>
          <p:cNvPr id="5" name="Rectangle 4"/>
          <p:cNvSpPr/>
          <p:nvPr/>
        </p:nvSpPr>
        <p:spPr>
          <a:xfrm>
            <a:off x="304800" y="1351983"/>
            <a:ext cx="4572000" cy="584775"/>
          </a:xfrm>
          <a:prstGeom prst="rect">
            <a:avLst/>
          </a:prstGeom>
        </p:spPr>
        <p:txBody>
          <a:bodyPr>
            <a:spAutoFit/>
          </a:bodyPr>
          <a:lstStyle/>
          <a:p>
            <a:pPr algn="ctr"/>
            <a:r>
              <a:rPr lang="en-US" sz="1600" dirty="0">
                <a:solidFill>
                  <a:schemeClr val="accent3"/>
                </a:solidFill>
                <a:latin typeface="Franklin Gothic Book" panose="020B0503020102020204" pitchFamily="34" charset="0"/>
              </a:rPr>
              <a:t>The percentage of students </a:t>
            </a:r>
            <a:r>
              <a:rPr lang="en-US" sz="1600" dirty="0" smtClean="0">
                <a:solidFill>
                  <a:schemeClr val="accent3"/>
                </a:solidFill>
                <a:latin typeface="Franklin Gothic Book" panose="020B0503020102020204" pitchFamily="34" charset="0"/>
              </a:rPr>
              <a:t>with at </a:t>
            </a:r>
            <a:r>
              <a:rPr lang="en-US" sz="1600" dirty="0">
                <a:solidFill>
                  <a:schemeClr val="accent3"/>
                </a:solidFill>
                <a:latin typeface="Franklin Gothic Book" panose="020B0503020102020204" pitchFamily="34" charset="0"/>
              </a:rPr>
              <a:t>least some funds </a:t>
            </a:r>
            <a:r>
              <a:rPr lang="en-US" sz="1600" dirty="0" smtClean="0">
                <a:solidFill>
                  <a:schemeClr val="accent3"/>
                </a:solidFill>
                <a:latin typeface="Franklin Gothic Book" panose="020B0503020102020204" pitchFamily="34" charset="0"/>
              </a:rPr>
              <a:t>from </a:t>
            </a:r>
            <a:r>
              <a:rPr lang="en-US" sz="1600" dirty="0">
                <a:solidFill>
                  <a:schemeClr val="accent3"/>
                </a:solidFill>
                <a:latin typeface="Franklin Gothic Book" panose="020B0503020102020204" pitchFamily="34" charset="0"/>
              </a:rPr>
              <a:t>these various sources.</a:t>
            </a:r>
            <a:endParaRPr lang="en-US" sz="1600" dirty="0">
              <a:latin typeface="Franklin Gothic Book" panose="020B0503020102020204" pitchFamily="34" charset="0"/>
            </a:endParaRPr>
          </a:p>
        </p:txBody>
      </p:sp>
      <p:graphicFrame>
        <p:nvGraphicFramePr>
          <p:cNvPr id="9" name="Financial expenses2"/>
          <p:cNvGraphicFramePr>
            <a:graphicFrameLocks noChangeAspect="1"/>
          </p:cNvGraphicFramePr>
          <p:nvPr>
            <p:custDataLst>
              <p:tags r:id="rId2"/>
            </p:custDataLst>
            <p:extLst>
              <p:ext uri="{D42A27DB-BD31-4B8C-83A1-F6EECF244321}">
                <p14:modId xmlns:p14="http://schemas.microsoft.com/office/powerpoint/2010/main" val="214174335"/>
              </p:ext>
            </p:extLst>
          </p:nvPr>
        </p:nvGraphicFramePr>
        <p:xfrm>
          <a:off x="4914900" y="1983160"/>
          <a:ext cx="3886200" cy="410864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972646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3048000"/>
            <a:ext cx="9144000" cy="1371600"/>
          </a:xfrm>
          <a:prstGeom prst="rect">
            <a:avLst/>
          </a:prstGeom>
          <a:solidFill>
            <a:schemeClr val="accent3"/>
          </a:solidFill>
          <a:ln w="9525">
            <a:solidFill>
              <a:schemeClr val="bg1"/>
            </a:solidFill>
          </a:ln>
        </p:spPr>
        <p:txBody>
          <a:bodyPr wrap="square" rtlCol="0">
            <a:spAutoFit/>
          </a:bodyPr>
          <a:lstStyle/>
          <a:p>
            <a:endParaRPr lang="en-US" dirty="0"/>
          </a:p>
        </p:txBody>
      </p:sp>
      <p:sp>
        <p:nvSpPr>
          <p:cNvPr id="6" name="Title 5"/>
          <p:cNvSpPr txBox="1">
            <a:spLocks/>
          </p:cNvSpPr>
          <p:nvPr/>
        </p:nvSpPr>
        <p:spPr bwMode="auto">
          <a:xfrm>
            <a:off x="685800" y="3048000"/>
            <a:ext cx="7772400" cy="13716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a:defRPr/>
            </a:pPr>
            <a:r>
              <a:rPr lang="en-US" sz="4400" kern="0" dirty="0" smtClean="0">
                <a:solidFill>
                  <a:schemeClr val="bg1"/>
                </a:solidFill>
                <a:latin typeface="Franklin Gothic Medium" panose="020B0603020102020204" pitchFamily="34" charset="0"/>
              </a:rPr>
              <a:t>Adjustment to College</a:t>
            </a:r>
            <a:endParaRPr lang="en-US" sz="4400" kern="0" dirty="0">
              <a:solidFill>
                <a:schemeClr val="bg1"/>
              </a:solidFill>
              <a:latin typeface="Franklin Gothic Medium" panose="020B0603020102020204" pitchFamily="34" charset="0"/>
            </a:endParaRPr>
          </a:p>
        </p:txBody>
      </p:sp>
      <p:sp>
        <p:nvSpPr>
          <p:cNvPr id="32771" name="Subtitle 8"/>
          <p:cNvSpPr>
            <a:spLocks noGrp="1"/>
          </p:cNvSpPr>
          <p:nvPr>
            <p:ph type="subTitle" sz="quarter" idx="1"/>
          </p:nvPr>
        </p:nvSpPr>
        <p:spPr>
          <a:xfrm>
            <a:off x="1143000" y="4572000"/>
            <a:ext cx="6629400" cy="1371600"/>
          </a:xfrm>
        </p:spPr>
        <p:txBody>
          <a:bodyPr/>
          <a:lstStyle/>
          <a:p>
            <a:pPr>
              <a:spcBef>
                <a:spcPct val="0"/>
              </a:spcBef>
            </a:pPr>
            <a:r>
              <a:rPr lang="en-US" dirty="0" smtClean="0">
                <a:solidFill>
                  <a:schemeClr val="bg1"/>
                </a:solidFill>
              </a:rPr>
              <a:t>Students’ ability to adjust academically and socially plays a large role in student success, retention, and satisfaction. </a:t>
            </a:r>
          </a:p>
          <a:p>
            <a:endParaRPr lang="en-US" sz="1800" dirty="0" smtClean="0"/>
          </a:p>
        </p:txBody>
      </p:sp>
      <p:sp>
        <p:nvSpPr>
          <p:cNvPr id="7" name="TextBox 6"/>
          <p:cNvSpPr txBox="1"/>
          <p:nvPr/>
        </p:nvSpPr>
        <p:spPr>
          <a:xfrm>
            <a:off x="152400" y="6443663"/>
            <a:ext cx="2590800" cy="414337"/>
          </a:xfrm>
          <a:prstGeom prst="rect">
            <a:avLst/>
          </a:prstGeom>
          <a:solidFill>
            <a:schemeClr val="tx1"/>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01000" cy="1524000"/>
          </a:xfrm>
        </p:spPr>
        <p:txBody>
          <a:bodyPr/>
          <a:lstStyle/>
          <a:p>
            <a:pPr eaLnBrk="1" hangingPunct="1">
              <a:defRPr/>
            </a:pPr>
            <a:r>
              <a:rPr lang="en-US" dirty="0" smtClean="0">
                <a:solidFill>
                  <a:schemeClr val="bg1"/>
                </a:solidFill>
                <a:latin typeface="Franklin Gothic Book" panose="020B0503020102020204" pitchFamily="34" charset="0"/>
              </a:rPr>
              <a:t>Academic Adjustment</a:t>
            </a:r>
            <a:r>
              <a:rPr lang="en-US" sz="1600" dirty="0" smtClean="0">
                <a:solidFill>
                  <a:schemeClr val="tx1">
                    <a:lumMod val="50000"/>
                  </a:schemeClr>
                </a:solidFill>
                <a:latin typeface="Franklin Gothic Book" panose="020B0503020102020204" pitchFamily="34" charset="0"/>
              </a:rPr>
              <a:t/>
            </a:r>
            <a:br>
              <a:rPr lang="en-US" sz="1600" dirty="0" smtClean="0">
                <a:solidFill>
                  <a:schemeClr val="tx1">
                    <a:lumMod val="50000"/>
                  </a:schemeClr>
                </a:solidFill>
                <a:latin typeface="Franklin Gothic Book" panose="020B0503020102020204" pitchFamily="34" charset="0"/>
              </a:rPr>
            </a:br>
            <a:r>
              <a:rPr lang="en-US" sz="800" dirty="0" smtClean="0">
                <a:solidFill>
                  <a:schemeClr val="tx1">
                    <a:lumMod val="50000"/>
                  </a:schemeClr>
                </a:solidFill>
                <a:latin typeface="Franklin Gothic Book" panose="020B0503020102020204" pitchFamily="34" charset="0"/>
              </a:rPr>
              <a:t/>
            </a:r>
            <a:br>
              <a:rPr lang="en-US" sz="800" dirty="0" smtClean="0">
                <a:solidFill>
                  <a:schemeClr val="tx1">
                    <a:lumMod val="50000"/>
                  </a:schemeClr>
                </a:solidFill>
                <a:latin typeface="Franklin Gothic Book" panose="020B0503020102020204" pitchFamily="34" charset="0"/>
              </a:rPr>
            </a:br>
            <a:r>
              <a:rPr lang="en-US" sz="1600" i="1" dirty="0" smtClean="0">
                <a:solidFill>
                  <a:schemeClr val="accent3"/>
                </a:solidFill>
                <a:latin typeface="Franklin Gothic Book" panose="020B0503020102020204" pitchFamily="34" charset="0"/>
              </a:rPr>
              <a:t>Academic Adjustment </a:t>
            </a:r>
            <a:r>
              <a:rPr lang="en-US" sz="1600" dirty="0" smtClean="0">
                <a:solidFill>
                  <a:schemeClr val="accent3"/>
                </a:solidFill>
                <a:latin typeface="Franklin Gothic Book" panose="020B0503020102020204" pitchFamily="34" charset="0"/>
              </a:rPr>
              <a:t>measures the ease with which students adjust to the </a:t>
            </a:r>
            <a:br>
              <a:rPr lang="en-US" sz="1600" dirty="0" smtClean="0">
                <a:solidFill>
                  <a:schemeClr val="accent3"/>
                </a:solidFill>
                <a:latin typeface="Franklin Gothic Book" panose="020B0503020102020204" pitchFamily="34" charset="0"/>
              </a:rPr>
            </a:br>
            <a:r>
              <a:rPr lang="en-US" sz="1600" dirty="0" smtClean="0">
                <a:solidFill>
                  <a:schemeClr val="accent3"/>
                </a:solidFill>
                <a:latin typeface="Franklin Gothic Book" panose="020B0503020102020204" pitchFamily="34" charset="0"/>
              </a:rPr>
              <a:t>academic demands of college.</a:t>
            </a:r>
            <a:r>
              <a:rPr lang="en-US" sz="1600" dirty="0" smtClean="0">
                <a:solidFill>
                  <a:schemeClr val="tx1"/>
                </a:solidFill>
                <a:latin typeface="Franklin Gothic Book" panose="020B0503020102020204" pitchFamily="34" charset="0"/>
              </a:rPr>
              <a:t/>
            </a:r>
            <a:br>
              <a:rPr lang="en-US" sz="1600" dirty="0" smtClean="0">
                <a:solidFill>
                  <a:schemeClr val="tx1"/>
                </a:solidFill>
                <a:latin typeface="Franklin Gothic Book" panose="020B0503020102020204" pitchFamily="34" charset="0"/>
              </a:rPr>
            </a:br>
            <a:endParaRPr lang="en-US" sz="1600" dirty="0" smtClean="0">
              <a:solidFill>
                <a:schemeClr val="tx1"/>
              </a:solidFill>
              <a:latin typeface="Franklin Gothic Book" panose="020B0503020102020204" pitchFamily="34" charset="0"/>
            </a:endParaRPr>
          </a:p>
        </p:txBody>
      </p:sp>
      <p:graphicFrame>
        <p:nvGraphicFramePr>
          <p:cNvPr id="8" name="Academic Adjustment"/>
          <p:cNvGraphicFramePr>
            <a:graphicFrameLocks noChangeAspect="1"/>
          </p:cNvGraphicFramePr>
          <p:nvPr>
            <p:custDataLst>
              <p:tags r:id="rId1"/>
            </p:custDataLst>
            <p:extLst>
              <p:ext uri="{D42A27DB-BD31-4B8C-83A1-F6EECF244321}">
                <p14:modId xmlns:p14="http://schemas.microsoft.com/office/powerpoint/2010/main" val="707545311"/>
              </p:ext>
            </p:extLst>
          </p:nvPr>
        </p:nvGraphicFramePr>
        <p:xfrm>
          <a:off x="152400" y="1447800"/>
          <a:ext cx="8839200" cy="4876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Slide Number Placeholder 10"/>
          <p:cNvSpPr>
            <a:spLocks noGrp="1"/>
          </p:cNvSpPr>
          <p:nvPr>
            <p:ph type="sldNum" sz="quarter" idx="4"/>
          </p:nvPr>
        </p:nvSpPr>
        <p:spPr>
          <a:xfrm>
            <a:off x="8382000" y="6397625"/>
            <a:ext cx="762000" cy="457200"/>
          </a:xfrm>
          <a:prstGeom prst="rect">
            <a:avLst/>
          </a:prstGeom>
        </p:spPr>
        <p:txBody>
          <a:bodyPr anchor="b"/>
          <a:lstStyle/>
          <a:p>
            <a:pPr algn="r">
              <a:defRPr/>
            </a:pPr>
            <a:fld id="{7F203371-9CB2-4A90-9261-771DC74F61A0}" type="slidenum">
              <a:rPr lang="en-US" sz="1400" smtClean="0">
                <a:solidFill>
                  <a:schemeClr val="bg1"/>
                </a:solidFill>
              </a:rPr>
              <a:pPr algn="r">
                <a:defRPr/>
              </a:pPr>
              <a:t>9</a:t>
            </a:fld>
            <a:endParaRPr lang="en-US" sz="1400" dirty="0">
              <a:solidFill>
                <a:schemeClr val="bg1"/>
              </a:solidFill>
            </a:endParaRPr>
          </a:p>
        </p:txBody>
      </p:sp>
      <p:sp>
        <p:nvSpPr>
          <p:cNvPr id="3" name="Footer Placeholder 2"/>
          <p:cNvSpPr>
            <a:spLocks noGrp="1"/>
          </p:cNvSpPr>
          <p:nvPr>
            <p:ph type="ftr" sz="quarter" idx="3"/>
          </p:nvPr>
        </p:nvSpPr>
        <p:spPr>
          <a:xfrm>
            <a:off x="31376" y="6531685"/>
            <a:ext cx="2895600" cy="304800"/>
          </a:xfrm>
          <a:prstGeom prst="rect">
            <a:avLst/>
          </a:prstGeom>
        </p:spPr>
        <p:txBody>
          <a:bodyPr/>
          <a:lstStyle/>
          <a:p>
            <a:pPr>
              <a:defRPr/>
            </a:pPr>
            <a:r>
              <a:rPr lang="en-US" sz="1200" dirty="0" smtClean="0">
                <a:solidFill>
                  <a:schemeClr val="bg1"/>
                </a:solidFill>
                <a:latin typeface="+mj-lt"/>
              </a:rPr>
              <a:t>2017  Your First College Year Survey</a:t>
            </a:r>
            <a:endParaRPr lang="en-US" sz="1200" dirty="0">
              <a:solidFill>
                <a:schemeClr val="bg1"/>
              </a:solidFill>
              <a:latin typeface="+mj-l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4.xml><?xml version="1.0" encoding="utf-8"?>
<p:tagLst xmlns:a="http://schemas.openxmlformats.org/drawingml/2006/main" xmlns:r="http://schemas.openxmlformats.org/officeDocument/2006/relationships" xmlns:p="http://schemas.openxmlformats.org/presentationml/2006/main">
  <p:tag name="CHART" val="ctGains1"/>
</p:tagLst>
</file>

<file path=ppt/tags/tag15.xml><?xml version="1.0" encoding="utf-8"?>
<p:tagLst xmlns:a="http://schemas.openxmlformats.org/drawingml/2006/main" xmlns:r="http://schemas.openxmlformats.org/officeDocument/2006/relationships" xmlns:p="http://schemas.openxmlformats.org/presentationml/2006/main">
  <p:tag name="CHART" val="ctGains1"/>
</p:tagLst>
</file>

<file path=ppt/tags/tag1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7.xml><?xml version="1.0" encoding="utf-8"?>
<p:tagLst xmlns:a="http://schemas.openxmlformats.org/drawingml/2006/main" xmlns:r="http://schemas.openxmlformats.org/officeDocument/2006/relationships" xmlns:p="http://schemas.openxmlformats.org/presentationml/2006/main">
  <p:tag name="CHART" val="ctGains1"/>
</p:tagLst>
</file>

<file path=ppt/tags/tag18.xml><?xml version="1.0" encoding="utf-8"?>
<p:tagLst xmlns:a="http://schemas.openxmlformats.org/drawingml/2006/main" xmlns:r="http://schemas.openxmlformats.org/officeDocument/2006/relationships" xmlns:p="http://schemas.openxmlformats.org/presentationml/2006/main">
  <p:tag name="CHART" val="ctGains1"/>
</p:tagLst>
</file>

<file path=ppt/tags/tag19.xml><?xml version="1.0" encoding="utf-8"?>
<p:tagLst xmlns:a="http://schemas.openxmlformats.org/drawingml/2006/main" xmlns:r="http://schemas.openxmlformats.org/officeDocument/2006/relationships" xmlns:p="http://schemas.openxmlformats.org/presentationml/2006/main">
  <p:tag name="CHART" val="ctGains1"/>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6.xml><?xml version="1.0" encoding="utf-8"?>
<p:tagLst xmlns:a="http://schemas.openxmlformats.org/drawingml/2006/main" xmlns:r="http://schemas.openxmlformats.org/officeDocument/2006/relationships" xmlns:p="http://schemas.openxmlformats.org/presentationml/2006/main">
  <p:tag name="CHART" val="ctGains1"/>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9.xml><?xml version="1.0" encoding="utf-8"?>
<p:tagLst xmlns:a="http://schemas.openxmlformats.org/drawingml/2006/main" xmlns:r="http://schemas.openxmlformats.org/officeDocument/2006/relationships" xmlns:p="http://schemas.openxmlformats.org/presentationml/2006/main">
  <p:tag name="CHART" val="ctGains1"/>
</p:tagLst>
</file>

<file path=ppt/tags/tag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0.xml><?xml version="1.0" encoding="utf-8"?>
<p:tagLst xmlns:a="http://schemas.openxmlformats.org/drawingml/2006/main" xmlns:r="http://schemas.openxmlformats.org/officeDocument/2006/relationships" xmlns:p="http://schemas.openxmlformats.org/presentationml/2006/main">
  <p:tag name="CHART" val="ctGains1"/>
</p:tagLst>
</file>

<file path=ppt/tags/tag31.xml><?xml version="1.0" encoding="utf-8"?>
<p:tagLst xmlns:a="http://schemas.openxmlformats.org/drawingml/2006/main" xmlns:r="http://schemas.openxmlformats.org/officeDocument/2006/relationships" xmlns:p="http://schemas.openxmlformats.org/presentationml/2006/main">
  <p:tag name="CHART" val="ctGains1"/>
</p:tagLst>
</file>

<file path=ppt/tags/tag3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Gains1"/>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22882</TotalTime>
  <Words>3898</Words>
  <Application>Microsoft Office PowerPoint</Application>
  <PresentationFormat>On-screen Show (4:3)</PresentationFormat>
  <Paragraphs>712</Paragraphs>
  <Slides>43</Slides>
  <Notes>43</Notes>
  <HiddenSlides>0</HiddenSlides>
  <MMClips>0</MMClips>
  <ScaleCrop>false</ScaleCrop>
  <HeadingPairs>
    <vt:vector size="4" baseType="variant">
      <vt:variant>
        <vt:lpstr>Theme</vt:lpstr>
      </vt:variant>
      <vt:variant>
        <vt:i4>3</vt:i4>
      </vt:variant>
      <vt:variant>
        <vt:lpstr>Slide Titles</vt:lpstr>
      </vt:variant>
      <vt:variant>
        <vt:i4>43</vt:i4>
      </vt:variant>
    </vt:vector>
  </HeadingPairs>
  <TitlesOfParts>
    <vt:vector size="46" baseType="lpstr">
      <vt:lpstr>Teamwork</vt:lpstr>
      <vt:lpstr>1_Teamwork</vt:lpstr>
      <vt:lpstr>2_Teamwork</vt:lpstr>
      <vt:lpstr>Wabash College  Your First College Year Survey  2017 Results</vt:lpstr>
      <vt:lpstr>PowerPoint Presentation</vt:lpstr>
      <vt:lpstr>Table of Contents</vt:lpstr>
      <vt:lpstr>A Note about CIRP Constructs</vt:lpstr>
      <vt:lpstr>Demographics</vt:lpstr>
      <vt:lpstr>Demographics</vt:lpstr>
      <vt:lpstr> Financing College </vt:lpstr>
      <vt:lpstr>PowerPoint Presentation</vt:lpstr>
      <vt:lpstr>Academic Adjustment  Academic Adjustment measures the ease with which students adjust to the  academic demands of college. </vt:lpstr>
      <vt:lpstr>Navigational Action   These items illustrate how often students participated in institutional programs or  engaged in activities that would help them successfully traverse the institution.</vt:lpstr>
      <vt:lpstr>Navigational Action   These items illustrate how often students participated in institutional programs or  engaged in activities that would help them successfully traverse the institution.</vt:lpstr>
      <vt:lpstr>Sense of Belonging  The campus community is a powerful source of influence on students’ development.  Sense of Belonging measures the extent to which students feel a sense of academic and social integration on campus.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vt:lpstr>
      <vt:lpstr>Academic Outcomes  and Experiences</vt:lpstr>
      <vt:lpstr>PowerPoint Presentation</vt:lpstr>
      <vt:lpstr>Habits of Mind   Habits of Mind is a unified measure of the behaviors and traits associated with academic success. These learning behaviors are seen as the foundation for lifelong learning.</vt:lpstr>
      <vt:lpstr> Faculty Interaction  Faculty Interaction: Contact and Communication measures the amount and type of interactions students have with faculty that are appropriate for the first year of college,  as well as satisfaction with these issues.</vt:lpstr>
      <vt:lpstr>Academic Validation  Faculty interactions in the classroom can foster students’ academic development.  These items measure the extent to which students’ view of faculty actions in class  reflects concern for their academic success.</vt:lpstr>
      <vt:lpstr>General Interpersonal Validation  These items measure the extent to which students believe faculty and staff provide  attention to their development.</vt:lpstr>
      <vt:lpstr> Academic Disengagement  Academic Disengagement measures the extent to which students engage in  behaviors that are inconsistent with academic success.  </vt:lpstr>
      <vt:lpstr>Academic Outcomes   These items illustrate students’ views of their academic skills and abilities.</vt:lpstr>
      <vt:lpstr>Academic Enhancement Experiences  Opportunities to apply learning inside and outside the classroom deepen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Co-Curricular Experiences</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 Civic Awareness  The ability to evaluate, question, and develop solutions affecting their local and  global communities is an important skill. Civic Awareness measures students’ understanding of the issues facing their community, nation, and the world.</vt:lpstr>
      <vt:lpstr>PowerPoint Presentation</vt:lpstr>
      <vt:lpstr> Positive Cross-Racial Interaction  Contact with diverse students allows students to gain valuable insights about  themselves and others. Positive Cross-Racial Interaction is a unified measure of  students’ level of positive interaction with diverse peers.</vt:lpstr>
      <vt:lpstr> Negative Cross-Racial Interaction   Contact with diverse students allows students to gain valuable insights about  themselves and others. Negative Cross-Racial Interaction is a unified measure of students’ level of negative interaction with diverse peers.</vt:lpstr>
      <vt:lpstr>Campus Climate and Diversity   A diverse and inclusive campus environment strengthens students’ learning experience and prepares them to participate in an increasingly diverse society. </vt:lpstr>
      <vt:lpstr>Satisfaction with Campus Diversity   A diverse campus – including students, faculty, and ideas – has a powerful impact  on the student experience. These items gauge students’ satisfaction with the diversity  of faculty, student body, and beliefs. </vt:lpstr>
      <vt:lpstr>Satisfaction</vt:lpstr>
      <vt:lpstr> Satisfaction with Courses  Satisfaction with Courses measures the extent to which students see their coursework as relevant, useful, and applicable to their academic success and future plans.</vt:lpstr>
      <vt:lpstr>Satisfaction with Academic Support and Courses   Gauges use of and satisfaction with campus academic support structures and types of coursework required in general education.</vt:lpstr>
      <vt:lpstr>Satisfaction with Academic Support and Courses   Gauges use of and satisfaction with campus academic support structures and types of coursework required in general education.</vt:lpstr>
      <vt:lpstr>Satisfaction with Services and Community  Where students live, how they are oriented to the campus, and the support they receive during the first year are important determinants of their college experience. These items gauge use of and satisfaction with campus services and general community.</vt:lpstr>
      <vt:lpstr>Future Plans   Do you plan to do any of the following this summer?</vt:lpstr>
      <vt:lpstr>Future Plans  If you could make your college choice over, would you still choose to  enroll at your current (or most recent) college?</vt:lpstr>
      <vt:lpstr> Overall Satisfaction  Overall Satisfaction is a unified measure of students’ satisfaction with the  college experience.</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Kevin Eagan</cp:lastModifiedBy>
  <cp:revision>1293</cp:revision>
  <cp:lastPrinted>2017-09-20T00:23:01Z</cp:lastPrinted>
  <dcterms:created xsi:type="dcterms:W3CDTF">2007-06-27T16:52:25Z</dcterms:created>
  <dcterms:modified xsi:type="dcterms:W3CDTF">2017-09-30T21:25:04Z</dcterms:modified>
</cp:coreProperties>
</file>