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tags/tag6.xml" ContentType="application/vnd.openxmlformats-officedocument.presentationml.tags+xml"/>
  <Override PartName="/ppt/notesSlides/notesSlide6.xml" ContentType="application/vnd.openxmlformats-officedocument.presentationml.notesSlide+xml"/>
  <Override PartName="/ppt/charts/chart2.xml" ContentType="application/vnd.openxmlformats-officedocument.drawingml.chart+xml"/>
  <Override PartName="/ppt/tags/tag7.xml" ContentType="application/vnd.openxmlformats-officedocument.presentationml.tags+xml"/>
  <Override PartName="/ppt/notesSlides/notesSlide7.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notesSlides/notesSlide8.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9.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0.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tags/tag17.xml" ContentType="application/vnd.openxmlformats-officedocument.presentationml.tags+xml"/>
  <Override PartName="/ppt/notesSlides/notesSlide11.xml" ContentType="application/vnd.openxmlformats-officedocument.presentationml.notesSlide+xml"/>
  <Override PartName="/ppt/charts/chart9.xml" ContentType="application/vnd.openxmlformats-officedocument.drawingml.chart+xml"/>
  <Override PartName="/ppt/drawings/drawing1.xml" ContentType="application/vnd.openxmlformats-officedocument.drawingml.chartshapes+xml"/>
  <Override PartName="/ppt/tags/tag18.xml" ContentType="application/vnd.openxmlformats-officedocument.presentationml.tags+xml"/>
  <Override PartName="/ppt/notesSlides/notesSlide12.xml" ContentType="application/vnd.openxmlformats-officedocument.presentationml.notesSlide+xml"/>
  <Override PartName="/ppt/charts/chart10.xml" ContentType="application/vnd.openxmlformats-officedocument.drawingml.chart+xml"/>
  <Override PartName="/ppt/drawings/drawing2.xml" ContentType="application/vnd.openxmlformats-officedocument.drawingml.chartshapes+xml"/>
  <Override PartName="/ppt/notesSlides/notesSlide13.xml" ContentType="application/vnd.openxmlformats-officedocument.presentationml.notesSlide+xml"/>
  <Override PartName="/ppt/charts/chart11.xml" ContentType="application/vnd.openxmlformats-officedocument.drawingml.chart+xml"/>
  <Override PartName="/ppt/drawings/drawing3.xml" ContentType="application/vnd.openxmlformats-officedocument.drawingml.chartshapes+xml"/>
  <Override PartName="/ppt/notesSlides/notesSlide14.xml" ContentType="application/vnd.openxmlformats-officedocument.presentationml.notesSlide+xml"/>
  <Override PartName="/ppt/charts/chart12.xml" ContentType="application/vnd.openxmlformats-officedocument.drawingml.chart+xml"/>
  <Override PartName="/ppt/drawings/drawing4.xml" ContentType="application/vnd.openxmlformats-officedocument.drawingml.chartshapes+xml"/>
  <Override PartName="/ppt/notesSlides/notesSlide15.xml" ContentType="application/vnd.openxmlformats-officedocument.presentationml.notesSlide+xml"/>
  <Override PartName="/ppt/charts/chart13.xml" ContentType="application/vnd.openxmlformats-officedocument.drawingml.chart+xml"/>
  <Override PartName="/ppt/drawings/drawing5.xml" ContentType="application/vnd.openxmlformats-officedocument.drawingml.chartshapes+xml"/>
  <Override PartName="/ppt/notesSlides/notesSlide16.xml" ContentType="application/vnd.openxmlformats-officedocument.presentationml.notesSlide+xml"/>
  <Override PartName="/ppt/tags/tag19.xml" ContentType="application/vnd.openxmlformats-officedocument.presentationml.tags+xml"/>
  <Override PartName="/ppt/notesSlides/notesSlide17.xml" ContentType="application/vnd.openxmlformats-officedocument.presentationml.notesSlide+xml"/>
  <Override PartName="/ppt/charts/chart14.xml" ContentType="application/vnd.openxmlformats-officedocument.drawingml.chart+xml"/>
  <Override PartName="/ppt/notesSlides/notesSlide18.xml" ContentType="application/vnd.openxmlformats-officedocument.presentationml.notesSlide+xml"/>
  <Override PartName="/ppt/charts/chart15.xml" ContentType="application/vnd.openxmlformats-officedocument.drawingml.chart+xml"/>
  <Override PartName="/ppt/notesSlides/notesSlide19.xml" ContentType="application/vnd.openxmlformats-officedocument.presentationml.notesSlide+xml"/>
  <Override PartName="/ppt/charts/chart16.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7.xml" ContentType="application/vnd.openxmlformats-officedocument.drawingml.chart+xml"/>
  <Override PartName="/ppt/drawings/drawing6.xml" ContentType="application/vnd.openxmlformats-officedocument.drawingml.chartshapes+xml"/>
  <Override PartName="/ppt/tags/tag20.xml" ContentType="application/vnd.openxmlformats-officedocument.presentationml.tags+xml"/>
  <Override PartName="/ppt/notesSlides/notesSlide22.xml" ContentType="application/vnd.openxmlformats-officedocument.presentationml.notesSlide+xml"/>
  <Override PartName="/ppt/charts/chart18.xml" ContentType="application/vnd.openxmlformats-officedocument.drawingml.chart+xml"/>
  <Override PartName="/ppt/charts/chart19.xml" ContentType="application/vnd.openxmlformats-officedocument.drawingml.chart+xml"/>
  <Override PartName="/ppt/tags/tag21.xml" ContentType="application/vnd.openxmlformats-officedocument.presentationml.tags+xml"/>
  <Override PartName="/ppt/notesSlides/notesSlide23.xml" ContentType="application/vnd.openxmlformats-officedocument.presentationml.notesSlide+xml"/>
  <Override PartName="/ppt/charts/chart20.xml" ContentType="application/vnd.openxmlformats-officedocument.drawingml.chart+xml"/>
  <Override PartName="/ppt/charts/chart21.xml" ContentType="application/vnd.openxmlformats-officedocument.drawingml.chart+xml"/>
  <Override PartName="/ppt/tags/tag22.xml" ContentType="application/vnd.openxmlformats-officedocument.presentationml.tags+xml"/>
  <Override PartName="/ppt/notesSlides/notesSlide24.xml" ContentType="application/vnd.openxmlformats-officedocument.presentationml.notesSlide+xml"/>
  <Override PartName="/ppt/charts/chart22.xml" ContentType="application/vnd.openxmlformats-officedocument.drawingml.chart+xml"/>
  <Override PartName="/ppt/charts/chart23.xml" ContentType="application/vnd.openxmlformats-officedocument.drawingml.chart+xml"/>
  <Override PartName="/ppt/tags/tag23.xml" ContentType="application/vnd.openxmlformats-officedocument.presentationml.tags+xml"/>
  <Override PartName="/ppt/notesSlides/notesSlide25.xml" ContentType="application/vnd.openxmlformats-officedocument.presentationml.notesSlide+xml"/>
  <Override PartName="/ppt/charts/chart24.xml" ContentType="application/vnd.openxmlformats-officedocument.drawingml.chart+xml"/>
  <Override PartName="/ppt/drawings/drawing7.xml" ContentType="application/vnd.openxmlformats-officedocument.drawingml.chartshapes+xml"/>
  <Override PartName="/ppt/tags/tag24.xml" ContentType="application/vnd.openxmlformats-officedocument.presentationml.tags+xml"/>
  <Override PartName="/ppt/notesSlides/notesSlide26.xml" ContentType="application/vnd.openxmlformats-officedocument.presentationml.notesSlide+xml"/>
  <Override PartName="/ppt/charts/chart25.xml" ContentType="application/vnd.openxmlformats-officedocument.drawingml.chart+xml"/>
  <Override PartName="/ppt/notesSlides/notesSlide27.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notesSlides/notesSlide28.xml" ContentType="application/vnd.openxmlformats-officedocument.presentationml.notesSlide+xml"/>
  <Override PartName="/ppt/charts/chart26.xml" ContentType="application/vnd.openxmlformats-officedocument.drawingml.chart+xml"/>
  <Override PartName="/ppt/charts/chart27.xml" ContentType="application/vnd.openxmlformats-officedocument.drawingml.chart+xml"/>
  <Override PartName="/ppt/tags/tag27.xml" ContentType="application/vnd.openxmlformats-officedocument.presentationml.tags+xml"/>
  <Override PartName="/ppt/notesSlides/notesSlide29.xml" ContentType="application/vnd.openxmlformats-officedocument.presentationml.notesSlide+xml"/>
  <Override PartName="/ppt/charts/chart28.xml" ContentType="application/vnd.openxmlformats-officedocument.drawingml.chart+xml"/>
  <Override PartName="/ppt/theme/themeOverride1.xml" ContentType="application/vnd.openxmlformats-officedocument.themeOverride+xml"/>
  <Override PartName="/ppt/drawings/drawing8.xml" ContentType="application/vnd.openxmlformats-officedocument.drawingml.chartshapes+xml"/>
  <Override PartName="/ppt/notesSlides/notesSlide30.xml" ContentType="application/vnd.openxmlformats-officedocument.presentationml.notesSlide+xml"/>
  <Override PartName="/ppt/tags/tag28.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29.xml" ContentType="application/vnd.openxmlformats-officedocument.drawingml.chart+xml"/>
  <Override PartName="/ppt/tags/tag29.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rts/chart30.xml" ContentType="application/vnd.openxmlformats-officedocument.drawingml.chart+xml"/>
  <Override PartName="/ppt/notesSlides/notesSlide35.xml" ContentType="application/vnd.openxmlformats-officedocument.presentationml.notesSlide+xml"/>
  <Override PartName="/ppt/charts/chart31.xml" ContentType="application/vnd.openxmlformats-officedocument.drawingml.chart+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rts/chart32.xml" ContentType="application/vnd.openxmlformats-officedocument.drawingml.chart+xml"/>
  <Override PartName="/ppt/drawings/drawing9.xml" ContentType="application/vnd.openxmlformats-officedocument.drawingml.chartshapes+xml"/>
  <Override PartName="/ppt/notesSlides/notesSlide38.xml" ContentType="application/vnd.openxmlformats-officedocument.presentationml.notesSlide+xml"/>
  <Override PartName="/ppt/charts/chart33.xml" ContentType="application/vnd.openxmlformats-officedocument.drawingml.chart+xml"/>
  <Override PartName="/ppt/drawings/drawing10.xml" ContentType="application/vnd.openxmlformats-officedocument.drawingml.chartshapes+xml"/>
  <Override PartName="/ppt/notesSlides/notesSlide39.xml" ContentType="application/vnd.openxmlformats-officedocument.presentationml.notesSlide+xml"/>
  <Override PartName="/ppt/charts/chart34.xml" ContentType="application/vnd.openxmlformats-officedocument.drawingml.chart+xml"/>
  <Override PartName="/ppt/drawings/drawing11.xml" ContentType="application/vnd.openxmlformats-officedocument.drawingml.chartshapes+xml"/>
  <Override PartName="/ppt/notesSlides/notesSlide40.xml" ContentType="application/vnd.openxmlformats-officedocument.presentationml.notesSlide+xml"/>
  <Override PartName="/ppt/tags/tag30.xml" ContentType="application/vnd.openxmlformats-officedocument.presentationml.tags+xml"/>
  <Override PartName="/ppt/notesSlides/notesSlide41.xml" ContentType="application/vnd.openxmlformats-officedocument.presentationml.notesSlide+xml"/>
  <Override PartName="/ppt/charts/chart35.xml" ContentType="application/vnd.openxmlformats-officedocument.drawingml.chart+xml"/>
  <Override PartName="/ppt/drawings/drawing12.xml" ContentType="application/vnd.openxmlformats-officedocument.drawingml.chartshapes+xml"/>
  <Override PartName="/ppt/tags/tag31.xml" ContentType="application/vnd.openxmlformats-officedocument.presentationml.tags+xml"/>
  <Override PartName="/ppt/notesSlides/notesSlide42.xml" ContentType="application/vnd.openxmlformats-officedocument.presentationml.notesSlide+xml"/>
  <Override PartName="/ppt/charts/chart36.xml" ContentType="application/vnd.openxmlformats-officedocument.drawingml.chart+xml"/>
  <Override PartName="/ppt/drawings/drawing13.xml" ContentType="application/vnd.openxmlformats-officedocument.drawingml.chartshapes+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45"/>
  </p:notesMasterIdLst>
  <p:handoutMasterIdLst>
    <p:handoutMasterId r:id="rId46"/>
  </p:handoutMasterIdLst>
  <p:sldIdLst>
    <p:sldId id="514" r:id="rId2"/>
    <p:sldId id="363" r:id="rId3"/>
    <p:sldId id="485" r:id="rId4"/>
    <p:sldId id="399" r:id="rId5"/>
    <p:sldId id="516" r:id="rId6"/>
    <p:sldId id="512" r:id="rId7"/>
    <p:sldId id="443" r:id="rId8"/>
    <p:sldId id="400" r:id="rId9"/>
    <p:sldId id="444" r:id="rId10"/>
    <p:sldId id="521" r:id="rId11"/>
    <p:sldId id="445" r:id="rId12"/>
    <p:sldId id="517" r:id="rId13"/>
    <p:sldId id="459" r:id="rId14"/>
    <p:sldId id="460" r:id="rId15"/>
    <p:sldId id="461" r:id="rId16"/>
    <p:sldId id="401" r:id="rId17"/>
    <p:sldId id="478" r:id="rId18"/>
    <p:sldId id="497" r:id="rId19"/>
    <p:sldId id="451" r:id="rId20"/>
    <p:sldId id="402" r:id="rId21"/>
    <p:sldId id="457" r:id="rId22"/>
    <p:sldId id="507" r:id="rId23"/>
    <p:sldId id="504" r:id="rId24"/>
    <p:sldId id="505" r:id="rId25"/>
    <p:sldId id="506" r:id="rId26"/>
    <p:sldId id="499" r:id="rId27"/>
    <p:sldId id="403" r:id="rId28"/>
    <p:sldId id="518" r:id="rId29"/>
    <p:sldId id="508" r:id="rId30"/>
    <p:sldId id="438" r:id="rId31"/>
    <p:sldId id="519" r:id="rId32"/>
    <p:sldId id="483" r:id="rId33"/>
    <p:sldId id="520" r:id="rId34"/>
    <p:sldId id="476" r:id="rId35"/>
    <p:sldId id="470" r:id="rId36"/>
    <p:sldId id="439" r:id="rId37"/>
    <p:sldId id="472" r:id="rId38"/>
    <p:sldId id="473" r:id="rId39"/>
    <p:sldId id="475" r:id="rId40"/>
    <p:sldId id="522" r:id="rId41"/>
    <p:sldId id="526" r:id="rId42"/>
    <p:sldId id="527" r:id="rId43"/>
    <p:sldId id="281" r:id="rId44"/>
  </p:sldIdLst>
  <p:sldSz cx="9144000" cy="6858000" type="screen4x3"/>
  <p:notesSz cx="7010400" cy="9296400"/>
  <p:custDataLst>
    <p:tags r:id="rId47"/>
  </p:custDataLst>
  <p:defaultTextStyle>
    <a:defPPr>
      <a:defRPr lang="en-US"/>
    </a:defPPr>
    <a:lvl1pPr algn="l" rtl="0" eaLnBrk="0" fontAlgn="base" hangingPunct="0">
      <a:spcBef>
        <a:spcPct val="0"/>
      </a:spcBef>
      <a:spcAft>
        <a:spcPct val="0"/>
      </a:spcAft>
      <a:defRPr sz="20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p:defaultTextStyle>
  <p:extLst>
    <p:ext uri="{EFAFB233-063F-42B5-8137-9DF3F51BA10A}">
      <p15:sldGuideLst xmlns:p15="http://schemas.microsoft.com/office/powerpoint/2012/main">
        <p15:guide id="1" orient="horz" pos="432" userDrawn="1">
          <p15:clr>
            <a:srgbClr val="A4A3A4"/>
          </p15:clr>
        </p15:guide>
        <p15:guide id="2" pos="288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A59B"/>
    <a:srgbClr val="E74C39"/>
    <a:srgbClr val="283755"/>
    <a:srgbClr val="637FB4"/>
    <a:srgbClr val="202945"/>
    <a:srgbClr val="EC9687"/>
    <a:srgbClr val="7680AC"/>
    <a:srgbClr val="5268AE"/>
    <a:srgbClr val="F3A59B"/>
    <a:srgbClr val="E04E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43" autoAdjust="0"/>
    <p:restoredTop sz="75493" autoAdjust="0"/>
  </p:normalViewPr>
  <p:slideViewPr>
    <p:cSldViewPr>
      <p:cViewPr varScale="1">
        <p:scale>
          <a:sx n="87" d="100"/>
          <a:sy n="87" d="100"/>
        </p:scale>
        <p:origin x="1800" y="192"/>
      </p:cViewPr>
      <p:guideLst>
        <p:guide orient="horz" pos="432"/>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75" d="100"/>
        <a:sy n="75" d="100"/>
      </p:scale>
      <p:origin x="0" y="0"/>
    </p:cViewPr>
  </p:sorterViewPr>
  <p:notesViewPr>
    <p:cSldViewPr>
      <p:cViewPr varScale="1">
        <p:scale>
          <a:sx n="82" d="100"/>
          <a:sy n="82" d="100"/>
        </p:scale>
        <p:origin x="-1428"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3" Type="http://schemas.openxmlformats.org/officeDocument/2006/relationships/chartUserShapes" Target="../drawings/drawing8.xml"/><Relationship Id="rId2" Type="http://schemas.openxmlformats.org/officeDocument/2006/relationships/package" Target="../embeddings/Microsoft_Excel_Worksheet27.xlsx"/><Relationship Id="rId1" Type="http://schemas.openxmlformats.org/officeDocument/2006/relationships/themeOverride" Target="../theme/themeOverride1.xml"/></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2.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Microsoft_Excel_Worksheet31.xlsx"/></Relationships>
</file>

<file path=ppt/charts/_rels/chart33.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Microsoft_Excel_Worksheet32.xlsx"/></Relationships>
</file>

<file path=ppt/charts/_rels/chart34.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Microsoft_Excel_Worksheet33.xlsx"/></Relationships>
</file>

<file path=ppt/charts/_rels/chart35.xml.rels><?xml version="1.0" encoding="UTF-8" standalone="yes"?>
<Relationships xmlns="http://schemas.openxmlformats.org/package/2006/relationships"><Relationship Id="rId2" Type="http://schemas.openxmlformats.org/officeDocument/2006/relationships/chartUserShapes" Target="../drawings/drawing12.xml"/><Relationship Id="rId1" Type="http://schemas.openxmlformats.org/officeDocument/2006/relationships/package" Target="../embeddings/Microsoft_Excel_Worksheet34.xlsx"/></Relationships>
</file>

<file path=ppt/charts/_rels/chart36.xml.rels><?xml version="1.0" encoding="UTF-8" standalone="yes"?>
<Relationships xmlns="http://schemas.openxmlformats.org/package/2006/relationships"><Relationship Id="rId2" Type="http://schemas.openxmlformats.org/officeDocument/2006/relationships/chartUserShapes" Target="../drawings/drawing13.xml"/><Relationship Id="rId1" Type="http://schemas.openxmlformats.org/officeDocument/2006/relationships/package" Target="../embeddings/Microsoft_Excel_Worksheet35.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0605736782902"/>
          <c:y val="0.102369442950066"/>
          <c:w val="0.79445999588022409"/>
          <c:h val="0.70122256457073195"/>
        </c:manualLayout>
      </c:layout>
      <c:barChart>
        <c:barDir val="col"/>
        <c:grouping val="clustered"/>
        <c:varyColors val="0"/>
        <c:ser>
          <c:idx val="0"/>
          <c:order val="0"/>
          <c:tx>
            <c:strRef>
              <c:f>Sheet1!$B$1</c:f>
              <c:strCache>
                <c:ptCount val="1"/>
                <c:pt idx="0">
                  <c:v>Your Institution</c:v>
                </c:pt>
              </c:strCache>
            </c:strRef>
          </c:tx>
          <c:spPr>
            <a:solidFill>
              <a:srgbClr val="E74C39"/>
            </a:solidFill>
            <a:ln w="9525">
              <a:solidFill>
                <a:srgbClr val="FF2600">
                  <a:alpha val="50000"/>
                </a:srgbClr>
              </a:solidFill>
            </a:ln>
          </c:spPr>
          <c:invertIfNegative val="0"/>
          <c:dLbls>
            <c:numFmt formatCode="0.0%" sourceLinked="0"/>
            <c:spPr>
              <a:noFill/>
              <a:ln w="21364">
                <a:noFill/>
              </a:ln>
            </c:spPr>
            <c:txPr>
              <a:bodyPr/>
              <a:lstStyle/>
              <a:p>
                <a:pPr>
                  <a:defRPr sz="1200" b="1" i="0" u="none" strike="noStrike" baseline="0">
                    <a:solidFill>
                      <a:srgbClr val="202945"/>
                    </a:solidFill>
                    <a:latin typeface="Garamond"/>
                    <a:ea typeface="Garamond"/>
                    <a:cs typeface="Garamond"/>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Man</c:v>
                </c:pt>
                <c:pt idx="1">
                  <c:v>Woman</c:v>
                </c:pt>
                <c:pt idx="2">
                  <c:v>Non-binary</c:v>
                </c:pt>
                <c:pt idx="3">
                  <c:v>Genderqueer/Gender non-conforming</c:v>
                </c:pt>
                <c:pt idx="4">
                  <c:v>Identity not listed above</c:v>
                </c:pt>
              </c:strCache>
            </c:strRef>
          </c:cat>
          <c:val>
            <c:numRef>
              <c:f>Sheet1!$B$2:$B$6</c:f>
              <c:numCache>
                <c:formatCode>0.0%</c:formatCode>
                <c:ptCount val="5"/>
                <c:pt idx="0">
                  <c:v>0.99509999999999998</c:v>
                </c:pt>
                <c:pt idx="1">
                  <c:v>0</c:v>
                </c:pt>
                <c:pt idx="2">
                  <c:v>4.8999999999999998E-3</c:v>
                </c:pt>
                <c:pt idx="3">
                  <c:v>0</c:v>
                </c:pt>
                <c:pt idx="4">
                  <c:v>0</c:v>
                </c:pt>
              </c:numCache>
            </c:numRef>
          </c:val>
          <c:extLst>
            <c:ext xmlns:c16="http://schemas.microsoft.com/office/drawing/2014/chart" uri="{C3380CC4-5D6E-409C-BE32-E72D297353CC}">
              <c16:uniqueId val="{00000000-DA70-488E-890C-6F9B503FAC1E}"/>
            </c:ext>
          </c:extLst>
        </c:ser>
        <c:ser>
          <c:idx val="1"/>
          <c:order val="1"/>
          <c:tx>
            <c:strRef>
              <c:f>Sheet1!$C$1</c:f>
              <c:strCache>
                <c:ptCount val="1"/>
                <c:pt idx="0">
                  <c:v>Comparison Group</c:v>
                </c:pt>
              </c:strCache>
            </c:strRef>
          </c:tx>
          <c:spPr>
            <a:solidFill>
              <a:srgbClr val="202945"/>
            </a:solidFill>
            <a:ln w="9525">
              <a:solidFill>
                <a:srgbClr val="202945">
                  <a:alpha val="50000"/>
                </a:srgbClr>
              </a:solidFill>
            </a:ln>
          </c:spPr>
          <c:invertIfNegative val="0"/>
          <c:dLbls>
            <c:spPr>
              <a:noFill/>
              <a:ln>
                <a:noFill/>
              </a:ln>
              <a:effectLst/>
            </c:spPr>
            <c:txPr>
              <a:bodyPr/>
              <a:lstStyle/>
              <a:p>
                <a:pPr>
                  <a:defRPr sz="1200" baseline="0">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Man</c:v>
                </c:pt>
                <c:pt idx="1">
                  <c:v>Woman</c:v>
                </c:pt>
                <c:pt idx="2">
                  <c:v>Non-binary</c:v>
                </c:pt>
                <c:pt idx="3">
                  <c:v>Genderqueer/Gender non-conforming</c:v>
                </c:pt>
                <c:pt idx="4">
                  <c:v>Identity not listed above</c:v>
                </c:pt>
              </c:strCache>
            </c:strRef>
          </c:cat>
          <c:val>
            <c:numRef>
              <c:f>Sheet1!$C$2:$C$6</c:f>
              <c:numCache>
                <c:formatCode>0.0%</c:formatCode>
                <c:ptCount val="5"/>
                <c:pt idx="0">
                  <c:v>0.34039999999999998</c:v>
                </c:pt>
                <c:pt idx="1">
                  <c:v>0.55359999999999998</c:v>
                </c:pt>
                <c:pt idx="2">
                  <c:v>5.2600000000000001E-2</c:v>
                </c:pt>
                <c:pt idx="3">
                  <c:v>4.4499999999999998E-2</c:v>
                </c:pt>
                <c:pt idx="4">
                  <c:v>8.8000000000000005E-3</c:v>
                </c:pt>
              </c:numCache>
            </c:numRef>
          </c:val>
          <c:extLst>
            <c:ext xmlns:c16="http://schemas.microsoft.com/office/drawing/2014/chart" uri="{C3380CC4-5D6E-409C-BE32-E72D297353CC}">
              <c16:uniqueId val="{00000001-DA70-488E-890C-6F9B503FAC1E}"/>
            </c:ext>
          </c:extLst>
        </c:ser>
        <c:dLbls>
          <c:showLegendKey val="0"/>
          <c:showVal val="1"/>
          <c:showCatName val="0"/>
          <c:showSerName val="0"/>
          <c:showPercent val="0"/>
          <c:showBubbleSize val="0"/>
        </c:dLbls>
        <c:gapWidth val="50"/>
        <c:axId val="35536384"/>
        <c:axId val="96419136"/>
      </c:barChart>
      <c:catAx>
        <c:axId val="35536384"/>
        <c:scaling>
          <c:orientation val="minMax"/>
        </c:scaling>
        <c:delete val="0"/>
        <c:axPos val="b"/>
        <c:numFmt formatCode="General" sourceLinked="1"/>
        <c:majorTickMark val="out"/>
        <c:minorTickMark val="none"/>
        <c:tickLblPos val="nextTo"/>
        <c:spPr>
          <a:ln>
            <a:solidFill>
              <a:schemeClr val="bg2"/>
            </a:solidFill>
          </a:ln>
        </c:spPr>
        <c:txPr>
          <a:bodyPr rot="0"/>
          <a:lstStyle/>
          <a:p>
            <a:pPr>
              <a:defRPr sz="1200" b="0" baseline="0">
                <a:solidFill>
                  <a:srgbClr val="202945"/>
                </a:solidFill>
              </a:defRPr>
            </a:pPr>
            <a:endParaRPr lang="en-US"/>
          </a:p>
        </c:txPr>
        <c:crossAx val="96419136"/>
        <c:crosses val="autoZero"/>
        <c:auto val="1"/>
        <c:lblAlgn val="ctr"/>
        <c:lblOffset val="100"/>
        <c:noMultiLvlLbl val="0"/>
      </c:catAx>
      <c:valAx>
        <c:axId val="96419136"/>
        <c:scaling>
          <c:orientation val="minMax"/>
          <c:max val="1"/>
          <c:min val="0"/>
        </c:scaling>
        <c:delete val="0"/>
        <c:axPos val="l"/>
        <c:numFmt formatCode="0%" sourceLinked="0"/>
        <c:majorTickMark val="none"/>
        <c:minorTickMark val="none"/>
        <c:tickLblPos val="nextTo"/>
        <c:spPr>
          <a:ln>
            <a:solidFill>
              <a:schemeClr val="bg2"/>
            </a:solidFill>
          </a:ln>
        </c:spPr>
        <c:txPr>
          <a:bodyPr rot="0" vert="horz"/>
          <a:lstStyle/>
          <a:p>
            <a:pPr>
              <a:defRPr sz="1400" b="1" i="0" u="none" strike="noStrike" baseline="0">
                <a:solidFill>
                  <a:srgbClr val="202945"/>
                </a:solidFill>
                <a:latin typeface="Garamond"/>
                <a:ea typeface="Garamond"/>
                <a:cs typeface="Garamond"/>
              </a:defRPr>
            </a:pPr>
            <a:endParaRPr lang="en-US"/>
          </a:p>
        </c:txPr>
        <c:crossAx val="35536384"/>
        <c:crosses val="autoZero"/>
        <c:crossBetween val="between"/>
        <c:majorUnit val="0.1"/>
        <c:minorUnit val="0.04"/>
      </c:valAx>
    </c:plotArea>
    <c:legend>
      <c:legendPos val="b"/>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3688026496687912"/>
          <c:y val="0.91067201158678712"/>
          <c:w val="0.37705083522764526"/>
          <c:h val="5.0402707014564355E-2"/>
        </c:manualLayout>
      </c:layout>
      <c:overlay val="0"/>
      <c:txPr>
        <a:bodyPr/>
        <a:lstStyle/>
        <a:p>
          <a:pPr>
            <a:defRPr sz="1400" b="1" baseline="0">
              <a:solidFill>
                <a:srgbClr val="202945"/>
              </a:solidFill>
            </a:defRPr>
          </a:pPr>
          <a:endParaRPr lang="en-US"/>
        </a:p>
      </c:txPr>
    </c:legend>
    <c:plotVisOnly val="1"/>
    <c:dispBlanksAs val="gap"/>
    <c:showDLblsOverMax val="0"/>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chemeClr val="accent1">
                <a:lumMod val="60000"/>
                <a:lumOff val="40000"/>
              </a:schemeClr>
            </a:solidFill>
            <a:ln w="3175">
              <a:solidFill>
                <a:schemeClr val="bg2"/>
              </a:solidFill>
            </a:ln>
            <a:effectLst/>
          </c:spPr>
          <c:invertIfNegative val="0"/>
          <c:dPt>
            <c:idx val="0"/>
            <c:invertIfNegative val="0"/>
            <c:bubble3D val="0"/>
            <c:extLst>
              <c:ext xmlns:c16="http://schemas.microsoft.com/office/drawing/2014/chart" uri="{C3380CC4-5D6E-409C-BE32-E72D297353CC}">
                <c16:uniqueId val="{00000001-0798-47D8-9E05-7968D12F367C}"/>
              </c:ext>
            </c:extLst>
          </c:dPt>
          <c:dPt>
            <c:idx val="1"/>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3-0798-47D8-9E05-7968D12F367C}"/>
              </c:ext>
            </c:extLst>
          </c:dPt>
          <c:dPt>
            <c:idx val="2"/>
            <c:invertIfNegative val="0"/>
            <c:bubble3D val="0"/>
            <c:extLst>
              <c:ext xmlns:c16="http://schemas.microsoft.com/office/drawing/2014/chart" uri="{C3380CC4-5D6E-409C-BE32-E72D297353CC}">
                <c16:uniqueId val="{00000005-0798-47D8-9E05-7968D12F367C}"/>
              </c:ext>
            </c:extLst>
          </c:dPt>
          <c:dPt>
            <c:idx val="3"/>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7-0798-47D8-9E05-7968D12F367C}"/>
              </c:ext>
            </c:extLst>
          </c:dPt>
          <c:dPt>
            <c:idx val="4"/>
            <c:invertIfNegative val="0"/>
            <c:bubble3D val="0"/>
            <c:extLst>
              <c:ext xmlns:c16="http://schemas.microsoft.com/office/drawing/2014/chart" uri="{C3380CC4-5D6E-409C-BE32-E72D297353CC}">
                <c16:uniqueId val="{00000009-0798-47D8-9E05-7968D12F367C}"/>
              </c:ext>
            </c:extLst>
          </c:dPt>
          <c:dPt>
            <c:idx val="5"/>
            <c:invertIfNegative val="0"/>
            <c:bubble3D val="0"/>
            <c:spPr>
              <a:solidFill>
                <a:schemeClr val="bg2">
                  <a:lumMod val="60000"/>
                  <a:lumOff val="40000"/>
                </a:schemeClr>
              </a:solidFill>
              <a:ln w="3175">
                <a:solidFill>
                  <a:schemeClr val="bg2"/>
                </a:solidFill>
              </a:ln>
              <a:effectLst/>
            </c:spPr>
            <c:extLst>
              <c:ext xmlns:c16="http://schemas.microsoft.com/office/drawing/2014/chart" uri="{C3380CC4-5D6E-409C-BE32-E72D297353CC}">
                <c16:uniqueId val="{0000000B-0798-47D8-9E05-7968D12F367C}"/>
              </c:ext>
            </c:extLst>
          </c:dPt>
          <c:dPt>
            <c:idx val="6"/>
            <c:invertIfNegative val="0"/>
            <c:bubble3D val="0"/>
            <c:extLst>
              <c:ext xmlns:c16="http://schemas.microsoft.com/office/drawing/2014/chart" uri="{C3380CC4-5D6E-409C-BE32-E72D297353CC}">
                <c16:uniqueId val="{0000000D-0798-47D8-9E05-7968D12F367C}"/>
              </c:ext>
            </c:extLst>
          </c:dPt>
          <c:dPt>
            <c:idx val="7"/>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F-0798-47D8-9E05-7968D12F367C}"/>
              </c:ext>
            </c:extLst>
          </c:dPt>
          <c:dLbls>
            <c:dLbl>
              <c:idx val="0"/>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0798-47D8-9E05-7968D12F367C}"/>
                </c:ext>
              </c:extLst>
            </c:dLbl>
            <c:dLbl>
              <c:idx val="1"/>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0798-47D8-9E05-7968D12F367C}"/>
                </c:ext>
              </c:extLst>
            </c:dLbl>
            <c:dLbl>
              <c:idx val="2"/>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0798-47D8-9E05-7968D12F367C}"/>
                </c:ext>
              </c:extLst>
            </c:dLbl>
            <c:dLbl>
              <c:idx val="3"/>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0798-47D8-9E05-7968D12F367C}"/>
                </c:ext>
              </c:extLst>
            </c:dLbl>
            <c:dLbl>
              <c:idx val="4"/>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0798-47D8-9E05-7968D12F367C}"/>
                </c:ext>
              </c:extLst>
            </c:dLbl>
            <c:dLbl>
              <c:idx val="5"/>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B-0798-47D8-9E05-7968D12F367C}"/>
                </c:ext>
              </c:extLst>
            </c:dLbl>
            <c:dLbl>
              <c:idx val="6"/>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0798-47D8-9E05-7968D12F367C}"/>
                </c:ext>
              </c:extLst>
            </c:dLbl>
            <c:dLbl>
              <c:idx val="7"/>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F-0798-47D8-9E05-7968D12F367C}"/>
                </c:ext>
              </c:extLst>
            </c:dLbl>
            <c:numFmt formatCode="0.0%" sourceLinked="0"/>
            <c:spPr>
              <a:noFill/>
              <a:ln>
                <a:noFill/>
              </a:ln>
              <a:effectLst/>
            </c:spPr>
            <c:txPr>
              <a:bodyPr/>
              <a:lstStyle/>
              <a:p>
                <a:pPr>
                  <a:defRPr sz="1200" b="1">
                    <a:solidFill>
                      <a:schemeClr val="bg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0.23</c:v>
                </c:pt>
                <c:pt idx="1">
                  <c:v>0.1162</c:v>
                </c:pt>
                <c:pt idx="2">
                  <c:v>0.32</c:v>
                </c:pt>
                <c:pt idx="3">
                  <c:v>0.33929999999999999</c:v>
                </c:pt>
                <c:pt idx="4">
                  <c:v>0.28499999999999998</c:v>
                </c:pt>
                <c:pt idx="5">
                  <c:v>0.31109999999999999</c:v>
                </c:pt>
                <c:pt idx="6">
                  <c:v>0.45</c:v>
                </c:pt>
                <c:pt idx="7">
                  <c:v>0.45440000000000003</c:v>
                </c:pt>
              </c:numCache>
            </c:numRef>
          </c:val>
          <c:extLst>
            <c:ext xmlns:c16="http://schemas.microsoft.com/office/drawing/2014/chart" uri="{C3380CC4-5D6E-409C-BE32-E72D297353CC}">
              <c16:uniqueId val="{00000010-0798-47D8-9E05-7968D12F367C}"/>
            </c:ext>
          </c:extLst>
        </c:ser>
        <c:ser>
          <c:idx val="1"/>
          <c:order val="1"/>
          <c:tx>
            <c:strRef>
              <c:f>Sheet1!$D$1</c:f>
              <c:strCache>
                <c:ptCount val="1"/>
                <c:pt idx="0">
                  <c:v>Very Important</c:v>
                </c:pt>
              </c:strCache>
            </c:strRef>
          </c:tx>
          <c:spPr>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0798-47D8-9E05-7968D12F367C}"/>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0798-47D8-9E05-7968D12F367C}"/>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0798-47D8-9E05-7968D12F367C}"/>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0798-47D8-9E05-7968D12F367C}"/>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0798-47D8-9E05-7968D12F367C}"/>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0798-47D8-9E05-7968D12F367C}"/>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0798-47D8-9E05-7968D12F367C}"/>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0798-47D8-9E05-7968D12F367C}"/>
              </c:ext>
            </c:extLst>
          </c:dPt>
          <c:dLbls>
            <c:numFmt formatCode="0.0%" sourceLinked="0"/>
            <c:spPr>
              <a:noFill/>
              <a:ln>
                <a:noFill/>
              </a:ln>
              <a:effectLst/>
            </c:spPr>
            <c:txPr>
              <a:bodyPr/>
              <a:lstStyle/>
              <a:p>
                <a:pPr>
                  <a:defRPr sz="1200" b="1">
                    <a:solidFill>
                      <a:schemeClr val="tx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0.75</c:v>
                </c:pt>
                <c:pt idx="1">
                  <c:v>0.87619999999999998</c:v>
                </c:pt>
                <c:pt idx="2">
                  <c:v>0.625</c:v>
                </c:pt>
                <c:pt idx="3">
                  <c:v>0.58409999999999995</c:v>
                </c:pt>
                <c:pt idx="4">
                  <c:v>0.47499999999999998</c:v>
                </c:pt>
                <c:pt idx="5">
                  <c:v>0.54</c:v>
                </c:pt>
                <c:pt idx="6">
                  <c:v>0.32</c:v>
                </c:pt>
                <c:pt idx="7">
                  <c:v>0.25340000000000001</c:v>
                </c:pt>
              </c:numCache>
            </c:numRef>
          </c:val>
          <c:extLst>
            <c:ext xmlns:c16="http://schemas.microsoft.com/office/drawing/2014/chart" uri="{C3380CC4-5D6E-409C-BE32-E72D297353CC}">
              <c16:uniqueId val="{00000021-0798-47D8-9E05-7968D12F367C}"/>
            </c:ext>
          </c:extLst>
        </c:ser>
        <c:dLbls>
          <c:showLegendKey val="0"/>
          <c:showVal val="0"/>
          <c:showCatName val="0"/>
          <c:showSerName val="0"/>
          <c:showPercent val="0"/>
          <c:showBubbleSize val="0"/>
        </c:dLbls>
        <c:gapWidth val="74"/>
        <c:overlap val="100"/>
        <c:axId val="86731264"/>
        <c:axId val="96446720"/>
      </c:barChart>
      <c:catAx>
        <c:axId val="86731264"/>
        <c:scaling>
          <c:orientation val="minMax"/>
        </c:scaling>
        <c:delete val="0"/>
        <c:axPos val="b"/>
        <c:majorGridlines/>
        <c:numFmt formatCode="General" sourceLinked="0"/>
        <c:majorTickMark val="none"/>
        <c:minorTickMark val="none"/>
        <c:tickLblPos val="none"/>
        <c:spPr>
          <a:ln>
            <a:solidFill>
              <a:schemeClr val="accent3"/>
            </a:solidFill>
          </a:ln>
        </c:spPr>
        <c:crossAx val="96446720"/>
        <c:crosses val="autoZero"/>
        <c:auto val="1"/>
        <c:lblAlgn val="ctr"/>
        <c:lblOffset val="100"/>
        <c:tickLblSkip val="2"/>
        <c:tickMarkSkip val="2"/>
        <c:noMultiLvlLbl val="0"/>
      </c:catAx>
      <c:valAx>
        <c:axId val="96446720"/>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chemeClr val="bg1"/>
                </a:solidFill>
              </a:defRPr>
            </a:pPr>
            <a:endParaRPr lang="en-US"/>
          </a:p>
        </c:txPr>
        <c:crossAx val="867312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10E7-470C-BC3C-370A9EE3E16A}"/>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10E7-470C-BC3C-370A9EE3E16A}"/>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10E7-470C-BC3C-370A9EE3E16A}"/>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10E7-470C-BC3C-370A9EE3E16A}"/>
              </c:ext>
            </c:extLst>
          </c:dPt>
          <c:dPt>
            <c:idx val="4"/>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9-10E7-470C-BC3C-370A9EE3E16A}"/>
              </c:ext>
            </c:extLst>
          </c:dPt>
          <c:dPt>
            <c:idx val="5"/>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B-10E7-470C-BC3C-370A9EE3E16A}"/>
              </c:ext>
            </c:extLst>
          </c:dPt>
          <c:dPt>
            <c:idx val="6"/>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D-10E7-470C-BC3C-370A9EE3E16A}"/>
              </c:ext>
            </c:extLst>
          </c:dPt>
          <c:dPt>
            <c:idx val="7"/>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F-10E7-470C-BC3C-370A9EE3E16A}"/>
              </c:ext>
            </c:extLst>
          </c:dPt>
          <c:dPt>
            <c:idx val="8"/>
            <c:invertIfNegative val="0"/>
            <c:bubble3D val="0"/>
            <c:extLst>
              <c:ext xmlns:c16="http://schemas.microsoft.com/office/drawing/2014/chart" uri="{C3380CC4-5D6E-409C-BE32-E72D297353CC}">
                <c16:uniqueId val="{00000011-10E7-470C-BC3C-370A9EE3E16A}"/>
              </c:ext>
            </c:extLst>
          </c:dPt>
          <c:dPt>
            <c:idx val="9"/>
            <c:invertIfNegative val="0"/>
            <c:bubble3D val="0"/>
            <c:extLst>
              <c:ext xmlns:c16="http://schemas.microsoft.com/office/drawing/2014/chart" uri="{C3380CC4-5D6E-409C-BE32-E72D297353CC}">
                <c16:uniqueId val="{00000013-10E7-470C-BC3C-370A9EE3E16A}"/>
              </c:ext>
            </c:extLst>
          </c:dPt>
          <c:dLbls>
            <c:dLbl>
              <c:idx val="0"/>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10E7-470C-BC3C-370A9EE3E16A}"/>
                </c:ext>
              </c:extLst>
            </c:dLbl>
            <c:dLbl>
              <c:idx val="1"/>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10E7-470C-BC3C-370A9EE3E16A}"/>
                </c:ext>
              </c:extLst>
            </c:dLbl>
            <c:dLbl>
              <c:idx val="2"/>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10E7-470C-BC3C-370A9EE3E16A}"/>
                </c:ext>
              </c:extLst>
            </c:dLbl>
            <c:dLbl>
              <c:idx val="3"/>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10E7-470C-BC3C-370A9EE3E16A}"/>
                </c:ext>
              </c:extLst>
            </c:dLbl>
            <c:dLbl>
              <c:idx val="4"/>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10E7-470C-BC3C-370A9EE3E16A}"/>
                </c:ext>
              </c:extLst>
            </c:dLbl>
            <c:dLbl>
              <c:idx val="5"/>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B-10E7-470C-BC3C-370A9EE3E16A}"/>
                </c:ext>
              </c:extLst>
            </c:dLbl>
            <c:dLbl>
              <c:idx val="6"/>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10E7-470C-BC3C-370A9EE3E16A}"/>
                </c:ext>
              </c:extLst>
            </c:dLbl>
            <c:dLbl>
              <c:idx val="7"/>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F-10E7-470C-BC3C-370A9EE3E16A}"/>
                </c:ext>
              </c:extLst>
            </c:dLbl>
            <c:numFmt formatCode="0.0%" sourceLinked="0"/>
            <c:spPr>
              <a:noFill/>
              <a:ln>
                <a:noFill/>
              </a:ln>
              <a:effectLst/>
            </c:spPr>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0.1371</c:v>
                </c:pt>
                <c:pt idx="1">
                  <c:v>0.24790000000000001</c:v>
                </c:pt>
                <c:pt idx="2">
                  <c:v>0.2727</c:v>
                </c:pt>
                <c:pt idx="3">
                  <c:v>0.42880000000000001</c:v>
                </c:pt>
                <c:pt idx="4">
                  <c:v>0.29799999999999999</c:v>
                </c:pt>
                <c:pt idx="5">
                  <c:v>0.40100000000000002</c:v>
                </c:pt>
                <c:pt idx="6">
                  <c:v>8.5900000000000004E-2</c:v>
                </c:pt>
                <c:pt idx="7">
                  <c:v>0.33550000000000002</c:v>
                </c:pt>
              </c:numCache>
            </c:numRef>
          </c:val>
          <c:extLst>
            <c:ext xmlns:c16="http://schemas.microsoft.com/office/drawing/2014/chart" uri="{C3380CC4-5D6E-409C-BE32-E72D297353CC}">
              <c16:uniqueId val="{00000014-10E7-470C-BC3C-370A9EE3E16A}"/>
            </c:ext>
          </c:extLst>
        </c:ser>
        <c:ser>
          <c:idx val="1"/>
          <c:order val="1"/>
          <c:tx>
            <c:strRef>
              <c:f>Sheet1!$D$1</c:f>
              <c:strCache>
                <c:ptCount val="1"/>
                <c:pt idx="0">
                  <c:v>Very Important</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10E7-470C-BC3C-370A9EE3E16A}"/>
              </c:ext>
            </c:extLst>
          </c:dPt>
          <c:dPt>
            <c:idx val="1"/>
            <c:invertIfNegative val="0"/>
            <c:bubble3D val="0"/>
            <c:extLst>
              <c:ext xmlns:c16="http://schemas.microsoft.com/office/drawing/2014/chart" uri="{C3380CC4-5D6E-409C-BE32-E72D297353CC}">
                <c16:uniqueId val="{00000018-10E7-470C-BC3C-370A9EE3E16A}"/>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10E7-470C-BC3C-370A9EE3E16A}"/>
              </c:ext>
            </c:extLst>
          </c:dPt>
          <c:dPt>
            <c:idx val="3"/>
            <c:invertIfNegative val="0"/>
            <c:bubble3D val="0"/>
            <c:extLst>
              <c:ext xmlns:c16="http://schemas.microsoft.com/office/drawing/2014/chart" uri="{C3380CC4-5D6E-409C-BE32-E72D297353CC}">
                <c16:uniqueId val="{0000001C-10E7-470C-BC3C-370A9EE3E16A}"/>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10E7-470C-BC3C-370A9EE3E16A}"/>
              </c:ext>
            </c:extLst>
          </c:dPt>
          <c:dPt>
            <c:idx val="5"/>
            <c:invertIfNegative val="0"/>
            <c:bubble3D val="0"/>
            <c:extLst>
              <c:ext xmlns:c16="http://schemas.microsoft.com/office/drawing/2014/chart" uri="{C3380CC4-5D6E-409C-BE32-E72D297353CC}">
                <c16:uniqueId val="{00000020-10E7-470C-BC3C-370A9EE3E16A}"/>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22-10E7-470C-BC3C-370A9EE3E16A}"/>
              </c:ext>
            </c:extLst>
          </c:dPt>
          <c:dPt>
            <c:idx val="7"/>
            <c:invertIfNegative val="0"/>
            <c:bubble3D val="0"/>
            <c:extLst>
              <c:ext xmlns:c16="http://schemas.microsoft.com/office/drawing/2014/chart" uri="{C3380CC4-5D6E-409C-BE32-E72D297353CC}">
                <c16:uniqueId val="{00000024-10E7-470C-BC3C-370A9EE3E16A}"/>
              </c:ext>
            </c:extLst>
          </c:dPt>
          <c:dPt>
            <c:idx val="8"/>
            <c:invertIfNegative val="0"/>
            <c:bubble3D val="0"/>
            <c:extLst>
              <c:ext xmlns:c16="http://schemas.microsoft.com/office/drawing/2014/chart" uri="{C3380CC4-5D6E-409C-BE32-E72D297353CC}">
                <c16:uniqueId val="{00000026-10E7-470C-BC3C-370A9EE3E16A}"/>
              </c:ext>
            </c:extLst>
          </c:dPt>
          <c:dPt>
            <c:idx val="9"/>
            <c:invertIfNegative val="0"/>
            <c:bubble3D val="0"/>
            <c:extLst>
              <c:ext xmlns:c16="http://schemas.microsoft.com/office/drawing/2014/chart" uri="{C3380CC4-5D6E-409C-BE32-E72D297353CC}">
                <c16:uniqueId val="{00000028-10E7-470C-BC3C-370A9EE3E16A}"/>
              </c:ext>
            </c:extLst>
          </c:dPt>
          <c:dLbls>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0.8528</c:v>
                </c:pt>
                <c:pt idx="1">
                  <c:v>0.73180000000000001</c:v>
                </c:pt>
                <c:pt idx="2">
                  <c:v>0.65659999999999996</c:v>
                </c:pt>
                <c:pt idx="3">
                  <c:v>0.4345</c:v>
                </c:pt>
                <c:pt idx="4">
                  <c:v>0.58079999999999998</c:v>
                </c:pt>
                <c:pt idx="5">
                  <c:v>0.3755</c:v>
                </c:pt>
                <c:pt idx="6">
                  <c:v>0.90400000000000003</c:v>
                </c:pt>
                <c:pt idx="7">
                  <c:v>0.5796</c:v>
                </c:pt>
              </c:numCache>
            </c:numRef>
          </c:val>
          <c:extLst>
            <c:ext xmlns:c16="http://schemas.microsoft.com/office/drawing/2014/chart" uri="{C3380CC4-5D6E-409C-BE32-E72D297353CC}">
              <c16:uniqueId val="{00000029-10E7-470C-BC3C-370A9EE3E16A}"/>
            </c:ext>
          </c:extLst>
        </c:ser>
        <c:dLbls>
          <c:showLegendKey val="0"/>
          <c:showVal val="0"/>
          <c:showCatName val="0"/>
          <c:showSerName val="0"/>
          <c:showPercent val="0"/>
          <c:showBubbleSize val="0"/>
        </c:dLbls>
        <c:gapWidth val="74"/>
        <c:overlap val="100"/>
        <c:axId val="103841280"/>
        <c:axId val="83230720"/>
      </c:barChart>
      <c:catAx>
        <c:axId val="103841280"/>
        <c:scaling>
          <c:orientation val="minMax"/>
        </c:scaling>
        <c:delete val="0"/>
        <c:axPos val="b"/>
        <c:majorGridlines/>
        <c:numFmt formatCode="General" sourceLinked="0"/>
        <c:majorTickMark val="none"/>
        <c:minorTickMark val="none"/>
        <c:tickLblPos val="none"/>
        <c:spPr>
          <a:ln>
            <a:solidFill>
              <a:schemeClr val="tx2"/>
            </a:solidFill>
          </a:ln>
        </c:spPr>
        <c:crossAx val="83230720"/>
        <c:crosses val="autoZero"/>
        <c:auto val="1"/>
        <c:lblAlgn val="ctr"/>
        <c:lblOffset val="100"/>
        <c:tickLblSkip val="2"/>
        <c:tickMarkSkip val="2"/>
        <c:noMultiLvlLbl val="0"/>
      </c:catAx>
      <c:valAx>
        <c:axId val="83230720"/>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384128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E289-4558-960E-FA66C91B527F}"/>
              </c:ext>
            </c:extLst>
          </c:dPt>
          <c:dPt>
            <c:idx val="1"/>
            <c:invertIfNegative val="0"/>
            <c:bubble3D val="0"/>
            <c:spPr>
              <a:solidFill>
                <a:srgbClr val="637FB4"/>
              </a:solidFill>
              <a:ln w="9525">
                <a:solidFill>
                  <a:schemeClr val="bg2"/>
                </a:solidFill>
              </a:ln>
              <a:effectLst/>
            </c:spPr>
            <c:extLst>
              <c:ext xmlns:c16="http://schemas.microsoft.com/office/drawing/2014/chart" uri="{C3380CC4-5D6E-409C-BE32-E72D297353CC}">
                <c16:uniqueId val="{00000003-E289-4558-960E-FA66C91B527F}"/>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E289-4558-960E-FA66C91B527F}"/>
              </c:ext>
            </c:extLst>
          </c:dPt>
          <c:dPt>
            <c:idx val="3"/>
            <c:invertIfNegative val="0"/>
            <c:bubble3D val="0"/>
            <c:spPr>
              <a:solidFill>
                <a:srgbClr val="637FB4"/>
              </a:solidFill>
              <a:ln w="9525">
                <a:solidFill>
                  <a:schemeClr val="bg2"/>
                </a:solidFill>
              </a:ln>
              <a:effectLst/>
            </c:spPr>
            <c:extLst>
              <c:ext xmlns:c16="http://schemas.microsoft.com/office/drawing/2014/chart" uri="{C3380CC4-5D6E-409C-BE32-E72D297353CC}">
                <c16:uniqueId val="{00000007-E289-4558-960E-FA66C91B527F}"/>
              </c:ext>
            </c:extLst>
          </c:dPt>
          <c:dPt>
            <c:idx val="4"/>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9-E289-4558-960E-FA66C91B527F}"/>
              </c:ext>
            </c:extLst>
          </c:dPt>
          <c:dPt>
            <c:idx val="5"/>
            <c:invertIfNegative val="0"/>
            <c:bubble3D val="0"/>
            <c:spPr>
              <a:solidFill>
                <a:srgbClr val="637FB4"/>
              </a:solidFill>
              <a:ln w="9525">
                <a:solidFill>
                  <a:schemeClr val="bg2"/>
                </a:solidFill>
              </a:ln>
              <a:effectLst/>
            </c:spPr>
            <c:extLst>
              <c:ext xmlns:c16="http://schemas.microsoft.com/office/drawing/2014/chart" uri="{C3380CC4-5D6E-409C-BE32-E72D297353CC}">
                <c16:uniqueId val="{0000000B-E289-4558-960E-FA66C91B527F}"/>
              </c:ext>
            </c:extLst>
          </c:dPt>
          <c:dPt>
            <c:idx val="6"/>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D-E289-4558-960E-FA66C91B527F}"/>
              </c:ext>
            </c:extLst>
          </c:dPt>
          <c:dPt>
            <c:idx val="7"/>
            <c:invertIfNegative val="0"/>
            <c:bubble3D val="0"/>
            <c:spPr>
              <a:solidFill>
                <a:srgbClr val="637FB4"/>
              </a:solidFill>
              <a:ln w="9525">
                <a:solidFill>
                  <a:schemeClr val="bg2"/>
                </a:solidFill>
              </a:ln>
              <a:effectLst/>
            </c:spPr>
            <c:extLst>
              <c:ext xmlns:c16="http://schemas.microsoft.com/office/drawing/2014/chart" uri="{C3380CC4-5D6E-409C-BE32-E72D297353CC}">
                <c16:uniqueId val="{0000000F-E289-4558-960E-FA66C91B527F}"/>
              </c:ext>
            </c:extLst>
          </c:dPt>
          <c:dLbls>
            <c:dLbl>
              <c:idx val="0"/>
              <c:numFmt formatCode="0.0%" sourceLinked="0"/>
              <c:spPr>
                <a:solidFill>
                  <a:srgbClr val="EC9687"/>
                </a:solid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E289-4558-960E-FA66C91B527F}"/>
                </c:ext>
              </c:extLst>
            </c:dLbl>
            <c:dLbl>
              <c:idx val="1"/>
              <c:numFmt formatCode="0.0%" sourceLinked="0"/>
              <c:spPr>
                <a:solidFill>
                  <a:srgbClr val="637FB4"/>
                </a:solid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E289-4558-960E-FA66C91B527F}"/>
                </c:ext>
              </c:extLst>
            </c:dLbl>
            <c:dLbl>
              <c:idx val="2"/>
              <c:numFmt formatCode="0.0%" sourceLinked="0"/>
              <c:spPr>
                <a:solidFill>
                  <a:srgbClr val="EC9687"/>
                </a:solid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E289-4558-960E-FA66C91B527F}"/>
                </c:ext>
              </c:extLst>
            </c:dLbl>
            <c:dLbl>
              <c:idx val="3"/>
              <c:numFmt formatCode="0.0%" sourceLinked="0"/>
              <c:spPr>
                <a:solidFill>
                  <a:srgbClr val="637FB4"/>
                </a:solid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E289-4558-960E-FA66C91B527F}"/>
                </c:ext>
              </c:extLst>
            </c:dLbl>
            <c:dLbl>
              <c:idx val="4"/>
              <c:numFmt formatCode="0.0%" sourceLinked="0"/>
              <c:spPr>
                <a:solidFill>
                  <a:srgbClr val="EC9687"/>
                </a:solid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E289-4558-960E-FA66C91B527F}"/>
                </c:ext>
              </c:extLst>
            </c:dLbl>
            <c:dLbl>
              <c:idx val="5"/>
              <c:numFmt formatCode="0.0%" sourceLinked="0"/>
              <c:spPr>
                <a:solidFill>
                  <a:srgbClr val="637FB4"/>
                </a:solid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B-E289-4558-960E-FA66C91B527F}"/>
                </c:ext>
              </c:extLst>
            </c:dLbl>
            <c:dLbl>
              <c:idx val="6"/>
              <c:numFmt formatCode="0.0%" sourceLinked="0"/>
              <c:spPr>
                <a:solidFill>
                  <a:srgbClr val="EC9687"/>
                </a:solid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E289-4558-960E-FA66C91B527F}"/>
                </c:ext>
              </c:extLst>
            </c:dLbl>
            <c:dLbl>
              <c:idx val="7"/>
              <c:numFmt formatCode="0.0%" sourceLinked="0"/>
              <c:spPr>
                <a:solidFill>
                  <a:srgbClr val="637FB4"/>
                </a:solid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F-E289-4558-960E-FA66C91B527F}"/>
                </c:ext>
              </c:extLst>
            </c:dLbl>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0.29289999999999999</c:v>
                </c:pt>
                <c:pt idx="1">
                  <c:v>0.1951</c:v>
                </c:pt>
                <c:pt idx="2">
                  <c:v>0.34339999999999998</c:v>
                </c:pt>
                <c:pt idx="3">
                  <c:v>0.30719999999999997</c:v>
                </c:pt>
                <c:pt idx="4">
                  <c:v>0.19189999999999999</c:v>
                </c:pt>
                <c:pt idx="5">
                  <c:v>0.15939999999999999</c:v>
                </c:pt>
                <c:pt idx="6">
                  <c:v>0.1472</c:v>
                </c:pt>
                <c:pt idx="7">
                  <c:v>0.1331</c:v>
                </c:pt>
              </c:numCache>
            </c:numRef>
          </c:val>
          <c:extLst>
            <c:ext xmlns:c16="http://schemas.microsoft.com/office/drawing/2014/chart" uri="{C3380CC4-5D6E-409C-BE32-E72D297353CC}">
              <c16:uniqueId val="{00000010-E289-4558-960E-FA66C91B527F}"/>
            </c:ext>
          </c:extLst>
        </c:ser>
        <c:ser>
          <c:idx val="1"/>
          <c:order val="1"/>
          <c:tx>
            <c:strRef>
              <c:f>Sheet1!$D$1</c:f>
              <c:strCache>
                <c:ptCount val="1"/>
                <c:pt idx="0">
                  <c:v>Very Important</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E289-4558-960E-FA66C91B527F}"/>
              </c:ext>
            </c:extLst>
          </c:dPt>
          <c:dPt>
            <c:idx val="1"/>
            <c:invertIfNegative val="0"/>
            <c:bubble3D val="0"/>
            <c:extLst>
              <c:ext xmlns:c16="http://schemas.microsoft.com/office/drawing/2014/chart" uri="{C3380CC4-5D6E-409C-BE32-E72D297353CC}">
                <c16:uniqueId val="{00000014-E289-4558-960E-FA66C91B527F}"/>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E289-4558-960E-FA66C91B527F}"/>
              </c:ext>
            </c:extLst>
          </c:dPt>
          <c:dPt>
            <c:idx val="3"/>
            <c:invertIfNegative val="0"/>
            <c:bubble3D val="0"/>
            <c:extLst>
              <c:ext xmlns:c16="http://schemas.microsoft.com/office/drawing/2014/chart" uri="{C3380CC4-5D6E-409C-BE32-E72D297353CC}">
                <c16:uniqueId val="{00000018-E289-4558-960E-FA66C91B527F}"/>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E289-4558-960E-FA66C91B527F}"/>
              </c:ext>
            </c:extLst>
          </c:dPt>
          <c:dPt>
            <c:idx val="5"/>
            <c:invertIfNegative val="0"/>
            <c:bubble3D val="0"/>
            <c:extLst>
              <c:ext xmlns:c16="http://schemas.microsoft.com/office/drawing/2014/chart" uri="{C3380CC4-5D6E-409C-BE32-E72D297353CC}">
                <c16:uniqueId val="{0000001C-E289-4558-960E-FA66C91B527F}"/>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E289-4558-960E-FA66C91B527F}"/>
              </c:ext>
            </c:extLst>
          </c:dPt>
          <c:dPt>
            <c:idx val="7"/>
            <c:invertIfNegative val="0"/>
            <c:bubble3D val="0"/>
            <c:extLst>
              <c:ext xmlns:c16="http://schemas.microsoft.com/office/drawing/2014/chart" uri="{C3380CC4-5D6E-409C-BE32-E72D297353CC}">
                <c16:uniqueId val="{00000020-E289-4558-960E-FA66C91B527F}"/>
              </c:ext>
            </c:extLst>
          </c:dPt>
          <c:dLbls>
            <c:dLbl>
              <c:idx val="0"/>
              <c:numFmt formatCode="0.0%" sourceLinked="0"/>
              <c:spPr>
                <a:solidFill>
                  <a:srgbClr val="E74C39"/>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E289-4558-960E-FA66C91B527F}"/>
                </c:ext>
              </c:extLst>
            </c:dLbl>
            <c:dLbl>
              <c:idx val="1"/>
              <c:numFmt formatCode="0.0%" sourceLinked="0"/>
              <c:spPr>
                <a:solidFill>
                  <a:srgbClr val="202945"/>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E289-4558-960E-FA66C91B527F}"/>
                </c:ext>
              </c:extLst>
            </c:dLbl>
            <c:dLbl>
              <c:idx val="2"/>
              <c:numFmt formatCode="0.0%" sourceLinked="0"/>
              <c:spPr>
                <a:solidFill>
                  <a:srgbClr val="E74C39"/>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E289-4558-960E-FA66C91B527F}"/>
                </c:ext>
              </c:extLst>
            </c:dLbl>
            <c:dLbl>
              <c:idx val="3"/>
              <c:numFmt formatCode="0.0%" sourceLinked="0"/>
              <c:spPr>
                <a:solidFill>
                  <a:srgbClr val="202945"/>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E289-4558-960E-FA66C91B527F}"/>
                </c:ext>
              </c:extLst>
            </c:dLbl>
            <c:dLbl>
              <c:idx val="4"/>
              <c:numFmt formatCode="0.0%" sourceLinked="0"/>
              <c:spPr>
                <a:solidFill>
                  <a:srgbClr val="E74C39"/>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A-E289-4558-960E-FA66C91B527F}"/>
                </c:ext>
              </c:extLst>
            </c:dLbl>
            <c:dLbl>
              <c:idx val="5"/>
              <c:numFmt formatCode="0.0%" sourceLinked="0"/>
              <c:spPr>
                <a:solidFill>
                  <a:srgbClr val="202945"/>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C-E289-4558-960E-FA66C91B527F}"/>
                </c:ext>
              </c:extLst>
            </c:dLbl>
            <c:dLbl>
              <c:idx val="6"/>
              <c:numFmt formatCode="0.0%" sourceLinked="0"/>
              <c:spPr>
                <a:solidFill>
                  <a:srgbClr val="E74C39"/>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E-E289-4558-960E-FA66C91B527F}"/>
                </c:ext>
              </c:extLst>
            </c:dLbl>
            <c:dLbl>
              <c:idx val="7"/>
              <c:numFmt formatCode="0.0%" sourceLinked="0"/>
              <c:spPr>
                <a:solidFill>
                  <a:srgbClr val="202945"/>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0-E289-4558-960E-FA66C91B527F}"/>
                </c:ext>
              </c:extLst>
            </c:dLbl>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0.63129999999999997</c:v>
                </c:pt>
                <c:pt idx="1">
                  <c:v>0.53490000000000004</c:v>
                </c:pt>
                <c:pt idx="2">
                  <c:v>0.4798</c:v>
                </c:pt>
                <c:pt idx="3">
                  <c:v>0.39069999999999999</c:v>
                </c:pt>
                <c:pt idx="4">
                  <c:v>8.0799999999999997E-2</c:v>
                </c:pt>
                <c:pt idx="5">
                  <c:v>9.5600000000000004E-2</c:v>
                </c:pt>
                <c:pt idx="6">
                  <c:v>6.6000000000000003E-2</c:v>
                </c:pt>
                <c:pt idx="7">
                  <c:v>0.10340000000000001</c:v>
                </c:pt>
              </c:numCache>
            </c:numRef>
          </c:val>
          <c:extLst>
            <c:ext xmlns:c16="http://schemas.microsoft.com/office/drawing/2014/chart" uri="{C3380CC4-5D6E-409C-BE32-E72D297353CC}">
              <c16:uniqueId val="{00000021-E289-4558-960E-FA66C91B527F}"/>
            </c:ext>
          </c:extLst>
        </c:ser>
        <c:dLbls>
          <c:showLegendKey val="0"/>
          <c:showVal val="0"/>
          <c:showCatName val="0"/>
          <c:showSerName val="0"/>
          <c:showPercent val="0"/>
          <c:showBubbleSize val="0"/>
        </c:dLbls>
        <c:gapWidth val="74"/>
        <c:overlap val="100"/>
        <c:axId val="104707584"/>
        <c:axId val="83231872"/>
      </c:barChart>
      <c:catAx>
        <c:axId val="104707584"/>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83231872"/>
        <c:crosses val="autoZero"/>
        <c:auto val="1"/>
        <c:lblAlgn val="ctr"/>
        <c:lblOffset val="100"/>
        <c:tickLblSkip val="2"/>
        <c:tickMarkSkip val="2"/>
        <c:noMultiLvlLbl val="0"/>
      </c:catAx>
      <c:valAx>
        <c:axId val="83231872"/>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470758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94D8-47F8-BC60-19FF92F11596}"/>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94D8-47F8-BC60-19FF92F11596}"/>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94D8-47F8-BC60-19FF92F11596}"/>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94D8-47F8-BC60-19FF92F11596}"/>
              </c:ext>
            </c:extLst>
          </c:dPt>
          <c:dPt>
            <c:idx val="4"/>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9-94D8-47F8-BC60-19FF92F11596}"/>
              </c:ext>
            </c:extLst>
          </c:dPt>
          <c:dPt>
            <c:idx val="5"/>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B-94D8-47F8-BC60-19FF92F11596}"/>
              </c:ext>
            </c:extLst>
          </c:dPt>
          <c:dPt>
            <c:idx val="6"/>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D-94D8-47F8-BC60-19FF92F11596}"/>
              </c:ext>
            </c:extLst>
          </c:dPt>
          <c:dPt>
            <c:idx val="7"/>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F-94D8-47F8-BC60-19FF92F11596}"/>
              </c:ext>
            </c:extLst>
          </c:dPt>
          <c:dLbls>
            <c:dLbl>
              <c:idx val="0"/>
              <c:numFmt formatCode="0.0%" sourceLinked="0"/>
              <c:spPr>
                <a:solidFill>
                  <a:srgbClr val="EC9687"/>
                </a:solid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94D8-47F8-BC60-19FF92F11596}"/>
                </c:ext>
              </c:extLst>
            </c:dLbl>
            <c:dLbl>
              <c:idx val="1"/>
              <c:numFmt formatCode="0.0%" sourceLinked="0"/>
              <c:spPr>
                <a:solidFill>
                  <a:srgbClr val="637FB4"/>
                </a:solid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94D8-47F8-BC60-19FF92F11596}"/>
                </c:ext>
              </c:extLst>
            </c:dLbl>
            <c:dLbl>
              <c:idx val="2"/>
              <c:numFmt formatCode="0.0%" sourceLinked="0"/>
              <c:spPr>
                <a:solidFill>
                  <a:srgbClr val="EC9687"/>
                </a:solid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94D8-47F8-BC60-19FF92F11596}"/>
                </c:ext>
              </c:extLst>
            </c:dLbl>
            <c:dLbl>
              <c:idx val="3"/>
              <c:numFmt formatCode="0.0%" sourceLinked="0"/>
              <c:spPr>
                <a:solidFill>
                  <a:srgbClr val="637FB4"/>
                </a:solid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94D8-47F8-BC60-19FF92F11596}"/>
                </c:ext>
              </c:extLst>
            </c:dLbl>
            <c:dLbl>
              <c:idx val="4"/>
              <c:numFmt formatCode="0.0%" sourceLinked="0"/>
              <c:spPr>
                <a:solidFill>
                  <a:srgbClr val="EC9687"/>
                </a:solid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94D8-47F8-BC60-19FF92F11596}"/>
                </c:ext>
              </c:extLst>
            </c:dLbl>
            <c:dLbl>
              <c:idx val="5"/>
              <c:numFmt formatCode="0.0%" sourceLinked="0"/>
              <c:spPr>
                <a:solidFill>
                  <a:srgbClr val="637FB4"/>
                </a:solid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B-94D8-47F8-BC60-19FF92F11596}"/>
                </c:ext>
              </c:extLst>
            </c:dLbl>
            <c:dLbl>
              <c:idx val="6"/>
              <c:numFmt formatCode="0.0%" sourceLinked="0"/>
              <c:spPr>
                <a:solidFill>
                  <a:srgbClr val="EC9687"/>
                </a:solid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94D8-47F8-BC60-19FF92F11596}"/>
                </c:ext>
              </c:extLst>
            </c:dLbl>
            <c:dLbl>
              <c:idx val="7"/>
              <c:numFmt formatCode="0.0%" sourceLinked="0"/>
              <c:spPr>
                <a:solidFill>
                  <a:srgbClr val="637FB4"/>
                </a:solid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F-94D8-47F8-BC60-19FF92F11596}"/>
                </c:ext>
              </c:extLst>
            </c:dLbl>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0.49490000000000001</c:v>
                </c:pt>
                <c:pt idx="1">
                  <c:v>0.45140000000000002</c:v>
                </c:pt>
                <c:pt idx="2">
                  <c:v>0.34339999999999998</c:v>
                </c:pt>
                <c:pt idx="3">
                  <c:v>0.2389</c:v>
                </c:pt>
                <c:pt idx="4">
                  <c:v>0.39900000000000002</c:v>
                </c:pt>
                <c:pt idx="5">
                  <c:v>0.44669999999999999</c:v>
                </c:pt>
                <c:pt idx="6">
                  <c:v>0.31309999999999999</c:v>
                </c:pt>
                <c:pt idx="7">
                  <c:v>0.27850000000000003</c:v>
                </c:pt>
              </c:numCache>
            </c:numRef>
          </c:val>
          <c:extLst>
            <c:ext xmlns:c16="http://schemas.microsoft.com/office/drawing/2014/chart" uri="{C3380CC4-5D6E-409C-BE32-E72D297353CC}">
              <c16:uniqueId val="{00000010-94D8-47F8-BC60-19FF92F11596}"/>
            </c:ext>
          </c:extLst>
        </c:ser>
        <c:ser>
          <c:idx val="1"/>
          <c:order val="1"/>
          <c:tx>
            <c:strRef>
              <c:f>Sheet1!$D$1</c:f>
              <c:strCache>
                <c:ptCount val="1"/>
                <c:pt idx="0">
                  <c:v>Very Important</c:v>
                </c:pt>
              </c:strCache>
            </c:strRef>
          </c:tx>
          <c:spPr>
            <a:solidFill>
              <a:schemeClr val="accent1"/>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12-94D8-47F8-BC60-19FF92F11596}"/>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94D8-47F8-BC60-19FF92F11596}"/>
              </c:ext>
            </c:extLst>
          </c:dPt>
          <c:dPt>
            <c:idx val="2"/>
            <c:invertIfNegative val="0"/>
            <c:bubble3D val="0"/>
            <c:extLst>
              <c:ext xmlns:c16="http://schemas.microsoft.com/office/drawing/2014/chart" uri="{C3380CC4-5D6E-409C-BE32-E72D297353CC}">
                <c16:uniqueId val="{00000016-94D8-47F8-BC60-19FF92F11596}"/>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94D8-47F8-BC60-19FF92F11596}"/>
              </c:ext>
            </c:extLst>
          </c:dPt>
          <c:dPt>
            <c:idx val="4"/>
            <c:invertIfNegative val="0"/>
            <c:bubble3D val="0"/>
            <c:extLst>
              <c:ext xmlns:c16="http://schemas.microsoft.com/office/drawing/2014/chart" uri="{C3380CC4-5D6E-409C-BE32-E72D297353CC}">
                <c16:uniqueId val="{0000001A-94D8-47F8-BC60-19FF92F11596}"/>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94D8-47F8-BC60-19FF92F11596}"/>
              </c:ext>
            </c:extLst>
          </c:dPt>
          <c:dPt>
            <c:idx val="6"/>
            <c:invertIfNegative val="0"/>
            <c:bubble3D val="0"/>
            <c:extLst>
              <c:ext xmlns:c16="http://schemas.microsoft.com/office/drawing/2014/chart" uri="{C3380CC4-5D6E-409C-BE32-E72D297353CC}">
                <c16:uniqueId val="{0000001E-94D8-47F8-BC60-19FF92F11596}"/>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94D8-47F8-BC60-19FF92F11596}"/>
              </c:ext>
            </c:extLst>
          </c:dPt>
          <c:dLbls>
            <c:dLbl>
              <c:idx val="0"/>
              <c:numFmt formatCode="0.0%" sourceLinked="0"/>
              <c:spPr>
                <a:solidFill>
                  <a:srgbClr val="E74C39"/>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2-94D8-47F8-BC60-19FF92F11596}"/>
                </c:ext>
              </c:extLst>
            </c:dLbl>
            <c:dLbl>
              <c:idx val="1"/>
              <c:numFmt formatCode="0.0%" sourceLinked="0"/>
              <c:spPr>
                <a:solidFill>
                  <a:srgbClr val="283755"/>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4-94D8-47F8-BC60-19FF92F11596}"/>
                </c:ext>
              </c:extLst>
            </c:dLbl>
            <c:dLbl>
              <c:idx val="2"/>
              <c:numFmt formatCode="0.0%" sourceLinked="0"/>
              <c:spPr>
                <a:solidFill>
                  <a:srgbClr val="E74C39"/>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6-94D8-47F8-BC60-19FF92F11596}"/>
                </c:ext>
              </c:extLst>
            </c:dLbl>
            <c:dLbl>
              <c:idx val="3"/>
              <c:numFmt formatCode="0.0%" sourceLinked="0"/>
              <c:spPr>
                <a:solidFill>
                  <a:srgbClr val="283755"/>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8-94D8-47F8-BC60-19FF92F11596}"/>
                </c:ext>
              </c:extLst>
            </c:dLbl>
            <c:dLbl>
              <c:idx val="4"/>
              <c:numFmt formatCode="0.0%" sourceLinked="0"/>
              <c:spPr>
                <a:solidFill>
                  <a:srgbClr val="E74C39"/>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A-94D8-47F8-BC60-19FF92F11596}"/>
                </c:ext>
              </c:extLst>
            </c:dLbl>
            <c:dLbl>
              <c:idx val="5"/>
              <c:numFmt formatCode="0.0%" sourceLinked="0"/>
              <c:spPr>
                <a:solidFill>
                  <a:srgbClr val="283755"/>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C-94D8-47F8-BC60-19FF92F11596}"/>
                </c:ext>
              </c:extLst>
            </c:dLbl>
            <c:dLbl>
              <c:idx val="6"/>
              <c:numFmt formatCode="0.0%" sourceLinked="0"/>
              <c:spPr>
                <a:solidFill>
                  <a:srgbClr val="E74C39"/>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E-94D8-47F8-BC60-19FF92F11596}"/>
                </c:ext>
              </c:extLst>
            </c:dLbl>
            <c:dLbl>
              <c:idx val="7"/>
              <c:numFmt formatCode="0.0%" sourceLinked="0"/>
              <c:spPr>
                <a:solidFill>
                  <a:srgbClr val="283755"/>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20-94D8-47F8-BC60-19FF92F11596}"/>
                </c:ext>
              </c:extLst>
            </c:dLbl>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0.1414</c:v>
                </c:pt>
                <c:pt idx="1">
                  <c:v>0.1178</c:v>
                </c:pt>
                <c:pt idx="2">
                  <c:v>0.19189999999999999</c:v>
                </c:pt>
                <c:pt idx="3">
                  <c:v>0.10680000000000001</c:v>
                </c:pt>
                <c:pt idx="4">
                  <c:v>0.35349999999999998</c:v>
                </c:pt>
                <c:pt idx="5">
                  <c:v>0.22550000000000001</c:v>
                </c:pt>
                <c:pt idx="6">
                  <c:v>0.63129999999999997</c:v>
                </c:pt>
                <c:pt idx="7">
                  <c:v>0.53749999999999998</c:v>
                </c:pt>
              </c:numCache>
            </c:numRef>
          </c:val>
          <c:extLst>
            <c:ext xmlns:c16="http://schemas.microsoft.com/office/drawing/2014/chart" uri="{C3380CC4-5D6E-409C-BE32-E72D297353CC}">
              <c16:uniqueId val="{00000021-94D8-47F8-BC60-19FF92F11596}"/>
            </c:ext>
          </c:extLst>
        </c:ser>
        <c:dLbls>
          <c:showLegendKey val="0"/>
          <c:showVal val="0"/>
          <c:showCatName val="0"/>
          <c:showSerName val="0"/>
          <c:showPercent val="0"/>
          <c:showBubbleSize val="0"/>
        </c:dLbls>
        <c:gapWidth val="74"/>
        <c:overlap val="100"/>
        <c:axId val="101302272"/>
        <c:axId val="83233600"/>
      </c:barChart>
      <c:catAx>
        <c:axId val="101302272"/>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83233600"/>
        <c:crosses val="autoZero"/>
        <c:auto val="1"/>
        <c:lblAlgn val="ctr"/>
        <c:lblOffset val="100"/>
        <c:tickLblSkip val="2"/>
        <c:tickMarkSkip val="2"/>
        <c:noMultiLvlLbl val="0"/>
      </c:catAx>
      <c:valAx>
        <c:axId val="83233600"/>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1302272"/>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Sheet1!$C$1</c:f>
              <c:strCache>
                <c:ptCount val="1"/>
                <c:pt idx="0">
                  <c:v>Comparison Group</c:v>
                </c:pt>
              </c:strCache>
            </c:strRef>
          </c:tx>
          <c:spPr>
            <a:solidFill>
              <a:schemeClr val="bg2"/>
            </a:solidFill>
            <a:ln w="3175">
              <a:solidFill>
                <a:srgbClr val="7680AC">
                  <a:alpha val="49804"/>
                </a:srgbClr>
              </a:solidFill>
            </a:ln>
          </c:spPr>
          <c:invertIfNegative val="0"/>
          <c:dPt>
            <c:idx val="1"/>
            <c:invertIfNegative val="0"/>
            <c:bubble3D val="0"/>
            <c:spPr>
              <a:solidFill>
                <a:schemeClr val="bg2"/>
              </a:solidFill>
              <a:ln w="3175">
                <a:solidFill>
                  <a:schemeClr val="bg2"/>
                </a:solidFill>
              </a:ln>
            </c:spPr>
            <c:extLst>
              <c:ext xmlns:c16="http://schemas.microsoft.com/office/drawing/2014/chart" uri="{C3380CC4-5D6E-409C-BE32-E72D297353CC}">
                <c16:uniqueId val="{00000001-0DF9-484E-AE04-AB3269E2D0C6}"/>
              </c:ext>
            </c:extLst>
          </c:dPt>
          <c:dLbls>
            <c:spPr>
              <a:noFill/>
              <a:ln>
                <a:noFill/>
              </a:ln>
              <a:effectLst/>
            </c:spPr>
            <c:txPr>
              <a:bodyPr/>
              <a:lstStyle/>
              <a:p>
                <a:pPr>
                  <a:defRPr sz="1100">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Aid to be repaid</c:v>
                </c:pt>
                <c:pt idx="1">
                  <c:v>Aid not to be repaid</c:v>
                </c:pt>
                <c:pt idx="2">
                  <c:v>Personal resources</c:v>
                </c:pt>
                <c:pt idx="3">
                  <c:v>Family resources</c:v>
                </c:pt>
              </c:strCache>
            </c:strRef>
          </c:cat>
          <c:val>
            <c:numRef>
              <c:f>Sheet1!$C$2:$C$5</c:f>
              <c:numCache>
                <c:formatCode>0.0%</c:formatCode>
                <c:ptCount val="4"/>
                <c:pt idx="0">
                  <c:v>0.37959999999999999</c:v>
                </c:pt>
                <c:pt idx="1">
                  <c:v>0.7208</c:v>
                </c:pt>
                <c:pt idx="2">
                  <c:v>0.61399999999999999</c:v>
                </c:pt>
                <c:pt idx="3">
                  <c:v>0.88360000000000005</c:v>
                </c:pt>
              </c:numCache>
            </c:numRef>
          </c:val>
          <c:extLst>
            <c:ext xmlns:c16="http://schemas.microsoft.com/office/drawing/2014/chart" uri="{C3380CC4-5D6E-409C-BE32-E72D297353CC}">
              <c16:uniqueId val="{00000000-264B-47C7-B80F-429011201A39}"/>
            </c:ext>
          </c:extLst>
        </c:ser>
        <c:ser>
          <c:idx val="2"/>
          <c:order val="1"/>
          <c:tx>
            <c:strRef>
              <c:f>Sheet1!$B$1</c:f>
              <c:strCache>
                <c:ptCount val="1"/>
                <c:pt idx="0">
                  <c:v>Your Institution</c:v>
                </c:pt>
              </c:strCache>
            </c:strRef>
          </c:tx>
          <c:spPr>
            <a:solidFill>
              <a:schemeClr val="accent1"/>
            </a:solidFill>
            <a:ln w="9525">
              <a:solidFill>
                <a:schemeClr val="bg2"/>
              </a:solidFill>
            </a:ln>
          </c:spPr>
          <c:invertIfNegative val="0"/>
          <c:dPt>
            <c:idx val="3"/>
            <c:invertIfNegative val="0"/>
            <c:bubble3D val="0"/>
            <c:extLst>
              <c:ext xmlns:c16="http://schemas.microsoft.com/office/drawing/2014/chart" uri="{C3380CC4-5D6E-409C-BE32-E72D297353CC}">
                <c16:uniqueId val="{00000000-032A-40B3-9BA1-D6D3B0DB2CAA}"/>
              </c:ext>
            </c:extLst>
          </c:dPt>
          <c:dLbls>
            <c:spPr>
              <a:noFill/>
              <a:ln>
                <a:noFill/>
              </a:ln>
              <a:effectLst/>
            </c:spPr>
            <c:txPr>
              <a:bodyPr/>
              <a:lstStyle/>
              <a:p>
                <a:pPr>
                  <a:defRPr sz="1100">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Aid to be repaid</c:v>
                </c:pt>
                <c:pt idx="1">
                  <c:v>Aid not to be repaid</c:v>
                </c:pt>
                <c:pt idx="2">
                  <c:v>Personal resources</c:v>
                </c:pt>
                <c:pt idx="3">
                  <c:v>Family resources</c:v>
                </c:pt>
              </c:strCache>
            </c:strRef>
          </c:cat>
          <c:val>
            <c:numRef>
              <c:f>Sheet1!$B$2:$B$5</c:f>
              <c:numCache>
                <c:formatCode>0.0%</c:formatCode>
                <c:ptCount val="4"/>
                <c:pt idx="0">
                  <c:v>0.57840000000000003</c:v>
                </c:pt>
                <c:pt idx="1">
                  <c:v>0.88239999999999996</c:v>
                </c:pt>
                <c:pt idx="2">
                  <c:v>0.68630000000000002</c:v>
                </c:pt>
                <c:pt idx="3">
                  <c:v>0.85289999999999999</c:v>
                </c:pt>
              </c:numCache>
            </c:numRef>
          </c:val>
          <c:extLst>
            <c:ext xmlns:c16="http://schemas.microsoft.com/office/drawing/2014/chart" uri="{C3380CC4-5D6E-409C-BE32-E72D297353CC}">
              <c16:uniqueId val="{00000001-264B-47C7-B80F-429011201A39}"/>
            </c:ext>
          </c:extLst>
        </c:ser>
        <c:dLbls>
          <c:showLegendKey val="0"/>
          <c:showVal val="0"/>
          <c:showCatName val="0"/>
          <c:showSerName val="0"/>
          <c:showPercent val="0"/>
          <c:showBubbleSize val="0"/>
        </c:dLbls>
        <c:gapWidth val="75"/>
        <c:overlap val="-25"/>
        <c:axId val="101322240"/>
        <c:axId val="83237056"/>
      </c:barChart>
      <c:catAx>
        <c:axId val="101322240"/>
        <c:scaling>
          <c:orientation val="minMax"/>
        </c:scaling>
        <c:delete val="0"/>
        <c:axPos val="l"/>
        <c:majorGridlines>
          <c:spPr>
            <a:ln>
              <a:solidFill>
                <a:schemeClr val="tx2"/>
              </a:solidFill>
            </a:ln>
          </c:spPr>
        </c:majorGridlines>
        <c:numFmt formatCode="General" sourceLinked="1"/>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83237056"/>
        <c:crosses val="autoZero"/>
        <c:auto val="1"/>
        <c:lblAlgn val="ctr"/>
        <c:lblOffset val="100"/>
        <c:tickLblSkip val="1"/>
        <c:tickMarkSkip val="1"/>
        <c:noMultiLvlLbl val="0"/>
      </c:catAx>
      <c:valAx>
        <c:axId val="83237056"/>
        <c:scaling>
          <c:orientation val="minMax"/>
          <c:max val="1"/>
          <c:min val="0"/>
        </c:scaling>
        <c:delete val="0"/>
        <c:axPos val="b"/>
        <c:numFmt formatCode="0%" sourceLinked="0"/>
        <c:majorTickMark val="none"/>
        <c:minorTickMark val="none"/>
        <c:tickLblPos val="nextTo"/>
        <c:spPr>
          <a:ln w="9525">
            <a:solidFill>
              <a:schemeClr val="tx2"/>
            </a:solidFill>
          </a:ln>
        </c:spPr>
        <c:txPr>
          <a:bodyPr rot="0" vert="horz"/>
          <a:lstStyle/>
          <a:p>
            <a:pPr>
              <a:defRPr sz="1400" b="1" baseline="0">
                <a:solidFill>
                  <a:srgbClr val="202945"/>
                </a:solidFill>
              </a:defRPr>
            </a:pPr>
            <a:endParaRPr lang="en-US"/>
          </a:p>
        </c:txPr>
        <c:crossAx val="101322240"/>
        <c:crosses val="autoZero"/>
        <c:crossBetween val="between"/>
        <c:majorUnit val="0.1"/>
        <c:minorUnit val="0.04"/>
      </c:valAx>
      <c:spPr>
        <a:noFill/>
        <a:ln w="24366">
          <a:noFill/>
        </a:ln>
      </c:spPr>
    </c:plotArea>
    <c:legend>
      <c:legendPos val="b"/>
      <c:overlay val="0"/>
      <c:txPr>
        <a:bodyPr/>
        <a:lstStyle/>
        <a:p>
          <a:pPr>
            <a:defRPr sz="1200" b="0" baseline="0">
              <a:solidFill>
                <a:srgbClr val="202945"/>
              </a:solidFill>
            </a:defRPr>
          </a:pPr>
          <a:endParaRPr lang="en-US"/>
        </a:p>
      </c:txPr>
    </c:legend>
    <c:plotVisOnly val="1"/>
    <c:dispBlanksAs val="gap"/>
    <c:showDLblsOverMax val="0"/>
  </c:chart>
  <c:spPr>
    <a:noFill/>
    <a:ln>
      <a:noFill/>
    </a:ln>
  </c:spPr>
  <c:txPr>
    <a:bodyPr/>
    <a:lstStyle/>
    <a:p>
      <a:pPr>
        <a:defRPr sz="1143"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61436764848806E-2"/>
          <c:y val="4.65495816929134E-2"/>
          <c:w val="0.906463254593176"/>
          <c:h val="0.75933854350295771"/>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rgbClr val="7680AC">
                  <a:alpha val="50000"/>
                </a:srgbClr>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Military grants</c:v>
                </c:pt>
                <c:pt idx="1">
                  <c:v>Work-study</c:v>
                </c:pt>
                <c:pt idx="2">
                  <c:v>Pell grant</c:v>
                </c:pt>
                <c:pt idx="3">
                  <c:v>Need-based 
grants or scholarships</c:v>
                </c:pt>
                <c:pt idx="4">
                  <c:v>Merit-based 
grants or scholarships</c:v>
                </c:pt>
              </c:strCache>
            </c:strRef>
          </c:cat>
          <c:val>
            <c:numRef>
              <c:f>Sheet1!$B$2:$B$6</c:f>
              <c:numCache>
                <c:formatCode>0.00%</c:formatCode>
                <c:ptCount val="5"/>
                <c:pt idx="0">
                  <c:v>1.9599999999999999E-2</c:v>
                </c:pt>
                <c:pt idx="1">
                  <c:v>0.1961</c:v>
                </c:pt>
                <c:pt idx="2">
                  <c:v>0.24510000000000001</c:v>
                </c:pt>
                <c:pt idx="3">
                  <c:v>0.42649999999999999</c:v>
                </c:pt>
                <c:pt idx="4">
                  <c:v>0.86760000000000004</c:v>
                </c:pt>
              </c:numCache>
            </c:numRef>
          </c:val>
          <c:extLst>
            <c:ext xmlns:c16="http://schemas.microsoft.com/office/drawing/2014/chart" uri="{C3380CC4-5D6E-409C-BE32-E72D297353CC}">
              <c16:uniqueId val="{00000000-207A-418D-9431-E072C429FD67}"/>
            </c:ext>
          </c:extLst>
        </c:ser>
        <c:ser>
          <c:idx val="1"/>
          <c:order val="1"/>
          <c:tx>
            <c:strRef>
              <c:f>Sheet1!$C$1</c:f>
              <c:strCache>
                <c:ptCount val="1"/>
                <c:pt idx="0">
                  <c:v>Comparison Group</c:v>
                </c:pt>
              </c:strCache>
            </c:strRef>
          </c:tx>
          <c:spPr>
            <a:solidFill>
              <a:schemeClr val="bg2"/>
            </a:solidFill>
            <a:ln w="3175">
              <a:solidFill>
                <a:srgbClr val="7680AC">
                  <a:alpha val="49804"/>
                </a:srgbClr>
              </a:solidFill>
            </a:ln>
          </c:spPr>
          <c:invertIfNegative val="0"/>
          <c:dLbls>
            <c:numFmt formatCode="0.0%" sourceLinked="0"/>
            <c:spPr>
              <a:noFill/>
              <a:ln>
                <a:noFill/>
              </a:ln>
              <a:effectLst/>
            </c:spPr>
            <c:txPr>
              <a:bodyPr/>
              <a:lstStyle/>
              <a:p>
                <a:pPr>
                  <a:defRPr sz="12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Military grants</c:v>
                </c:pt>
                <c:pt idx="1">
                  <c:v>Work-study</c:v>
                </c:pt>
                <c:pt idx="2">
                  <c:v>Pell grant</c:v>
                </c:pt>
                <c:pt idx="3">
                  <c:v>Need-based 
grants or scholarships</c:v>
                </c:pt>
                <c:pt idx="4">
                  <c:v>Merit-based 
grants or scholarships</c:v>
                </c:pt>
              </c:strCache>
            </c:strRef>
          </c:cat>
          <c:val>
            <c:numRef>
              <c:f>Sheet1!$C$2:$C$6</c:f>
              <c:numCache>
                <c:formatCode>0.00%</c:formatCode>
                <c:ptCount val="5"/>
                <c:pt idx="0">
                  <c:v>1.83E-2</c:v>
                </c:pt>
                <c:pt idx="1">
                  <c:v>0.35239999999999999</c:v>
                </c:pt>
                <c:pt idx="2">
                  <c:v>0.18559999999999999</c:v>
                </c:pt>
                <c:pt idx="3">
                  <c:v>0.4415</c:v>
                </c:pt>
                <c:pt idx="4">
                  <c:v>0.60750000000000004</c:v>
                </c:pt>
              </c:numCache>
            </c:numRef>
          </c:val>
          <c:extLst>
            <c:ext xmlns:c16="http://schemas.microsoft.com/office/drawing/2014/chart" uri="{C3380CC4-5D6E-409C-BE32-E72D297353CC}">
              <c16:uniqueId val="{00000001-207A-418D-9431-E072C429FD67}"/>
            </c:ext>
          </c:extLst>
        </c:ser>
        <c:dLbls>
          <c:showLegendKey val="0"/>
          <c:showVal val="1"/>
          <c:showCatName val="0"/>
          <c:showSerName val="0"/>
          <c:showPercent val="0"/>
          <c:showBubbleSize val="0"/>
        </c:dLbls>
        <c:gapWidth val="75"/>
        <c:overlap val="-25"/>
        <c:axId val="104627712"/>
        <c:axId val="96451904"/>
      </c:barChart>
      <c:catAx>
        <c:axId val="104627712"/>
        <c:scaling>
          <c:orientation val="minMax"/>
        </c:scaling>
        <c:delete val="0"/>
        <c:axPos val="b"/>
        <c:majorGridlines/>
        <c:numFmt formatCode="General" sourceLinked="0"/>
        <c:majorTickMark val="none"/>
        <c:minorTickMark val="none"/>
        <c:tickLblPos val="nextTo"/>
        <c:spPr>
          <a:ln>
            <a:solidFill>
              <a:schemeClr val="accent3"/>
            </a:solidFill>
          </a:ln>
        </c:spPr>
        <c:txPr>
          <a:bodyPr/>
          <a:lstStyle/>
          <a:p>
            <a:pPr>
              <a:defRPr sz="1400" b="0" i="0" spc="50" baseline="0">
                <a:solidFill>
                  <a:srgbClr val="202945"/>
                </a:solidFill>
              </a:defRPr>
            </a:pPr>
            <a:endParaRPr lang="en-US"/>
          </a:p>
        </c:txPr>
        <c:crossAx val="96451904"/>
        <c:crosses val="autoZero"/>
        <c:auto val="1"/>
        <c:lblAlgn val="ctr"/>
        <c:lblOffset val="100"/>
        <c:noMultiLvlLbl val="0"/>
      </c:catAx>
      <c:valAx>
        <c:axId val="96451904"/>
        <c:scaling>
          <c:orientation val="minMax"/>
          <c:max val="1"/>
        </c:scaling>
        <c:delete val="0"/>
        <c:axPos val="l"/>
        <c:numFmt formatCode="0%" sourceLinked="0"/>
        <c:majorTickMark val="none"/>
        <c:minorTickMark val="none"/>
        <c:tickLblPos val="nextTo"/>
        <c:spPr>
          <a:ln w="9525">
            <a:solidFill>
              <a:schemeClr val="accent3"/>
            </a:solidFill>
          </a:ln>
        </c:spPr>
        <c:txPr>
          <a:bodyPr/>
          <a:lstStyle/>
          <a:p>
            <a:pPr>
              <a:defRPr sz="1400" b="1" baseline="0">
                <a:solidFill>
                  <a:srgbClr val="202945"/>
                </a:solidFill>
              </a:defRPr>
            </a:pPr>
            <a:endParaRPr lang="en-US"/>
          </a:p>
        </c:txPr>
        <c:crossAx val="104627712"/>
        <c:crosses val="autoZero"/>
        <c:crossBetween val="between"/>
      </c:valAx>
    </c:plotArea>
    <c:legend>
      <c:legendPos val="b"/>
      <c:layout>
        <c:manualLayout>
          <c:xMode val="edge"/>
          <c:yMode val="edge"/>
          <c:x val="0.31137713254593175"/>
          <c:y val="0.94459533043444199"/>
          <c:w val="0.35365740740740698"/>
          <c:h val="5.04295849737533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61436764848806E-2"/>
          <c:y val="4.65495816929134E-2"/>
          <c:w val="0.906463254593176"/>
          <c:h val="0.82152764107611498"/>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None</c:v>
                </c:pt>
                <c:pt idx="1">
                  <c:v>Some</c:v>
                </c:pt>
                <c:pt idx="2">
                  <c:v>Major</c:v>
                </c:pt>
              </c:strCache>
            </c:strRef>
          </c:cat>
          <c:val>
            <c:numRef>
              <c:f>Sheet1!$B$2:$B$4</c:f>
              <c:numCache>
                <c:formatCode>0.00%</c:formatCode>
                <c:ptCount val="3"/>
                <c:pt idx="0">
                  <c:v>0.4335</c:v>
                </c:pt>
                <c:pt idx="1">
                  <c:v>0.5222</c:v>
                </c:pt>
                <c:pt idx="2">
                  <c:v>4.4299999999999999E-2</c:v>
                </c:pt>
              </c:numCache>
            </c:numRef>
          </c:val>
          <c:extLst>
            <c:ext xmlns:c16="http://schemas.microsoft.com/office/drawing/2014/chart" uri="{C3380CC4-5D6E-409C-BE32-E72D297353CC}">
              <c16:uniqueId val="{00000000-8272-4D4B-934F-CA4B3BD0235B}"/>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None</c:v>
                </c:pt>
                <c:pt idx="1">
                  <c:v>Some</c:v>
                </c:pt>
                <c:pt idx="2">
                  <c:v>Major</c:v>
                </c:pt>
              </c:strCache>
            </c:strRef>
          </c:cat>
          <c:val>
            <c:numRef>
              <c:f>Sheet1!$C$2:$C$4</c:f>
              <c:numCache>
                <c:formatCode>0.00%</c:formatCode>
                <c:ptCount val="3"/>
                <c:pt idx="0">
                  <c:v>0.41220000000000001</c:v>
                </c:pt>
                <c:pt idx="1">
                  <c:v>0.49709999999999999</c:v>
                </c:pt>
                <c:pt idx="2">
                  <c:v>9.0700000000000003E-2</c:v>
                </c:pt>
              </c:numCache>
            </c:numRef>
          </c:val>
          <c:extLst>
            <c:ext xmlns:c16="http://schemas.microsoft.com/office/drawing/2014/chart" uri="{C3380CC4-5D6E-409C-BE32-E72D297353CC}">
              <c16:uniqueId val="{00000001-8272-4D4B-934F-CA4B3BD0235B}"/>
            </c:ext>
          </c:extLst>
        </c:ser>
        <c:dLbls>
          <c:showLegendKey val="0"/>
          <c:showVal val="1"/>
          <c:showCatName val="0"/>
          <c:showSerName val="0"/>
          <c:showPercent val="0"/>
          <c:showBubbleSize val="0"/>
        </c:dLbls>
        <c:gapWidth val="75"/>
        <c:overlap val="-25"/>
        <c:axId val="105367040"/>
        <c:axId val="104793792"/>
      </c:barChart>
      <c:catAx>
        <c:axId val="105367040"/>
        <c:scaling>
          <c:orientation val="minMax"/>
        </c:scaling>
        <c:delete val="0"/>
        <c:axPos val="b"/>
        <c:majorGridlines/>
        <c:numFmt formatCode="General" sourceLinked="0"/>
        <c:majorTickMark val="none"/>
        <c:minorTickMark val="none"/>
        <c:tickLblPos val="nextTo"/>
        <c:spPr>
          <a:ln>
            <a:solidFill>
              <a:schemeClr val="accent3"/>
            </a:solidFill>
          </a:ln>
        </c:spPr>
        <c:txPr>
          <a:bodyPr/>
          <a:lstStyle/>
          <a:p>
            <a:pPr>
              <a:defRPr sz="1400" b="0" kern="1200" baseline="0">
                <a:solidFill>
                  <a:srgbClr val="202945"/>
                </a:solidFill>
              </a:defRPr>
            </a:pPr>
            <a:endParaRPr lang="en-US"/>
          </a:p>
        </c:txPr>
        <c:crossAx val="104793792"/>
        <c:crosses val="autoZero"/>
        <c:auto val="1"/>
        <c:lblAlgn val="ctr"/>
        <c:lblOffset val="100"/>
        <c:noMultiLvlLbl val="0"/>
      </c:catAx>
      <c:valAx>
        <c:axId val="104793792"/>
        <c:scaling>
          <c:orientation val="minMax"/>
          <c:max val="1"/>
        </c:scaling>
        <c:delete val="0"/>
        <c:axPos val="l"/>
        <c:numFmt formatCode="0%" sourceLinked="0"/>
        <c:majorTickMark val="none"/>
        <c:minorTickMark val="none"/>
        <c:tickLblPos val="nextTo"/>
        <c:spPr>
          <a:ln w="9525">
            <a:solidFill>
              <a:schemeClr val="accent3"/>
            </a:solidFill>
          </a:ln>
        </c:spPr>
        <c:txPr>
          <a:bodyPr/>
          <a:lstStyle/>
          <a:p>
            <a:pPr>
              <a:defRPr sz="1400" b="1" baseline="0">
                <a:solidFill>
                  <a:srgbClr val="202945"/>
                </a:solidFill>
              </a:defRPr>
            </a:pPr>
            <a:endParaRPr lang="en-US"/>
          </a:p>
        </c:txPr>
        <c:crossAx val="105367040"/>
        <c:crosses val="autoZero"/>
        <c:crossBetween val="between"/>
      </c:valAx>
    </c:plotArea>
    <c:legend>
      <c:legendPos val="b"/>
      <c:legendEntry>
        <c:idx val="0"/>
        <c:txPr>
          <a:bodyPr/>
          <a:lstStyle/>
          <a:p>
            <a:pPr>
              <a:defRPr sz="1200" baseline="0">
                <a:solidFill>
                  <a:srgbClr val="202945"/>
                </a:solidFill>
              </a:defRPr>
            </a:pPr>
            <a:endParaRPr lang="en-US"/>
          </a:p>
        </c:txPr>
      </c:legendEntry>
      <c:legendEntry>
        <c:idx val="1"/>
        <c:txPr>
          <a:bodyPr/>
          <a:lstStyle/>
          <a:p>
            <a:pPr>
              <a:defRPr sz="1200" baseline="0">
                <a:solidFill>
                  <a:srgbClr val="202945"/>
                </a:solidFill>
              </a:defRPr>
            </a:pPr>
            <a:endParaRPr lang="en-US"/>
          </a:p>
        </c:txPr>
      </c:legendEntry>
      <c:layout>
        <c:manualLayout>
          <c:xMode val="edge"/>
          <c:yMode val="edge"/>
          <c:x val="0.34940580344123701"/>
          <c:y val="0.93654958169291302"/>
          <c:w val="0.35365740740740698"/>
          <c:h val="5.04295849737533E-2"/>
        </c:manualLayout>
      </c:layout>
      <c:overlay val="0"/>
      <c:txPr>
        <a:bodyPr/>
        <a:lstStyle/>
        <a:p>
          <a:pPr>
            <a:defRPr sz="1200" baseline="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516404199475105E-2"/>
          <c:y val="1.8486007910983E-2"/>
          <c:w val="0.91581692913385804"/>
          <c:h val="0.81150259113371292"/>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Pre-Calculus/
Trigonometry</c:v>
                </c:pt>
                <c:pt idx="1">
                  <c:v>Probability &amp;
 Statistics</c:v>
                </c:pt>
                <c:pt idx="2">
                  <c:v>Calculus</c:v>
                </c:pt>
                <c:pt idx="3">
                  <c:v>AP Probability &amp;
 Statistics</c:v>
                </c:pt>
                <c:pt idx="4">
                  <c:v>AP Calculus</c:v>
                </c:pt>
              </c:strCache>
            </c:strRef>
          </c:cat>
          <c:val>
            <c:numRef>
              <c:f>Sheet1!$B$2:$B$6</c:f>
              <c:numCache>
                <c:formatCode>0.00%</c:formatCode>
                <c:ptCount val="5"/>
                <c:pt idx="0">
                  <c:v>0.89710000000000001</c:v>
                </c:pt>
                <c:pt idx="1">
                  <c:v>0.26469999999999999</c:v>
                </c:pt>
                <c:pt idx="2">
                  <c:v>0.33</c:v>
                </c:pt>
                <c:pt idx="3">
                  <c:v>0.19120000000000001</c:v>
                </c:pt>
                <c:pt idx="4">
                  <c:v>0.30880000000000002</c:v>
                </c:pt>
              </c:numCache>
            </c:numRef>
          </c:val>
          <c:extLst>
            <c:ext xmlns:c16="http://schemas.microsoft.com/office/drawing/2014/chart" uri="{C3380CC4-5D6E-409C-BE32-E72D297353CC}">
              <c16:uniqueId val="{00000000-E081-4AF9-AC4E-E98BB8D7E1CA}"/>
            </c:ext>
          </c:extLst>
        </c:ser>
        <c:ser>
          <c:idx val="1"/>
          <c:order val="1"/>
          <c:tx>
            <c:strRef>
              <c:f>Sheet1!$C$1</c:f>
              <c:strCache>
                <c:ptCount val="1"/>
                <c:pt idx="0">
                  <c:v>Comparison Group</c:v>
                </c:pt>
              </c:strCache>
            </c:strRef>
          </c:tx>
          <c:spPr>
            <a:solidFill>
              <a:schemeClr val="bg2"/>
            </a:solidFill>
            <a:ln w="3175">
              <a:solidFill>
                <a:schemeClr val="bg2"/>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Pre-Calculus/
Trigonometry</c:v>
                </c:pt>
                <c:pt idx="1">
                  <c:v>Probability &amp;
 Statistics</c:v>
                </c:pt>
                <c:pt idx="2">
                  <c:v>Calculus</c:v>
                </c:pt>
                <c:pt idx="3">
                  <c:v>AP Probability &amp;
 Statistics</c:v>
                </c:pt>
                <c:pt idx="4">
                  <c:v>AP Calculus</c:v>
                </c:pt>
              </c:strCache>
            </c:strRef>
          </c:cat>
          <c:val>
            <c:numRef>
              <c:f>Sheet1!$C$2:$C$6</c:f>
              <c:numCache>
                <c:formatCode>0.00%</c:formatCode>
                <c:ptCount val="5"/>
                <c:pt idx="0">
                  <c:v>0.84119999999999995</c:v>
                </c:pt>
                <c:pt idx="1">
                  <c:v>0.37109999999999999</c:v>
                </c:pt>
                <c:pt idx="2">
                  <c:v>0.47560000000000002</c:v>
                </c:pt>
                <c:pt idx="3">
                  <c:v>0.224</c:v>
                </c:pt>
                <c:pt idx="4">
                  <c:v>0.38109999999999999</c:v>
                </c:pt>
              </c:numCache>
            </c:numRef>
          </c:val>
          <c:extLst>
            <c:ext xmlns:c16="http://schemas.microsoft.com/office/drawing/2014/chart" uri="{C3380CC4-5D6E-409C-BE32-E72D297353CC}">
              <c16:uniqueId val="{00000001-E081-4AF9-AC4E-E98BB8D7E1CA}"/>
            </c:ext>
          </c:extLst>
        </c:ser>
        <c:dLbls>
          <c:showLegendKey val="0"/>
          <c:showVal val="1"/>
          <c:showCatName val="0"/>
          <c:showSerName val="0"/>
          <c:showPercent val="0"/>
          <c:showBubbleSize val="0"/>
        </c:dLbls>
        <c:gapWidth val="75"/>
        <c:overlap val="-25"/>
        <c:axId val="97497088"/>
        <c:axId val="104796096"/>
      </c:barChart>
      <c:catAx>
        <c:axId val="97497088"/>
        <c:scaling>
          <c:orientation val="minMax"/>
        </c:scaling>
        <c:delete val="0"/>
        <c:axPos val="b"/>
        <c:majorGridlines/>
        <c:numFmt formatCode="General" sourceLinked="0"/>
        <c:majorTickMark val="none"/>
        <c:minorTickMark val="none"/>
        <c:tickLblPos val="nextTo"/>
        <c:spPr>
          <a:ln>
            <a:solidFill>
              <a:schemeClr val="tx2"/>
            </a:solidFill>
          </a:ln>
        </c:spPr>
        <c:txPr>
          <a:bodyPr rot="0" vert="horz"/>
          <a:lstStyle/>
          <a:p>
            <a:pPr>
              <a:defRPr sz="1200" b="0" i="0" baseline="0">
                <a:solidFill>
                  <a:srgbClr val="202945"/>
                </a:solidFill>
              </a:defRPr>
            </a:pPr>
            <a:endParaRPr lang="en-US"/>
          </a:p>
        </c:txPr>
        <c:crossAx val="104796096"/>
        <c:crosses val="autoZero"/>
        <c:auto val="1"/>
        <c:lblAlgn val="ctr"/>
        <c:lblOffset val="100"/>
        <c:noMultiLvlLbl val="0"/>
      </c:catAx>
      <c:valAx>
        <c:axId val="104796096"/>
        <c:scaling>
          <c:orientation val="minMax"/>
          <c:max val="1"/>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defRPr>
            </a:pPr>
            <a:endParaRPr lang="en-US"/>
          </a:p>
        </c:txPr>
        <c:crossAx val="97497088"/>
        <c:crosses val="autoZero"/>
        <c:crossBetween val="between"/>
      </c:valAx>
    </c:plotArea>
    <c:legend>
      <c:legendPos val="b"/>
      <c:legendEntry>
        <c:idx val="0"/>
        <c:txPr>
          <a:bodyPr/>
          <a:lstStyle/>
          <a:p>
            <a:pPr>
              <a:defRPr sz="1200" b="0" i="0" baseline="0">
                <a:solidFill>
                  <a:srgbClr val="202945"/>
                </a:solidFill>
              </a:defRPr>
            </a:pPr>
            <a:endParaRPr lang="en-US"/>
          </a:p>
        </c:txPr>
      </c:legendEntry>
      <c:legendEntry>
        <c:idx val="1"/>
        <c:txPr>
          <a:bodyPr/>
          <a:lstStyle/>
          <a:p>
            <a:pPr>
              <a:defRPr sz="1200" b="0" i="0" baseline="0">
                <a:solidFill>
                  <a:srgbClr val="202945"/>
                </a:solidFill>
              </a:defRPr>
            </a:pPr>
            <a:endParaRPr lang="en-US"/>
          </a:p>
        </c:txPr>
      </c:legendEntry>
      <c:layout>
        <c:manualLayout>
          <c:xMode val="edge"/>
          <c:yMode val="edge"/>
          <c:x val="0.33561906925095902"/>
          <c:y val="0.95182848856726787"/>
          <c:w val="0.37438143549364028"/>
          <c:h val="4.8171543855525502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userShapes r:id="rId2"/>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097"/>
          <c:y val="2.0881707968322599E-2"/>
        </c:manualLayout>
      </c:layout>
      <c:overlay val="0"/>
    </c:title>
    <c:autoTitleDeleted val="0"/>
    <c:plotArea>
      <c:layout>
        <c:manualLayout>
          <c:layoutTarget val="inner"/>
          <c:xMode val="edge"/>
          <c:yMode val="edge"/>
          <c:x val="0.11149032992036401"/>
          <c:y val="0.125290023201856"/>
          <c:w val="0.853242320819113"/>
          <c:h val="0.75406032482598495"/>
        </c:manualLayout>
      </c:layout>
      <c:barChart>
        <c:barDir val="bar"/>
        <c:grouping val="clustered"/>
        <c:varyColors val="0"/>
        <c:dLbls>
          <c:showLegendKey val="0"/>
          <c:showVal val="0"/>
          <c:showCatName val="0"/>
          <c:showSerName val="0"/>
          <c:showPercent val="0"/>
          <c:showBubbleSize val="0"/>
        </c:dLbls>
        <c:gapWidth val="50"/>
        <c:axId val="97597440"/>
        <c:axId val="104798400"/>
      </c:barChart>
      <c:catAx>
        <c:axId val="97597440"/>
        <c:scaling>
          <c:orientation val="minMax"/>
        </c:scaling>
        <c:delete val="0"/>
        <c:axPos val="l"/>
        <c:majorTickMark val="none"/>
        <c:minorTickMark val="none"/>
        <c:tickLblPos val="nextTo"/>
        <c:txPr>
          <a:bodyPr rot="0" vert="horz"/>
          <a:lstStyle/>
          <a:p>
            <a:pPr>
              <a:defRPr/>
            </a:pPr>
            <a:endParaRPr lang="en-US"/>
          </a:p>
        </c:txPr>
        <c:crossAx val="104798400"/>
        <c:crosses val="autoZero"/>
        <c:auto val="1"/>
        <c:lblAlgn val="ctr"/>
        <c:lblOffset val="100"/>
        <c:tickLblSkip val="1"/>
        <c:tickMarkSkip val="1"/>
        <c:noMultiLvlLbl val="0"/>
      </c:catAx>
      <c:valAx>
        <c:axId val="104798400"/>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97597440"/>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881035954843"/>
          <c:y val="3.50681984424078E-2"/>
          <c:w val="0.66077269708756603"/>
          <c:h val="0.83270235373804102"/>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c:spPr>
          <c:invertIfNegative val="0"/>
          <c:dPt>
            <c:idx val="0"/>
            <c:invertIfNegative val="0"/>
            <c:bubble3D val="0"/>
            <c:spPr>
              <a:solidFill>
                <a:schemeClr val="accent1"/>
              </a:solidFill>
              <a:ln w="9525">
                <a:solidFill>
                  <a:schemeClr val="bg2"/>
                </a:solidFill>
              </a:ln>
            </c:spPr>
            <c:extLst>
              <c:ext xmlns:c16="http://schemas.microsoft.com/office/drawing/2014/chart" uri="{C3380CC4-5D6E-409C-BE32-E72D297353CC}">
                <c16:uniqueId val="{00000001-A093-47BC-9DC3-1E0E76024D76}"/>
              </c:ext>
            </c:extLst>
          </c:dPt>
          <c:dLbls>
            <c:spPr>
              <a:noFill/>
              <a:ln>
                <a:noFill/>
              </a:ln>
              <a:effectLst/>
            </c:spPr>
            <c:txPr>
              <a:bodyPr/>
              <a:lstStyle/>
              <a:p>
                <a:pPr algn="ctr">
                  <a:defRPr lang="en-US" sz="1200" b="1" i="0" u="none" strike="noStrike" kern="1200" baseline="0">
                    <a:solidFill>
                      <a:srgbClr val="202945"/>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Genderqueer*</c:v>
                </c:pt>
              </c:strCache>
            </c:strRef>
          </c:cat>
          <c:val>
            <c:numRef>
              <c:f>Sheet1!$B$2:$B$5</c:f>
              <c:numCache>
                <c:formatCode>0.0</c:formatCode>
                <c:ptCount val="4"/>
                <c:pt idx="0">
                  <c:v>49.74</c:v>
                </c:pt>
                <c:pt idx="1">
                  <c:v>49.69</c:v>
                </c:pt>
              </c:numCache>
            </c:numRef>
          </c:val>
          <c:extLst>
            <c:ext xmlns:c16="http://schemas.microsoft.com/office/drawing/2014/chart" uri="{C3380CC4-5D6E-409C-BE32-E72D297353CC}">
              <c16:uniqueId val="{00000000-1525-4B78-AE25-E2472B0D1C64}"/>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spPr>
              <a:noFill/>
              <a:ln>
                <a:noFill/>
              </a:ln>
              <a:effectLst/>
            </c:spPr>
            <c:txPr>
              <a:bodyPr/>
              <a:lstStyle/>
              <a:p>
                <a:pPr algn="ctr">
                  <a:defRPr lang="en-US" sz="1200" b="1" i="0" u="none" strike="noStrike" kern="1200" baseline="0">
                    <a:solidFill>
                      <a:schemeClr val="bg2"/>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Genderqueer*</c:v>
                </c:pt>
              </c:strCache>
            </c:strRef>
          </c:cat>
          <c:val>
            <c:numRef>
              <c:f>Sheet1!$C$2:$C$5</c:f>
              <c:numCache>
                <c:formatCode>0.0</c:formatCode>
                <c:ptCount val="4"/>
                <c:pt idx="0">
                  <c:v>52.58</c:v>
                </c:pt>
                <c:pt idx="1">
                  <c:v>52.17</c:v>
                </c:pt>
              </c:numCache>
            </c:numRef>
          </c:val>
          <c:extLst>
            <c:ext xmlns:c16="http://schemas.microsoft.com/office/drawing/2014/chart" uri="{C3380CC4-5D6E-409C-BE32-E72D297353CC}">
              <c16:uniqueId val="{00000001-1525-4B78-AE25-E2472B0D1C64}"/>
            </c:ext>
          </c:extLst>
        </c:ser>
        <c:dLbls>
          <c:showLegendKey val="0"/>
          <c:showVal val="1"/>
          <c:showCatName val="0"/>
          <c:showSerName val="0"/>
          <c:showPercent val="0"/>
          <c:showBubbleSize val="0"/>
        </c:dLbls>
        <c:gapWidth val="50"/>
        <c:overlap val="-6"/>
        <c:axId val="97618944"/>
        <c:axId val="105488960"/>
      </c:barChart>
      <c:catAx>
        <c:axId val="97618944"/>
        <c:scaling>
          <c:orientation val="minMax"/>
        </c:scaling>
        <c:delete val="0"/>
        <c:axPos val="b"/>
        <c:numFmt formatCode="General" sourceLinked="1"/>
        <c:majorTickMark val="none"/>
        <c:minorTickMark val="none"/>
        <c:tickLblPos val="nextTo"/>
        <c:spPr>
          <a:ln>
            <a:solidFill>
              <a:schemeClr val="tx2"/>
            </a:solidFill>
          </a:ln>
        </c:spPr>
        <c:txPr>
          <a:bodyPr/>
          <a:lstStyle/>
          <a:p>
            <a:pPr>
              <a:defRPr sz="1400" baseline="0">
                <a:solidFill>
                  <a:srgbClr val="202945"/>
                </a:solidFill>
              </a:defRPr>
            </a:pPr>
            <a:endParaRPr lang="en-US"/>
          </a:p>
        </c:txPr>
        <c:crossAx val="105488960"/>
        <c:crosses val="autoZero"/>
        <c:auto val="1"/>
        <c:lblAlgn val="ctr"/>
        <c:lblOffset val="100"/>
        <c:noMultiLvlLbl val="0"/>
      </c:catAx>
      <c:valAx>
        <c:axId val="105488960"/>
        <c:scaling>
          <c:orientation val="minMax"/>
          <c:max val="72"/>
          <c:min val="28"/>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97618944"/>
        <c:crosses val="autoZero"/>
        <c:crossBetween val="between"/>
        <c:majorUnit val="4"/>
      </c:valAx>
      <c:spPr>
        <a:noFill/>
        <a:ln w="25387">
          <a:noFill/>
        </a:ln>
      </c:spPr>
    </c:plotArea>
    <c:plotVisOnly val="1"/>
    <c:dispBlanksAs val="gap"/>
    <c:showDLblsOverMax val="0"/>
  </c:chart>
  <c:txPr>
    <a:bodyPr/>
    <a:lstStyle/>
    <a:p>
      <a:pPr>
        <a:defRPr sz="1793"/>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0605736782902"/>
          <c:y val="0.102369442950066"/>
          <c:w val="0.84782024642754195"/>
          <c:h val="0.70122256457073195"/>
        </c:manualLayout>
      </c:layout>
      <c:barChart>
        <c:barDir val="col"/>
        <c:grouping val="clustered"/>
        <c:varyColors val="0"/>
        <c:ser>
          <c:idx val="0"/>
          <c:order val="0"/>
          <c:tx>
            <c:strRef>
              <c:f>Sheet1!$B$1</c:f>
              <c:strCache>
                <c:ptCount val="1"/>
                <c:pt idx="0">
                  <c:v>Your Institution</c:v>
                </c:pt>
              </c:strCache>
            </c:strRef>
          </c:tx>
          <c:spPr>
            <a:solidFill>
              <a:srgbClr val="E74C39"/>
            </a:solidFill>
            <a:ln w="9525">
              <a:solidFill>
                <a:srgbClr val="FF2600">
                  <a:alpha val="50000"/>
                </a:srgbClr>
              </a:solidFill>
            </a:ln>
          </c:spPr>
          <c:invertIfNegative val="0"/>
          <c:dLbls>
            <c:numFmt formatCode="0.0%" sourceLinked="0"/>
            <c:spPr>
              <a:noFill/>
              <a:ln w="21364">
                <a:noFill/>
              </a:ln>
            </c:spPr>
            <c:txPr>
              <a:bodyPr/>
              <a:lstStyle/>
              <a:p>
                <a:pPr>
                  <a:defRPr sz="1200" b="1" i="0" u="none" strike="noStrike" baseline="0">
                    <a:solidFill>
                      <a:srgbClr val="202945"/>
                    </a:solidFill>
                    <a:latin typeface="Garamond"/>
                    <a:ea typeface="Garamond"/>
                    <a:cs typeface="Garamond"/>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African American/Black</c:v>
                </c:pt>
                <c:pt idx="1">
                  <c:v>Native American/Alaska Native</c:v>
                </c:pt>
                <c:pt idx="2">
                  <c:v>Asian/Pacific Islander</c:v>
                </c:pt>
                <c:pt idx="3">
                  <c:v>Latina/o/e/x</c:v>
                </c:pt>
                <c:pt idx="4">
                  <c:v>White</c:v>
                </c:pt>
                <c:pt idx="5">
                  <c:v>Other Race/ Ethnicity</c:v>
                </c:pt>
                <c:pt idx="6">
                  <c:v>Two or More Races/Ethnicities</c:v>
                </c:pt>
              </c:strCache>
            </c:strRef>
          </c:cat>
          <c:val>
            <c:numRef>
              <c:f>Sheet1!$B$2:$B$8</c:f>
              <c:numCache>
                <c:formatCode>0.0%</c:formatCode>
                <c:ptCount val="7"/>
                <c:pt idx="0">
                  <c:v>4.9500000000000002E-2</c:v>
                </c:pt>
                <c:pt idx="1">
                  <c:v>0</c:v>
                </c:pt>
                <c:pt idx="2">
                  <c:v>3.9600000000000003E-2</c:v>
                </c:pt>
                <c:pt idx="3">
                  <c:v>6.4399999999999999E-2</c:v>
                </c:pt>
                <c:pt idx="4">
                  <c:v>0.7228</c:v>
                </c:pt>
                <c:pt idx="5">
                  <c:v>5.0000000000000001E-3</c:v>
                </c:pt>
                <c:pt idx="6">
                  <c:v>0.1188</c:v>
                </c:pt>
              </c:numCache>
            </c:numRef>
          </c:val>
          <c:extLst>
            <c:ext xmlns:c16="http://schemas.microsoft.com/office/drawing/2014/chart" uri="{C3380CC4-5D6E-409C-BE32-E72D297353CC}">
              <c16:uniqueId val="{00000000-DA70-488E-890C-6F9B503FAC1E}"/>
            </c:ext>
          </c:extLst>
        </c:ser>
        <c:ser>
          <c:idx val="1"/>
          <c:order val="1"/>
          <c:tx>
            <c:strRef>
              <c:f>Sheet1!$C$1</c:f>
              <c:strCache>
                <c:ptCount val="1"/>
                <c:pt idx="0">
                  <c:v>Comparison Group</c:v>
                </c:pt>
              </c:strCache>
            </c:strRef>
          </c:tx>
          <c:spPr>
            <a:solidFill>
              <a:srgbClr val="202945"/>
            </a:solidFill>
            <a:ln w="9525">
              <a:solidFill>
                <a:srgbClr val="202945">
                  <a:alpha val="50000"/>
                </a:srgbClr>
              </a:solidFill>
            </a:ln>
          </c:spPr>
          <c:invertIfNegative val="0"/>
          <c:dLbls>
            <c:spPr>
              <a:noFill/>
              <a:ln>
                <a:noFill/>
              </a:ln>
              <a:effectLst/>
            </c:spPr>
            <c:txPr>
              <a:bodyPr/>
              <a:lstStyle/>
              <a:p>
                <a:pPr>
                  <a:defRPr sz="1200" baseline="0">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African American/Black</c:v>
                </c:pt>
                <c:pt idx="1">
                  <c:v>Native American/Alaska Native</c:v>
                </c:pt>
                <c:pt idx="2">
                  <c:v>Asian/Pacific Islander</c:v>
                </c:pt>
                <c:pt idx="3">
                  <c:v>Latina/o/e/x</c:v>
                </c:pt>
                <c:pt idx="4">
                  <c:v>White</c:v>
                </c:pt>
                <c:pt idx="5">
                  <c:v>Other Race/ Ethnicity</c:v>
                </c:pt>
                <c:pt idx="6">
                  <c:v>Two or More Races/Ethnicities</c:v>
                </c:pt>
              </c:strCache>
            </c:strRef>
          </c:cat>
          <c:val>
            <c:numRef>
              <c:f>Sheet1!$C$2:$C$8</c:f>
              <c:numCache>
                <c:formatCode>0.0%</c:formatCode>
                <c:ptCount val="7"/>
                <c:pt idx="0">
                  <c:v>5.0700000000000002E-2</c:v>
                </c:pt>
                <c:pt idx="1">
                  <c:v>0</c:v>
                </c:pt>
                <c:pt idx="2">
                  <c:v>0.20599999999999999</c:v>
                </c:pt>
                <c:pt idx="3">
                  <c:v>6.7100000000000007E-2</c:v>
                </c:pt>
                <c:pt idx="4">
                  <c:v>0.50900000000000001</c:v>
                </c:pt>
                <c:pt idx="5">
                  <c:v>6.1999999999999998E-3</c:v>
                </c:pt>
                <c:pt idx="6">
                  <c:v>0.161</c:v>
                </c:pt>
              </c:numCache>
            </c:numRef>
          </c:val>
          <c:extLst>
            <c:ext xmlns:c16="http://schemas.microsoft.com/office/drawing/2014/chart" uri="{C3380CC4-5D6E-409C-BE32-E72D297353CC}">
              <c16:uniqueId val="{00000001-DA70-488E-890C-6F9B503FAC1E}"/>
            </c:ext>
          </c:extLst>
        </c:ser>
        <c:dLbls>
          <c:showLegendKey val="0"/>
          <c:showVal val="1"/>
          <c:showCatName val="0"/>
          <c:showSerName val="0"/>
          <c:showPercent val="0"/>
          <c:showBubbleSize val="0"/>
        </c:dLbls>
        <c:gapWidth val="50"/>
        <c:axId val="35536384"/>
        <c:axId val="96419136"/>
      </c:barChart>
      <c:catAx>
        <c:axId val="35536384"/>
        <c:scaling>
          <c:orientation val="minMax"/>
        </c:scaling>
        <c:delete val="0"/>
        <c:axPos val="b"/>
        <c:numFmt formatCode="General" sourceLinked="1"/>
        <c:majorTickMark val="out"/>
        <c:minorTickMark val="none"/>
        <c:tickLblPos val="nextTo"/>
        <c:spPr>
          <a:ln>
            <a:solidFill>
              <a:schemeClr val="bg2"/>
            </a:solidFill>
          </a:ln>
        </c:spPr>
        <c:txPr>
          <a:bodyPr rot="0"/>
          <a:lstStyle/>
          <a:p>
            <a:pPr>
              <a:defRPr sz="1200" b="0" baseline="0">
                <a:solidFill>
                  <a:srgbClr val="202945"/>
                </a:solidFill>
              </a:defRPr>
            </a:pPr>
            <a:endParaRPr lang="en-US"/>
          </a:p>
        </c:txPr>
        <c:crossAx val="96419136"/>
        <c:crosses val="autoZero"/>
        <c:auto val="1"/>
        <c:lblAlgn val="ctr"/>
        <c:lblOffset val="100"/>
        <c:tickLblSkip val="1"/>
        <c:tickMarkSkip val="1"/>
        <c:noMultiLvlLbl val="0"/>
      </c:catAx>
      <c:valAx>
        <c:axId val="96419136"/>
        <c:scaling>
          <c:orientation val="minMax"/>
          <c:max val="1"/>
          <c:min val="0"/>
        </c:scaling>
        <c:delete val="0"/>
        <c:axPos val="l"/>
        <c:numFmt formatCode="0%" sourceLinked="0"/>
        <c:majorTickMark val="none"/>
        <c:minorTickMark val="none"/>
        <c:tickLblPos val="nextTo"/>
        <c:spPr>
          <a:ln>
            <a:solidFill>
              <a:schemeClr val="bg2"/>
            </a:solidFill>
          </a:ln>
        </c:spPr>
        <c:txPr>
          <a:bodyPr rot="0" vert="horz"/>
          <a:lstStyle/>
          <a:p>
            <a:pPr>
              <a:defRPr sz="1400" b="1" i="0" u="none" strike="noStrike" baseline="0">
                <a:solidFill>
                  <a:srgbClr val="202945"/>
                </a:solidFill>
                <a:latin typeface="Garamond"/>
                <a:ea typeface="Garamond"/>
                <a:cs typeface="Garamond"/>
              </a:defRPr>
            </a:pPr>
            <a:endParaRPr lang="en-US"/>
          </a:p>
        </c:txPr>
        <c:crossAx val="35536384"/>
        <c:crosses val="autoZero"/>
        <c:crossBetween val="between"/>
        <c:majorUnit val="0.1"/>
        <c:minorUnit val="0.04"/>
      </c:valAx>
    </c:plotArea>
    <c:legend>
      <c:legendPos val="b"/>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3688026496687912"/>
          <c:y val="0.91067201158678712"/>
          <c:w val="0.37936743201217493"/>
          <c:h val="8.9327988413213044E-2"/>
        </c:manualLayout>
      </c:layout>
      <c:overlay val="0"/>
      <c:txPr>
        <a:bodyPr/>
        <a:lstStyle/>
        <a:p>
          <a:pPr>
            <a:defRPr sz="1400" b="1" baseline="0">
              <a:solidFill>
                <a:srgbClr val="202945"/>
              </a:solidFill>
            </a:defRPr>
          </a:pPr>
          <a:endParaRPr lang="en-US"/>
        </a:p>
      </c:txPr>
    </c:legend>
    <c:plotVisOnly val="1"/>
    <c:dispBlanksAs val="gap"/>
    <c:showDLblsOverMax val="0"/>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097"/>
          <c:y val="2.0881707968322599E-2"/>
        </c:manualLayout>
      </c:layout>
      <c:overlay val="0"/>
    </c:title>
    <c:autoTitleDeleted val="0"/>
    <c:plotArea>
      <c:layout>
        <c:manualLayout>
          <c:layoutTarget val="inner"/>
          <c:xMode val="edge"/>
          <c:yMode val="edge"/>
          <c:x val="0.11149032992036401"/>
          <c:y val="0.125290023201856"/>
          <c:w val="0.853242320819113"/>
          <c:h val="0.75406032482598495"/>
        </c:manualLayout>
      </c:layout>
      <c:barChart>
        <c:barDir val="bar"/>
        <c:grouping val="clustered"/>
        <c:varyColors val="0"/>
        <c:dLbls>
          <c:showLegendKey val="0"/>
          <c:showVal val="0"/>
          <c:showCatName val="0"/>
          <c:showSerName val="0"/>
          <c:showPercent val="0"/>
          <c:showBubbleSize val="0"/>
        </c:dLbls>
        <c:gapWidth val="50"/>
        <c:axId val="97684992"/>
        <c:axId val="105491264"/>
      </c:barChart>
      <c:catAx>
        <c:axId val="97684992"/>
        <c:scaling>
          <c:orientation val="minMax"/>
        </c:scaling>
        <c:delete val="0"/>
        <c:axPos val="l"/>
        <c:majorTickMark val="none"/>
        <c:minorTickMark val="none"/>
        <c:tickLblPos val="nextTo"/>
        <c:txPr>
          <a:bodyPr rot="0" vert="horz"/>
          <a:lstStyle/>
          <a:p>
            <a:pPr>
              <a:defRPr/>
            </a:pPr>
            <a:endParaRPr lang="en-US"/>
          </a:p>
        </c:txPr>
        <c:crossAx val="105491264"/>
        <c:crosses val="autoZero"/>
        <c:auto val="1"/>
        <c:lblAlgn val="ctr"/>
        <c:lblOffset val="100"/>
        <c:tickLblSkip val="1"/>
        <c:tickMarkSkip val="1"/>
        <c:noMultiLvlLbl val="0"/>
      </c:catAx>
      <c:valAx>
        <c:axId val="105491264"/>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97684992"/>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0544947506562"/>
          <c:y val="6.5770679874693094E-2"/>
          <c:w val="0.75043421916011099"/>
          <c:h val="0.73207410597112799"/>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a:effectLst/>
          </c:spPr>
          <c:invertIfNegative val="0"/>
          <c:dLbls>
            <c:spPr>
              <a:noFill/>
              <a:ln>
                <a:noFill/>
              </a:ln>
              <a:effectLst/>
            </c:spPr>
            <c:txPr>
              <a:bodyPr/>
              <a:lstStyle/>
              <a:p>
                <a:pPr algn="ctr">
                  <a:defRPr lang="en-US" sz="1200" b="1" i="0" u="none" strike="noStrike" kern="1200" baseline="0">
                    <a:solidFill>
                      <a:srgbClr val="202945"/>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Genderqueer*</c:v>
                </c:pt>
              </c:strCache>
            </c:strRef>
          </c:cat>
          <c:val>
            <c:numRef>
              <c:f>Sheet1!$B$2:$B$5</c:f>
              <c:numCache>
                <c:formatCode>0.0</c:formatCode>
                <c:ptCount val="4"/>
                <c:pt idx="0">
                  <c:v>48.44</c:v>
                </c:pt>
                <c:pt idx="1">
                  <c:v>48.37</c:v>
                </c:pt>
              </c:numCache>
            </c:numRef>
          </c:val>
          <c:extLst>
            <c:ext xmlns:c16="http://schemas.microsoft.com/office/drawing/2014/chart" uri="{C3380CC4-5D6E-409C-BE32-E72D297353CC}">
              <c16:uniqueId val="{00000000-B9CB-4CFD-AF85-2CA82C191D43}"/>
            </c:ext>
          </c:extLst>
        </c:ser>
        <c:ser>
          <c:idx val="1"/>
          <c:order val="1"/>
          <c:tx>
            <c:strRef>
              <c:f>Sheet1!$C$1</c:f>
              <c:strCache>
                <c:ptCount val="1"/>
                <c:pt idx="0">
                  <c:v>Comparison Group</c:v>
                </c:pt>
              </c:strCache>
            </c:strRef>
          </c:tx>
          <c:spPr>
            <a:solidFill>
              <a:schemeClr val="bg2"/>
            </a:solidFill>
            <a:ln w="3175">
              <a:solidFill>
                <a:srgbClr val="7680AC">
                  <a:alpha val="50000"/>
                </a:srgbClr>
              </a:solidFill>
            </a:ln>
            <a:effectLst/>
          </c:spPr>
          <c:invertIfNegative val="0"/>
          <c:dLbls>
            <c:spPr>
              <a:noFill/>
              <a:ln>
                <a:noFill/>
              </a:ln>
              <a:effectLst/>
            </c:spPr>
            <c:txPr>
              <a:bodyPr/>
              <a:lstStyle/>
              <a:p>
                <a:pPr algn="ctr">
                  <a:defRPr lang="en-US" sz="1200" b="1" i="0" u="none" strike="noStrike" kern="1200" baseline="0">
                    <a:solidFill>
                      <a:schemeClr val="bg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Genderqueer*</c:v>
                </c:pt>
              </c:strCache>
            </c:strRef>
          </c:cat>
          <c:val>
            <c:numRef>
              <c:f>Sheet1!$C$2:$C$5</c:f>
              <c:numCache>
                <c:formatCode>0.0</c:formatCode>
                <c:ptCount val="4"/>
                <c:pt idx="0">
                  <c:v>49.48</c:v>
                </c:pt>
                <c:pt idx="1">
                  <c:v>49.51</c:v>
                </c:pt>
              </c:numCache>
            </c:numRef>
          </c:val>
          <c:extLst>
            <c:ext xmlns:c16="http://schemas.microsoft.com/office/drawing/2014/chart" uri="{C3380CC4-5D6E-409C-BE32-E72D297353CC}">
              <c16:uniqueId val="{00000001-B9CB-4CFD-AF85-2CA82C191D43}"/>
            </c:ext>
          </c:extLst>
        </c:ser>
        <c:dLbls>
          <c:showLegendKey val="0"/>
          <c:showVal val="1"/>
          <c:showCatName val="0"/>
          <c:showSerName val="0"/>
          <c:showPercent val="0"/>
          <c:showBubbleSize val="0"/>
        </c:dLbls>
        <c:gapWidth val="49"/>
        <c:overlap val="-6"/>
        <c:axId val="98068992"/>
        <c:axId val="105492992"/>
      </c:barChart>
      <c:catAx>
        <c:axId val="98068992"/>
        <c:scaling>
          <c:orientation val="minMax"/>
        </c:scaling>
        <c:delete val="0"/>
        <c:axPos val="b"/>
        <c:numFmt formatCode="General" sourceLinked="1"/>
        <c:majorTickMark val="none"/>
        <c:minorTickMark val="none"/>
        <c:tickLblPos val="nextTo"/>
        <c:spPr>
          <a:ln>
            <a:solidFill>
              <a:schemeClr val="tx2"/>
            </a:solidFill>
          </a:ln>
        </c:spPr>
        <c:txPr>
          <a:bodyPr/>
          <a:lstStyle/>
          <a:p>
            <a:pPr>
              <a:defRPr sz="1400" baseline="0">
                <a:solidFill>
                  <a:srgbClr val="202945"/>
                </a:solidFill>
              </a:defRPr>
            </a:pPr>
            <a:endParaRPr lang="en-US"/>
          </a:p>
        </c:txPr>
        <c:crossAx val="105492992"/>
        <c:crosses val="autoZero"/>
        <c:auto val="1"/>
        <c:lblAlgn val="ctr"/>
        <c:lblOffset val="100"/>
        <c:noMultiLvlLbl val="0"/>
      </c:catAx>
      <c:valAx>
        <c:axId val="105492992"/>
        <c:scaling>
          <c:orientation val="minMax"/>
          <c:max val="72"/>
          <c:min val="28"/>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98068992"/>
        <c:crosses val="autoZero"/>
        <c:crossBetween val="between"/>
        <c:majorUnit val="4"/>
      </c:valAx>
      <c:spPr>
        <a:noFill/>
        <a:ln w="25387">
          <a:noFill/>
        </a:ln>
      </c:spPr>
    </c:plotArea>
    <c:legend>
      <c:legendPos val="b"/>
      <c:legendEntry>
        <c:idx val="0"/>
        <c:txPr>
          <a:bodyPr/>
          <a:lstStyle/>
          <a:p>
            <a:pPr>
              <a:defRPr sz="1200" b="0" baseline="0">
                <a:solidFill>
                  <a:srgbClr val="202945"/>
                </a:solidFill>
              </a:defRPr>
            </a:pPr>
            <a:endParaRPr lang="en-US"/>
          </a:p>
        </c:txPr>
      </c:legendEntry>
      <c:legendEntry>
        <c:idx val="1"/>
        <c:txPr>
          <a:bodyPr/>
          <a:lstStyle/>
          <a:p>
            <a:pPr>
              <a:defRPr sz="1200" b="0" baseline="0">
                <a:solidFill>
                  <a:srgbClr val="202945"/>
                </a:solidFill>
              </a:defRPr>
            </a:pPr>
            <a:endParaRPr lang="en-US"/>
          </a:p>
        </c:txPr>
      </c:legendEntry>
      <c:overlay val="0"/>
      <c:txPr>
        <a:bodyPr/>
        <a:lstStyle/>
        <a:p>
          <a:pPr>
            <a:defRPr sz="1200" b="1" baseline="0">
              <a:solidFill>
                <a:srgbClr val="202945"/>
              </a:solidFill>
            </a:defRPr>
          </a:pPr>
          <a:endParaRPr lang="en-US"/>
        </a:p>
      </c:txPr>
    </c:legend>
    <c:plotVisOnly val="1"/>
    <c:dispBlanksAs val="gap"/>
    <c:showDLblsOverMax val="0"/>
  </c:chart>
  <c:txPr>
    <a:bodyPr/>
    <a:lstStyle/>
    <a:p>
      <a:pPr>
        <a:defRPr sz="1792"/>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097"/>
          <c:y val="2.0881707968322599E-2"/>
        </c:manualLayout>
      </c:layout>
      <c:overlay val="0"/>
    </c:title>
    <c:autoTitleDeleted val="0"/>
    <c:plotArea>
      <c:layout>
        <c:manualLayout>
          <c:layoutTarget val="inner"/>
          <c:xMode val="edge"/>
          <c:yMode val="edge"/>
          <c:x val="0.11149032992036401"/>
          <c:y val="0.125290023201856"/>
          <c:w val="0.853242320819113"/>
          <c:h val="0.75406032482598495"/>
        </c:manualLayout>
      </c:layout>
      <c:barChart>
        <c:barDir val="bar"/>
        <c:grouping val="clustered"/>
        <c:varyColors val="0"/>
        <c:dLbls>
          <c:showLegendKey val="0"/>
          <c:showVal val="0"/>
          <c:showCatName val="0"/>
          <c:showSerName val="0"/>
          <c:showPercent val="0"/>
          <c:showBubbleSize val="0"/>
        </c:dLbls>
        <c:gapWidth val="50"/>
        <c:axId val="98093056"/>
        <c:axId val="97738752"/>
      </c:barChart>
      <c:catAx>
        <c:axId val="98093056"/>
        <c:scaling>
          <c:orientation val="minMax"/>
        </c:scaling>
        <c:delete val="0"/>
        <c:axPos val="l"/>
        <c:majorTickMark val="none"/>
        <c:minorTickMark val="none"/>
        <c:tickLblPos val="nextTo"/>
        <c:txPr>
          <a:bodyPr rot="0" vert="horz"/>
          <a:lstStyle/>
          <a:p>
            <a:pPr>
              <a:defRPr/>
            </a:pPr>
            <a:endParaRPr lang="en-US"/>
          </a:p>
        </c:txPr>
        <c:crossAx val="97738752"/>
        <c:crosses val="autoZero"/>
        <c:auto val="1"/>
        <c:lblAlgn val="ctr"/>
        <c:lblOffset val="100"/>
        <c:tickLblSkip val="1"/>
        <c:tickMarkSkip val="1"/>
        <c:noMultiLvlLbl val="0"/>
      </c:catAx>
      <c:valAx>
        <c:axId val="97738752"/>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98093056"/>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3044947506561699E-2"/>
          <c:y val="0.108445497047244"/>
          <c:w val="0.76293421916011595"/>
          <c:h val="0.69981606791338602"/>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spPr>
              <a:noFill/>
              <a:ln>
                <a:noFill/>
              </a:ln>
              <a:effectLst/>
            </c:spPr>
            <c:txPr>
              <a:bodyPr/>
              <a:lstStyle/>
              <a:p>
                <a:pPr>
                  <a:defRPr sz="1200" b="1" baseline="0">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Genderqueer*</c:v>
                </c:pt>
              </c:strCache>
            </c:strRef>
          </c:cat>
          <c:val>
            <c:numRef>
              <c:f>Sheet1!$B$2:$B$5</c:f>
              <c:numCache>
                <c:formatCode>0.0</c:formatCode>
                <c:ptCount val="4"/>
                <c:pt idx="0">
                  <c:v>51.37</c:v>
                </c:pt>
                <c:pt idx="1">
                  <c:v>51.41</c:v>
                </c:pt>
              </c:numCache>
            </c:numRef>
          </c:val>
          <c:extLst>
            <c:ext xmlns:c16="http://schemas.microsoft.com/office/drawing/2014/chart" uri="{C3380CC4-5D6E-409C-BE32-E72D297353CC}">
              <c16:uniqueId val="{00000000-0719-4E6A-BC40-DA5504C300CC}"/>
            </c:ext>
          </c:extLst>
        </c:ser>
        <c:ser>
          <c:idx val="1"/>
          <c:order val="1"/>
          <c:tx>
            <c:strRef>
              <c:f>Sheet1!$C$1</c:f>
              <c:strCache>
                <c:ptCount val="1"/>
                <c:pt idx="0">
                  <c:v>Comparison Group</c:v>
                </c:pt>
              </c:strCache>
            </c:strRef>
          </c:tx>
          <c:spPr>
            <a:solidFill>
              <a:schemeClr val="bg2"/>
            </a:solidFill>
            <a:ln w="3175">
              <a:solidFill>
                <a:srgbClr val="7680AC">
                  <a:alpha val="50000"/>
                </a:srgbClr>
              </a:solidFill>
            </a:ln>
          </c:spPr>
          <c:invertIfNegative val="0"/>
          <c:dLbls>
            <c:spPr>
              <a:no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Genderqueer*</c:v>
                </c:pt>
              </c:strCache>
            </c:strRef>
          </c:cat>
          <c:val>
            <c:numRef>
              <c:f>Sheet1!$C$2:$C$5</c:f>
              <c:numCache>
                <c:formatCode>0.0</c:formatCode>
                <c:ptCount val="4"/>
                <c:pt idx="0">
                  <c:v>50.07</c:v>
                </c:pt>
                <c:pt idx="1">
                  <c:v>52.48</c:v>
                </c:pt>
              </c:numCache>
            </c:numRef>
          </c:val>
          <c:extLst>
            <c:ext xmlns:c16="http://schemas.microsoft.com/office/drawing/2014/chart" uri="{C3380CC4-5D6E-409C-BE32-E72D297353CC}">
              <c16:uniqueId val="{00000001-0719-4E6A-BC40-DA5504C300CC}"/>
            </c:ext>
          </c:extLst>
        </c:ser>
        <c:dLbls>
          <c:showLegendKey val="0"/>
          <c:showVal val="1"/>
          <c:showCatName val="0"/>
          <c:showSerName val="0"/>
          <c:showPercent val="0"/>
          <c:showBubbleSize val="0"/>
        </c:dLbls>
        <c:gapWidth val="50"/>
        <c:overlap val="-6"/>
        <c:axId val="98171904"/>
        <c:axId val="105495296"/>
      </c:barChart>
      <c:catAx>
        <c:axId val="98171904"/>
        <c:scaling>
          <c:orientation val="minMax"/>
        </c:scaling>
        <c:delete val="0"/>
        <c:axPos val="b"/>
        <c:numFmt formatCode="General" sourceLinked="1"/>
        <c:majorTickMark val="none"/>
        <c:minorTickMark val="none"/>
        <c:tickLblPos val="nextTo"/>
        <c:spPr>
          <a:ln>
            <a:solidFill>
              <a:schemeClr val="tx2"/>
            </a:solidFill>
          </a:ln>
        </c:spPr>
        <c:txPr>
          <a:bodyPr/>
          <a:lstStyle/>
          <a:p>
            <a:pPr>
              <a:defRPr sz="1400" baseline="0">
                <a:solidFill>
                  <a:srgbClr val="202945"/>
                </a:solidFill>
              </a:defRPr>
            </a:pPr>
            <a:endParaRPr lang="en-US"/>
          </a:p>
        </c:txPr>
        <c:crossAx val="105495296"/>
        <c:crosses val="autoZero"/>
        <c:auto val="1"/>
        <c:lblAlgn val="ctr"/>
        <c:lblOffset val="100"/>
        <c:noMultiLvlLbl val="0"/>
      </c:catAx>
      <c:valAx>
        <c:axId val="105495296"/>
        <c:scaling>
          <c:orientation val="minMax"/>
          <c:max val="72"/>
          <c:min val="28"/>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98171904"/>
        <c:crosses val="autoZero"/>
        <c:crossBetween val="between"/>
        <c:majorUnit val="4"/>
      </c:valAx>
      <c:spPr>
        <a:noFill/>
        <a:ln w="25387">
          <a:noFill/>
        </a:ln>
      </c:spPr>
    </c:plotArea>
    <c:legend>
      <c:legendPos val="b"/>
      <c:legendEntry>
        <c:idx val="0"/>
        <c:txPr>
          <a:bodyPr/>
          <a:lstStyle/>
          <a:p>
            <a:pPr>
              <a:defRPr sz="1200" b="0" baseline="0">
                <a:solidFill>
                  <a:srgbClr val="202945"/>
                </a:solidFill>
              </a:defRPr>
            </a:pPr>
            <a:endParaRPr lang="en-US"/>
          </a:p>
        </c:txPr>
      </c:legendEntry>
      <c:legendEntry>
        <c:idx val="1"/>
        <c:txPr>
          <a:bodyPr/>
          <a:lstStyle/>
          <a:p>
            <a:pPr>
              <a:defRPr sz="1200" b="0" baseline="0">
                <a:solidFill>
                  <a:srgbClr val="202945"/>
                </a:solidFill>
              </a:defRPr>
            </a:pPr>
            <a:endParaRPr lang="en-US"/>
          </a:p>
        </c:txPr>
      </c:legendEntry>
      <c:overlay val="0"/>
      <c:txPr>
        <a:bodyPr/>
        <a:lstStyle/>
        <a:p>
          <a:pPr>
            <a:defRPr sz="1200" b="0" baseline="0">
              <a:solidFill>
                <a:srgbClr val="202945"/>
              </a:solidFill>
            </a:defRPr>
          </a:pPr>
          <a:endParaRPr lang="en-US"/>
        </a:p>
      </c:txPr>
    </c:legend>
    <c:plotVisOnly val="1"/>
    <c:dispBlanksAs val="gap"/>
    <c:showDLblsOverMax val="0"/>
  </c:chart>
  <c:txPr>
    <a:bodyPr/>
    <a:lstStyle/>
    <a:p>
      <a:pPr>
        <a:defRPr sz="1793"/>
      </a:pPr>
      <a:endParaRPr lang="en-US"/>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8.3693215699217699E-2"/>
          <c:y val="9.1665348762100807E-2"/>
          <c:w val="0.57978798986333613"/>
          <c:h val="0.78623973983450102"/>
        </c:manualLayout>
      </c:layout>
      <c:barChart>
        <c:barDir val="col"/>
        <c:grouping val="clustered"/>
        <c:varyColors val="0"/>
        <c:ser>
          <c:idx val="2"/>
          <c:order val="0"/>
          <c:spPr>
            <a:solidFill>
              <a:schemeClr val="accent1"/>
            </a:solidFill>
            <a:ln w="9525">
              <a:solidFill>
                <a:schemeClr val="bg2"/>
              </a:solidFill>
            </a:ln>
          </c:spPr>
          <c:invertIfNegative val="0"/>
          <c:dLbls>
            <c:spPr>
              <a:noFill/>
              <a:ln>
                <a:noFill/>
              </a:ln>
              <a:effectLst/>
            </c:spPr>
            <c:txPr>
              <a:bodyPr/>
              <a:lstStyle/>
              <a:p>
                <a:pPr>
                  <a:defRPr sz="1200" b="1">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Genderqueer*</c:v>
                </c:pt>
              </c:strCache>
            </c:strRef>
          </c:cat>
          <c:val>
            <c:numRef>
              <c:f>Sheet1!$B$2:$B$5</c:f>
              <c:numCache>
                <c:formatCode>0.0</c:formatCode>
                <c:ptCount val="4"/>
                <c:pt idx="0">
                  <c:v>48.1</c:v>
                </c:pt>
                <c:pt idx="1">
                  <c:v>48.1</c:v>
                </c:pt>
              </c:numCache>
            </c:numRef>
          </c:val>
          <c:extLst>
            <c:ext xmlns:c16="http://schemas.microsoft.com/office/drawing/2014/chart" uri="{C3380CC4-5D6E-409C-BE32-E72D297353CC}">
              <c16:uniqueId val="{00000000-827A-4780-A075-29D7386F84BF}"/>
            </c:ext>
          </c:extLst>
        </c:ser>
        <c:ser>
          <c:idx val="0"/>
          <c:order val="1"/>
          <c:spPr>
            <a:solidFill>
              <a:schemeClr val="bg2"/>
            </a:solidFill>
            <a:ln w="9525">
              <a:solidFill>
                <a:schemeClr val="bg2"/>
              </a:solidFill>
            </a:ln>
          </c:spPr>
          <c:invertIfNegative val="0"/>
          <c:dLbls>
            <c:spPr>
              <a:no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Genderqueer*</c:v>
                </c:pt>
              </c:strCache>
            </c:strRef>
          </c:cat>
          <c:val>
            <c:numRef>
              <c:f>Sheet1!$C$2:$C$5</c:f>
              <c:numCache>
                <c:formatCode>0.0</c:formatCode>
                <c:ptCount val="4"/>
                <c:pt idx="0">
                  <c:v>52.88</c:v>
                </c:pt>
                <c:pt idx="1">
                  <c:v>50.26</c:v>
                </c:pt>
              </c:numCache>
            </c:numRef>
          </c:val>
          <c:extLst>
            <c:ext xmlns:c16="http://schemas.microsoft.com/office/drawing/2014/chart" uri="{C3380CC4-5D6E-409C-BE32-E72D297353CC}">
              <c16:uniqueId val="{00000001-827A-4780-A075-29D7386F84BF}"/>
            </c:ext>
          </c:extLst>
        </c:ser>
        <c:dLbls>
          <c:showLegendKey val="0"/>
          <c:showVal val="1"/>
          <c:showCatName val="0"/>
          <c:showSerName val="0"/>
          <c:showPercent val="0"/>
          <c:showBubbleSize val="0"/>
        </c:dLbls>
        <c:gapWidth val="50"/>
        <c:overlap val="-6"/>
        <c:axId val="105108992"/>
        <c:axId val="97742784"/>
      </c:barChart>
      <c:catAx>
        <c:axId val="105108992"/>
        <c:scaling>
          <c:orientation val="minMax"/>
        </c:scaling>
        <c:delete val="0"/>
        <c:axPos val="b"/>
        <c:numFmt formatCode="General" sourceLinked="1"/>
        <c:majorTickMark val="none"/>
        <c:minorTickMark val="none"/>
        <c:tickLblPos val="nextTo"/>
        <c:spPr>
          <a:ln>
            <a:solidFill>
              <a:schemeClr val="tx2"/>
            </a:solidFill>
          </a:ln>
        </c:spPr>
        <c:txPr>
          <a:bodyPr rot="0" vert="horz"/>
          <a:lstStyle/>
          <a:p>
            <a:pPr>
              <a:defRPr sz="1400" baseline="0">
                <a:solidFill>
                  <a:srgbClr val="202945"/>
                </a:solidFill>
              </a:defRPr>
            </a:pPr>
            <a:endParaRPr lang="en-US"/>
          </a:p>
        </c:txPr>
        <c:crossAx val="97742784"/>
        <c:crosses val="autoZero"/>
        <c:auto val="1"/>
        <c:lblAlgn val="ctr"/>
        <c:lblOffset val="100"/>
        <c:tickLblSkip val="1"/>
        <c:tickMarkSkip val="1"/>
        <c:noMultiLvlLbl val="0"/>
      </c:catAx>
      <c:valAx>
        <c:axId val="97742784"/>
        <c:scaling>
          <c:orientation val="minMax"/>
          <c:max val="72"/>
          <c:min val="28"/>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5108992"/>
        <c:crosses val="autoZero"/>
        <c:crossBetween val="between"/>
        <c:majorUnit val="4"/>
      </c:valAx>
      <c:spPr>
        <a:noFill/>
        <a:ln w="25402">
          <a:noFill/>
        </a:ln>
      </c:spPr>
    </c:plotArea>
    <c:plotVisOnly val="1"/>
    <c:dispBlanksAs val="gap"/>
    <c:showDLblsOverMax val="0"/>
  </c:chart>
  <c:txPr>
    <a:bodyPr/>
    <a:lstStyle/>
    <a:p>
      <a:pPr>
        <a:defRPr sz="1791"/>
      </a:pPr>
      <a:endParaRPr lang="en-US"/>
    </a:p>
  </c:txPr>
  <c:externalData r:id="rId1">
    <c:autoUpdate val="0"/>
  </c:externalData>
  <c:userShapes r:id="rId2"/>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7.2240775498992799E-2"/>
          <c:y val="2.87907067172159E-2"/>
          <c:w val="0.94561598224195298"/>
          <c:h val="0.93282149712093099"/>
        </c:manualLayout>
      </c:layout>
      <c:barChart>
        <c:barDir val="col"/>
        <c:grouping val="stacked"/>
        <c:varyColors val="0"/>
        <c:ser>
          <c:idx val="0"/>
          <c:order val="0"/>
          <c:tx>
            <c:strRef>
              <c:f>Sheet1!$C$1</c:f>
              <c:strCache>
                <c:ptCount val="1"/>
                <c:pt idx="0">
                  <c:v>Occasionally</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CA3E-47C4-BCFD-9565B5F906CA}"/>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CA3E-47C4-BCFD-9565B5F906CA}"/>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CA3E-47C4-BCFD-9565B5F906CA}"/>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CA3E-47C4-BCFD-9565B5F906CA}"/>
              </c:ext>
            </c:extLst>
          </c:dPt>
          <c:dPt>
            <c:idx val="4"/>
            <c:invertIfNegative val="0"/>
            <c:bubble3D val="0"/>
            <c:extLst>
              <c:ext xmlns:c16="http://schemas.microsoft.com/office/drawing/2014/chart" uri="{C3380CC4-5D6E-409C-BE32-E72D297353CC}">
                <c16:uniqueId val="{00000009-CA3E-47C4-BCFD-9565B5F906CA}"/>
              </c:ext>
            </c:extLst>
          </c:dPt>
          <c:dPt>
            <c:idx val="5"/>
            <c:invertIfNegative val="0"/>
            <c:bubble3D val="0"/>
            <c:extLst>
              <c:ext xmlns:c16="http://schemas.microsoft.com/office/drawing/2014/chart" uri="{C3380CC4-5D6E-409C-BE32-E72D297353CC}">
                <c16:uniqueId val="{0000000B-CA3E-47C4-BCFD-9565B5F906CA}"/>
              </c:ext>
            </c:extLst>
          </c:dPt>
          <c:dPt>
            <c:idx val="6"/>
            <c:invertIfNegative val="0"/>
            <c:bubble3D val="0"/>
            <c:extLst>
              <c:ext xmlns:c16="http://schemas.microsoft.com/office/drawing/2014/chart" uri="{C3380CC4-5D6E-409C-BE32-E72D297353CC}">
                <c16:uniqueId val="{0000000D-CA3E-47C4-BCFD-9565B5F906CA}"/>
              </c:ext>
            </c:extLst>
          </c:dPt>
          <c:dPt>
            <c:idx val="7"/>
            <c:invertIfNegative val="0"/>
            <c:bubble3D val="0"/>
            <c:extLst>
              <c:ext xmlns:c16="http://schemas.microsoft.com/office/drawing/2014/chart" uri="{C3380CC4-5D6E-409C-BE32-E72D297353CC}">
                <c16:uniqueId val="{0000000F-CA3E-47C4-BCFD-9565B5F906CA}"/>
              </c:ext>
            </c:extLst>
          </c:dPt>
          <c:dLbls>
            <c:dLbl>
              <c:idx val="0"/>
              <c:numFmt formatCode="0.0%" sourceLinked="0"/>
              <c:spPr>
                <a:solidFill>
                  <a:srgbClr val="EC9687"/>
                </a:solid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01-CA3E-47C4-BCFD-9565B5F906CA}"/>
                </c:ext>
              </c:extLst>
            </c:dLbl>
            <c:dLbl>
              <c:idx val="1"/>
              <c:numFmt formatCode="0.0%" sourceLinked="0"/>
              <c:spPr>
                <a:solidFill>
                  <a:srgbClr val="637FB4"/>
                </a:solidFill>
                <a:ln>
                  <a:noFill/>
                </a:ln>
                <a:effectLst/>
              </c:spPr>
              <c:txPr>
                <a:bodyPr/>
                <a:lstStyle/>
                <a:p>
                  <a:pPr>
                    <a:defRPr sz="1200" b="1">
                      <a:solidFill>
                        <a:srgbClr val="202945"/>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03-CA3E-47C4-BCFD-9565B5F906CA}"/>
                </c:ext>
              </c:extLst>
            </c:dLbl>
            <c:dLbl>
              <c:idx val="2"/>
              <c:numFmt formatCode="0.0%" sourceLinked="0"/>
              <c:spPr>
                <a:solidFill>
                  <a:srgbClr val="EC9687"/>
                </a:solid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05-CA3E-47C4-BCFD-9565B5F906CA}"/>
                </c:ext>
              </c:extLst>
            </c:dLbl>
            <c:dLbl>
              <c:idx val="3"/>
              <c:numFmt formatCode="0.0%" sourceLinked="0"/>
              <c:spPr>
                <a:solidFill>
                  <a:srgbClr val="637FB4"/>
                </a:solidFill>
                <a:ln>
                  <a:noFill/>
                </a:ln>
                <a:effectLst/>
              </c:spPr>
              <c:txPr>
                <a:bodyPr/>
                <a:lstStyle/>
                <a:p>
                  <a:pPr>
                    <a:defRPr sz="1200" b="1">
                      <a:solidFill>
                        <a:srgbClr val="202945"/>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07-CA3E-47C4-BCFD-9565B5F906CA}"/>
                </c:ext>
              </c:extLst>
            </c:dLbl>
            <c:numFmt formatCode="0.0%" sourceLinked="0"/>
            <c:spPr>
              <a:noFill/>
              <a:ln>
                <a:noFill/>
              </a:ln>
              <a:effectLst/>
            </c:spPr>
            <c:txPr>
              <a:bodyPr/>
              <a:lstStyle/>
              <a:p>
                <a:pPr>
                  <a:defRPr sz="1200" b="1">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0.66669999999999996</c:v>
                </c:pt>
                <c:pt idx="1">
                  <c:v>0.44569999999999999</c:v>
                </c:pt>
                <c:pt idx="2">
                  <c:v>0.43280000000000002</c:v>
                </c:pt>
                <c:pt idx="3">
                  <c:v>0.48459999999999998</c:v>
                </c:pt>
              </c:numCache>
            </c:numRef>
          </c:val>
          <c:extLst>
            <c:ext xmlns:c16="http://schemas.microsoft.com/office/drawing/2014/chart" uri="{C3380CC4-5D6E-409C-BE32-E72D297353CC}">
              <c16:uniqueId val="{00000010-CA3E-47C4-BCFD-9565B5F906CA}"/>
            </c:ext>
          </c:extLst>
        </c:ser>
        <c:ser>
          <c:idx val="1"/>
          <c:order val="1"/>
          <c:tx>
            <c:strRef>
              <c:f>Sheet1!$D$1</c:f>
              <c:strCache>
                <c:ptCount val="1"/>
                <c:pt idx="0">
                  <c:v>Frequently</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CA3E-47C4-BCFD-9565B5F906CA}"/>
              </c:ext>
            </c:extLst>
          </c:dPt>
          <c:dPt>
            <c:idx val="1"/>
            <c:invertIfNegative val="0"/>
            <c:bubble3D val="0"/>
            <c:extLst>
              <c:ext xmlns:c16="http://schemas.microsoft.com/office/drawing/2014/chart" uri="{C3380CC4-5D6E-409C-BE32-E72D297353CC}">
                <c16:uniqueId val="{00000014-CA3E-47C4-BCFD-9565B5F906CA}"/>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CA3E-47C4-BCFD-9565B5F906CA}"/>
              </c:ext>
            </c:extLst>
          </c:dPt>
          <c:dPt>
            <c:idx val="3"/>
            <c:invertIfNegative val="0"/>
            <c:bubble3D val="0"/>
            <c:extLst>
              <c:ext xmlns:c16="http://schemas.microsoft.com/office/drawing/2014/chart" uri="{C3380CC4-5D6E-409C-BE32-E72D297353CC}">
                <c16:uniqueId val="{00000018-CA3E-47C4-BCFD-9565B5F906CA}"/>
              </c:ext>
            </c:extLst>
          </c:dPt>
          <c:dPt>
            <c:idx val="4"/>
            <c:invertIfNegative val="0"/>
            <c:bubble3D val="0"/>
            <c:extLst>
              <c:ext xmlns:c16="http://schemas.microsoft.com/office/drawing/2014/chart" uri="{C3380CC4-5D6E-409C-BE32-E72D297353CC}">
                <c16:uniqueId val="{0000001A-CA3E-47C4-BCFD-9565B5F906CA}"/>
              </c:ext>
            </c:extLst>
          </c:dPt>
          <c:dPt>
            <c:idx val="5"/>
            <c:invertIfNegative val="0"/>
            <c:bubble3D val="0"/>
            <c:extLst>
              <c:ext xmlns:c16="http://schemas.microsoft.com/office/drawing/2014/chart" uri="{C3380CC4-5D6E-409C-BE32-E72D297353CC}">
                <c16:uniqueId val="{0000001C-CA3E-47C4-BCFD-9565B5F906CA}"/>
              </c:ext>
            </c:extLst>
          </c:dPt>
          <c:dPt>
            <c:idx val="6"/>
            <c:invertIfNegative val="0"/>
            <c:bubble3D val="0"/>
            <c:extLst>
              <c:ext xmlns:c16="http://schemas.microsoft.com/office/drawing/2014/chart" uri="{C3380CC4-5D6E-409C-BE32-E72D297353CC}">
                <c16:uniqueId val="{0000001E-CA3E-47C4-BCFD-9565B5F906CA}"/>
              </c:ext>
            </c:extLst>
          </c:dPt>
          <c:dPt>
            <c:idx val="7"/>
            <c:invertIfNegative val="0"/>
            <c:bubble3D val="0"/>
            <c:extLst>
              <c:ext xmlns:c16="http://schemas.microsoft.com/office/drawing/2014/chart" uri="{C3380CC4-5D6E-409C-BE32-E72D297353CC}">
                <c16:uniqueId val="{00000020-CA3E-47C4-BCFD-9565B5F906CA}"/>
              </c:ext>
            </c:extLst>
          </c:dPt>
          <c:dLbls>
            <c:dLbl>
              <c:idx val="0"/>
              <c:numFmt formatCode="0.0%" sourceLinked="0"/>
              <c:spPr>
                <a:solidFill>
                  <a:srgbClr val="E74C39"/>
                </a:solidFill>
                <a:ln>
                  <a:noFill/>
                </a:ln>
                <a:effectLst/>
              </c:spPr>
              <c:txPr>
                <a:bodyPr/>
                <a:lstStyle/>
                <a:p>
                  <a:pPr>
                    <a:defRPr sz="1200" b="1">
                      <a:solidFill>
                        <a:schemeClr val="tx1"/>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12-CA3E-47C4-BCFD-9565B5F906CA}"/>
                </c:ext>
              </c:extLst>
            </c:dLbl>
            <c:dLbl>
              <c:idx val="1"/>
              <c:numFmt formatCode="0.0%" sourceLinked="0"/>
              <c:spPr>
                <a:solidFill>
                  <a:srgbClr val="202945"/>
                </a:solidFill>
                <a:ln>
                  <a:noFill/>
                </a:ln>
                <a:effectLst/>
              </c:spPr>
              <c:txPr>
                <a:bodyPr/>
                <a:lstStyle/>
                <a:p>
                  <a:pPr>
                    <a:defRPr sz="1200" b="1">
                      <a:solidFill>
                        <a:schemeClr val="tx1"/>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14-CA3E-47C4-BCFD-9565B5F906CA}"/>
                </c:ext>
              </c:extLst>
            </c:dLbl>
            <c:dLbl>
              <c:idx val="2"/>
              <c:numFmt formatCode="0.0%" sourceLinked="0"/>
              <c:spPr>
                <a:solidFill>
                  <a:srgbClr val="E74C39"/>
                </a:solidFill>
                <a:ln>
                  <a:noFill/>
                </a:ln>
                <a:effectLst/>
              </c:spPr>
              <c:txPr>
                <a:bodyPr/>
                <a:lstStyle/>
                <a:p>
                  <a:pPr>
                    <a:defRPr sz="1200" b="1">
                      <a:solidFill>
                        <a:schemeClr val="tx1"/>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16-CA3E-47C4-BCFD-9565B5F906CA}"/>
                </c:ext>
              </c:extLst>
            </c:dLbl>
            <c:dLbl>
              <c:idx val="3"/>
              <c:numFmt formatCode="0.0%" sourceLinked="0"/>
              <c:spPr>
                <a:solidFill>
                  <a:srgbClr val="202945"/>
                </a:solidFill>
                <a:ln>
                  <a:noFill/>
                </a:ln>
                <a:effectLst/>
              </c:spPr>
              <c:txPr>
                <a:bodyPr/>
                <a:lstStyle/>
                <a:p>
                  <a:pPr>
                    <a:defRPr sz="1200" b="1">
                      <a:solidFill>
                        <a:schemeClr val="tx1"/>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18-CA3E-47C4-BCFD-9565B5F906CA}"/>
                </c:ext>
              </c:extLst>
            </c:dLbl>
            <c:numFmt formatCode="0.0%" sourceLinked="0"/>
            <c:spPr>
              <a:noFill/>
              <a:ln>
                <a:noFill/>
              </a:ln>
              <a:effectLst/>
            </c:spPr>
            <c:txPr>
              <a:bodyPr/>
              <a:lstStyle/>
              <a:p>
                <a:pPr>
                  <a:defRPr sz="1200"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0.25869999999999999</c:v>
                </c:pt>
                <c:pt idx="1">
                  <c:v>0.47260000000000002</c:v>
                </c:pt>
                <c:pt idx="2">
                  <c:v>6.4699999999999994E-2</c:v>
                </c:pt>
                <c:pt idx="3">
                  <c:v>0.2225</c:v>
                </c:pt>
              </c:numCache>
            </c:numRef>
          </c:val>
          <c:extLst>
            <c:ext xmlns:c16="http://schemas.microsoft.com/office/drawing/2014/chart" uri="{C3380CC4-5D6E-409C-BE32-E72D297353CC}">
              <c16:uniqueId val="{00000021-CA3E-47C4-BCFD-9565B5F906CA}"/>
            </c:ext>
          </c:extLst>
        </c:ser>
        <c:dLbls>
          <c:showLegendKey val="0"/>
          <c:showVal val="0"/>
          <c:showCatName val="0"/>
          <c:showSerName val="0"/>
          <c:showPercent val="0"/>
          <c:showBubbleSize val="0"/>
        </c:dLbls>
        <c:gapWidth val="74"/>
        <c:overlap val="100"/>
        <c:axId val="101400064"/>
        <c:axId val="97745088"/>
      </c:barChart>
      <c:catAx>
        <c:axId val="101400064"/>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97745088"/>
        <c:crosses val="autoZero"/>
        <c:auto val="1"/>
        <c:lblAlgn val="ctr"/>
        <c:lblOffset val="100"/>
        <c:tickLblSkip val="2"/>
        <c:tickMarkSkip val="2"/>
        <c:noMultiLvlLbl val="0"/>
      </c:catAx>
      <c:valAx>
        <c:axId val="97745088"/>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14000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a:solidFill>
                  <a:schemeClr val="accent1">
                    <a:lumMod val="50000"/>
                  </a:schemeClr>
                </a:solidFill>
              </a:rPr>
              <a:t>Sex</a:t>
            </a:r>
          </a:p>
        </c:rich>
      </c:tx>
      <c:layout>
        <c:manualLayout>
          <c:xMode val="edge"/>
          <c:yMode val="edge"/>
          <c:x val="0.32521466490897299"/>
          <c:y val="1.58730158730159E-2"/>
        </c:manualLayout>
      </c:layout>
      <c:overlay val="0"/>
    </c:title>
    <c:autoTitleDeleted val="0"/>
    <c:plotArea>
      <c:layout>
        <c:manualLayout>
          <c:layoutTarget val="inner"/>
          <c:xMode val="edge"/>
          <c:yMode val="edge"/>
          <c:x val="2.7142619505E-2"/>
          <c:y val="0.173645450568679"/>
          <c:w val="0.78738281387750098"/>
          <c:h val="0.48348490813648898"/>
        </c:manualLayout>
      </c:layout>
      <c:pieChart>
        <c:varyColors val="1"/>
        <c:dLbls>
          <c:showLegendKey val="0"/>
          <c:showVal val="1"/>
          <c:showCatName val="0"/>
          <c:showSerName val="0"/>
          <c:showPercent val="0"/>
          <c:showBubbleSize val="0"/>
          <c:showLeaderLines val="0"/>
        </c:dLbls>
        <c:firstSliceAng val="0"/>
      </c:pieChart>
      <c:spPr>
        <a:noFill/>
        <a:ln w="25402">
          <a:noFill/>
        </a:ln>
      </c:spPr>
    </c:plotArea>
    <c:legend>
      <c:legendPos val="b"/>
      <c:layout>
        <c:manualLayout>
          <c:xMode val="edge"/>
          <c:yMode val="edge"/>
          <c:x val="0.112134525557187"/>
          <c:y val="0.71514025103297796"/>
          <c:w val="0.65155887717425198"/>
          <c:h val="0.1747287232660270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None</c:v>
                </c:pt>
                <c:pt idx="1">
                  <c:v>1-2</c:v>
                </c:pt>
                <c:pt idx="2">
                  <c:v>3-4</c:v>
                </c:pt>
                <c:pt idx="3">
                  <c:v>5-6</c:v>
                </c:pt>
                <c:pt idx="4">
                  <c:v>7-8</c:v>
                </c:pt>
                <c:pt idx="5">
                  <c:v>9 or more</c:v>
                </c:pt>
              </c:strCache>
            </c:strRef>
          </c:cat>
          <c:val>
            <c:numRef>
              <c:f>Sheet1!$B$2:$B$7</c:f>
              <c:numCache>
                <c:formatCode>0.00%</c:formatCode>
                <c:ptCount val="6"/>
                <c:pt idx="0">
                  <c:v>0.4461</c:v>
                </c:pt>
                <c:pt idx="1">
                  <c:v>0.33329999999999999</c:v>
                </c:pt>
                <c:pt idx="2">
                  <c:v>0.1176</c:v>
                </c:pt>
                <c:pt idx="3">
                  <c:v>6.8599999999999994E-2</c:v>
                </c:pt>
                <c:pt idx="4">
                  <c:v>2.9399999999999999E-2</c:v>
                </c:pt>
                <c:pt idx="5">
                  <c:v>4.8999999999999998E-3</c:v>
                </c:pt>
              </c:numCache>
            </c:numRef>
          </c:val>
          <c:extLst>
            <c:ext xmlns:c16="http://schemas.microsoft.com/office/drawing/2014/chart" uri="{C3380CC4-5D6E-409C-BE32-E72D297353CC}">
              <c16:uniqueId val="{00000000-06B6-4BEA-82E3-0DEB996C8A42}"/>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None</c:v>
                </c:pt>
                <c:pt idx="1">
                  <c:v>1-2</c:v>
                </c:pt>
                <c:pt idx="2">
                  <c:v>3-4</c:v>
                </c:pt>
                <c:pt idx="3">
                  <c:v>5-6</c:v>
                </c:pt>
                <c:pt idx="4">
                  <c:v>7-8</c:v>
                </c:pt>
                <c:pt idx="5">
                  <c:v>9 or more</c:v>
                </c:pt>
              </c:strCache>
            </c:strRef>
          </c:cat>
          <c:val>
            <c:numRef>
              <c:f>Sheet1!$C$2:$C$7</c:f>
              <c:numCache>
                <c:formatCode>0.00%</c:formatCode>
                <c:ptCount val="6"/>
                <c:pt idx="0">
                  <c:v>0.31</c:v>
                </c:pt>
                <c:pt idx="1">
                  <c:v>0.2303</c:v>
                </c:pt>
                <c:pt idx="2">
                  <c:v>0.18190000000000001</c:v>
                </c:pt>
                <c:pt idx="3">
                  <c:v>0.1331</c:v>
                </c:pt>
                <c:pt idx="4">
                  <c:v>7.9899999999999999E-2</c:v>
                </c:pt>
                <c:pt idx="5">
                  <c:v>6.4899999999999999E-2</c:v>
                </c:pt>
              </c:numCache>
            </c:numRef>
          </c:val>
          <c:extLst>
            <c:ext xmlns:c16="http://schemas.microsoft.com/office/drawing/2014/chart" uri="{C3380CC4-5D6E-409C-BE32-E72D297353CC}">
              <c16:uniqueId val="{00000001-06B6-4BEA-82E3-0DEB996C8A42}"/>
            </c:ext>
          </c:extLst>
        </c:ser>
        <c:dLbls>
          <c:showLegendKey val="0"/>
          <c:showVal val="1"/>
          <c:showCatName val="0"/>
          <c:showSerName val="0"/>
          <c:showPercent val="0"/>
          <c:showBubbleSize val="0"/>
        </c:dLbls>
        <c:gapWidth val="75"/>
        <c:overlap val="-25"/>
        <c:axId val="38266368"/>
        <c:axId val="38034752"/>
      </c:barChart>
      <c:catAx>
        <c:axId val="38266368"/>
        <c:scaling>
          <c:orientation val="minMax"/>
        </c:scaling>
        <c:delete val="0"/>
        <c:axPos val="b"/>
        <c:majorGridlines>
          <c:spPr>
            <a:ln>
              <a:solidFill>
                <a:schemeClr val="tx2"/>
              </a:solidFill>
            </a:ln>
          </c:spPr>
        </c:majorGridlines>
        <c:numFmt formatCode="General" sourceLinked="0"/>
        <c:majorTickMark val="none"/>
        <c:minorTickMark val="none"/>
        <c:tickLblPos val="nextTo"/>
        <c:spPr>
          <a:ln>
            <a:solidFill>
              <a:schemeClr val="tx2"/>
            </a:solidFill>
          </a:ln>
        </c:spPr>
        <c:txPr>
          <a:bodyPr/>
          <a:lstStyle/>
          <a:p>
            <a:pPr>
              <a:defRPr sz="1400" b="0">
                <a:solidFill>
                  <a:srgbClr val="202945"/>
                </a:solidFill>
                <a:latin typeface="+mn-lt"/>
                <a:ea typeface="Al Tarikh" charset="-78"/>
                <a:cs typeface="Al Tarikh" charset="-78"/>
              </a:defRPr>
            </a:pPr>
            <a:endParaRPr lang="en-US"/>
          </a:p>
        </c:txPr>
        <c:crossAx val="38034752"/>
        <c:crosses val="autoZero"/>
        <c:auto val="1"/>
        <c:lblAlgn val="ctr"/>
        <c:lblOffset val="100"/>
        <c:noMultiLvlLbl val="0"/>
      </c:catAx>
      <c:valAx>
        <c:axId val="38034752"/>
        <c:scaling>
          <c:orientation val="minMax"/>
          <c:max val="0.9"/>
          <c:min val="0"/>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latin typeface="Garamond" panose="02020404030301010803" pitchFamily="18" charset="0"/>
              </a:defRPr>
            </a:pPr>
            <a:endParaRPr lang="en-US"/>
          </a:p>
        </c:txPr>
        <c:crossAx val="38266368"/>
        <c:crosses val="autoZero"/>
        <c:crossBetween val="between"/>
      </c:valAx>
    </c:plotArea>
    <c:legend>
      <c:legendPos val="b"/>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0487226596675399"/>
          <c:y val="0.93684588254593204"/>
          <c:w val="0.39884722222222202"/>
          <c:h val="5.04295849737533E-2"/>
        </c:manualLayout>
      </c:layout>
      <c:overlay val="0"/>
      <c:txPr>
        <a:bodyPr/>
        <a:lstStyle/>
        <a:p>
          <a:pPr>
            <a:defRPr sz="1200" b="0" i="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lrMapOvr bg1="dk2" tx1="lt1" bg2="dk1" tx2="lt2" accent1="accent1" accent2="accent2" accent3="accent3" accent4="accent4" accent5="accent5" accent6="accent6" hlink="hlink" folHlink="folHlink"/>
  <c:chart>
    <c:autoTitleDeleted val="1"/>
    <c:plotArea>
      <c:layout>
        <c:manualLayout>
          <c:layoutTarget val="inner"/>
          <c:xMode val="edge"/>
          <c:yMode val="edge"/>
          <c:x val="6.3578213697125074E-2"/>
          <c:y val="2.87907067172159E-2"/>
          <c:w val="0.93642178630287498"/>
          <c:h val="0.76942055316085856"/>
        </c:manualLayout>
      </c:layout>
      <c:barChart>
        <c:barDir val="col"/>
        <c:grouping val="clustered"/>
        <c:varyColors val="0"/>
        <c:ser>
          <c:idx val="1"/>
          <c:order val="0"/>
          <c:tx>
            <c:strRef>
              <c:f>Sheet1!$D$1</c:f>
              <c:strCache>
                <c:ptCount val="1"/>
                <c:pt idx="0">
                  <c:v>Frequently</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0E-1C01-4A74-909C-D1EBA9398805}"/>
              </c:ext>
            </c:extLst>
          </c:dPt>
          <c:dPt>
            <c:idx val="1"/>
            <c:invertIfNegative val="0"/>
            <c:bubble3D val="0"/>
            <c:extLst>
              <c:ext xmlns:c16="http://schemas.microsoft.com/office/drawing/2014/chart" uri="{C3380CC4-5D6E-409C-BE32-E72D297353CC}">
                <c16:uniqueId val="{0000000F-1C01-4A74-909C-D1EBA9398805}"/>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1-1C01-4A74-909C-D1EBA9398805}"/>
              </c:ext>
            </c:extLst>
          </c:dPt>
          <c:dPt>
            <c:idx val="3"/>
            <c:invertIfNegative val="0"/>
            <c:bubble3D val="0"/>
            <c:extLst>
              <c:ext xmlns:c16="http://schemas.microsoft.com/office/drawing/2014/chart" uri="{C3380CC4-5D6E-409C-BE32-E72D297353CC}">
                <c16:uniqueId val="{00000012-1C01-4A74-909C-D1EBA9398805}"/>
              </c:ext>
            </c:extLst>
          </c:dPt>
          <c:dPt>
            <c:idx val="4"/>
            <c:invertIfNegative val="0"/>
            <c:bubble3D val="0"/>
            <c:extLst>
              <c:ext xmlns:c16="http://schemas.microsoft.com/office/drawing/2014/chart" uri="{C3380CC4-5D6E-409C-BE32-E72D297353CC}">
                <c16:uniqueId val="{00000013-1C01-4A74-909C-D1EBA9398805}"/>
              </c:ext>
            </c:extLst>
          </c:dPt>
          <c:dPt>
            <c:idx val="5"/>
            <c:invertIfNegative val="0"/>
            <c:bubble3D val="0"/>
            <c:extLst>
              <c:ext xmlns:c16="http://schemas.microsoft.com/office/drawing/2014/chart" uri="{C3380CC4-5D6E-409C-BE32-E72D297353CC}">
                <c16:uniqueId val="{00000014-1C01-4A74-909C-D1EBA9398805}"/>
              </c:ext>
            </c:extLst>
          </c:dPt>
          <c:dPt>
            <c:idx val="6"/>
            <c:invertIfNegative val="0"/>
            <c:bubble3D val="0"/>
            <c:extLst>
              <c:ext xmlns:c16="http://schemas.microsoft.com/office/drawing/2014/chart" uri="{C3380CC4-5D6E-409C-BE32-E72D297353CC}">
                <c16:uniqueId val="{00000015-1C01-4A74-909C-D1EBA9398805}"/>
              </c:ext>
            </c:extLst>
          </c:dPt>
          <c:dPt>
            <c:idx val="7"/>
            <c:invertIfNegative val="0"/>
            <c:bubble3D val="0"/>
            <c:extLst>
              <c:ext xmlns:c16="http://schemas.microsoft.com/office/drawing/2014/chart" uri="{C3380CC4-5D6E-409C-BE32-E72D297353CC}">
                <c16:uniqueId val="{00000016-1C01-4A74-909C-D1EBA9398805}"/>
              </c:ext>
            </c:extLst>
          </c:dPt>
          <c:dLbls>
            <c:numFmt formatCode="0.0%" sourceLinked="0"/>
            <c:spPr>
              <a:noFill/>
              <a:ln>
                <a:noFill/>
              </a:ln>
              <a:effectLst/>
            </c:spPr>
            <c:txPr>
              <a:bodyPr vertOverflow="overflow" horzOverflow="overflow" anchor="ctr" anchorCtr="1">
                <a:noAutofit/>
              </a:bodyPr>
              <a:lstStyle/>
              <a:p>
                <a:pPr>
                  <a:defRPr sz="12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0.13239999999999999</c:v>
                </c:pt>
                <c:pt idx="1">
                  <c:v>4.8800000000000003E-2</c:v>
                </c:pt>
                <c:pt idx="2">
                  <c:v>0.22059999999999999</c:v>
                </c:pt>
                <c:pt idx="3">
                  <c:v>0.16320000000000001</c:v>
                </c:pt>
              </c:numCache>
            </c:numRef>
          </c:val>
          <c:extLst>
            <c:ext xmlns:c16="http://schemas.microsoft.com/office/drawing/2014/chart" uri="{C3380CC4-5D6E-409C-BE32-E72D297353CC}">
              <c16:uniqueId val="{00000017-1C01-4A74-909C-D1EBA9398805}"/>
            </c:ext>
          </c:extLst>
        </c:ser>
        <c:dLbls>
          <c:showLegendKey val="0"/>
          <c:showVal val="0"/>
          <c:showCatName val="0"/>
          <c:showSerName val="0"/>
          <c:showPercent val="0"/>
          <c:showBubbleSize val="0"/>
        </c:dLbls>
        <c:gapWidth val="74"/>
        <c:axId val="101400064"/>
        <c:axId val="97745088"/>
      </c:barChart>
      <c:catAx>
        <c:axId val="101400064"/>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97745088"/>
        <c:crosses val="autoZero"/>
        <c:auto val="1"/>
        <c:lblAlgn val="ctr"/>
        <c:lblOffset val="100"/>
        <c:noMultiLvlLbl val="0"/>
      </c:catAx>
      <c:valAx>
        <c:axId val="97745088"/>
        <c:scaling>
          <c:orientation val="minMax"/>
          <c:max val="0.55000000000000004"/>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1400064"/>
        <c:crosses val="autoZero"/>
        <c:crossBetween val="between"/>
        <c:majorUnit val="0.1"/>
      </c:valAx>
      <c:spPr>
        <a:noFill/>
        <a:ln w="25398">
          <a:noFill/>
        </a:ln>
      </c:spPr>
    </c:plotArea>
    <c:legend>
      <c:legendPos val="b"/>
      <c:legendEntry>
        <c:idx val="2"/>
        <c:delete val="1"/>
      </c:legendEntry>
      <c:legendEntry>
        <c:idx val="3"/>
        <c:delete val="1"/>
      </c:legendEntry>
      <c:layout>
        <c:manualLayout>
          <c:xMode val="edge"/>
          <c:yMode val="edge"/>
          <c:x val="0.31453488372093025"/>
          <c:y val="0.89751319620699876"/>
          <c:w val="0.44600943050723307"/>
          <c:h val="6.3506758318790907E-2"/>
        </c:manualLayout>
      </c:layout>
      <c:overlay val="0"/>
      <c:txPr>
        <a:bodyPr/>
        <a:lstStyle/>
        <a:p>
          <a:pPr>
            <a:defRPr sz="1600" baseline="0">
              <a:solidFill>
                <a:schemeClr val="bg1"/>
              </a:solidFill>
              <a:latin typeface="Garamond" panose="02020404030301010803" pitchFamily="18" charset="0"/>
            </a:defRPr>
          </a:pPr>
          <a:endParaRPr lang="en-US"/>
        </a:p>
      </c:txPr>
    </c:legend>
    <c:plotVisOnly val="1"/>
    <c:dispBlanksAs val="gap"/>
    <c:showDLblsOverMax val="0"/>
  </c:chart>
  <c:txPr>
    <a:bodyPr anchor="ctr" anchorCtr="0"/>
    <a:lstStyle/>
    <a:p>
      <a:pPr>
        <a:defRPr sz="1800"/>
      </a:pPr>
      <a:endParaRPr lang="en-US"/>
    </a:p>
  </c:txPr>
  <c:externalData r:id="rId2">
    <c:autoUpdate val="0"/>
  </c:externalData>
  <c:userShapes r:id="rId3"/>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5018226888305631E-2"/>
          <c:y val="3.2512725682017019E-2"/>
          <c:w val="0.90646325459317589"/>
          <c:h val="0.82693589437683923"/>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Pre-Med</c:v>
                </c:pt>
                <c:pt idx="1">
                  <c:v>Pre-Law</c:v>
                </c:pt>
              </c:strCache>
            </c:strRef>
          </c:cat>
          <c:val>
            <c:numRef>
              <c:f>Sheet1!$B$2:$B$3</c:f>
              <c:numCache>
                <c:formatCode>0.00%</c:formatCode>
                <c:ptCount val="2"/>
                <c:pt idx="0">
                  <c:v>0.18140000000000001</c:v>
                </c:pt>
                <c:pt idx="1">
                  <c:v>0.13239999999999999</c:v>
                </c:pt>
              </c:numCache>
            </c:numRef>
          </c:val>
          <c:extLst>
            <c:ext xmlns:c16="http://schemas.microsoft.com/office/drawing/2014/chart" uri="{C3380CC4-5D6E-409C-BE32-E72D297353CC}">
              <c16:uniqueId val="{00000000-9F44-43B8-8FFD-0321CA352D9C}"/>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200" b="1" baseline="0">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Pre-Med</c:v>
                </c:pt>
                <c:pt idx="1">
                  <c:v>Pre-Law</c:v>
                </c:pt>
              </c:strCache>
            </c:strRef>
          </c:cat>
          <c:val>
            <c:numRef>
              <c:f>Sheet1!$C$2:$C$3</c:f>
              <c:numCache>
                <c:formatCode>0.00%</c:formatCode>
                <c:ptCount val="2"/>
                <c:pt idx="0">
                  <c:v>0.13880000000000001</c:v>
                </c:pt>
                <c:pt idx="1">
                  <c:v>8.9300000000000004E-2</c:v>
                </c:pt>
              </c:numCache>
            </c:numRef>
          </c:val>
          <c:extLst>
            <c:ext xmlns:c16="http://schemas.microsoft.com/office/drawing/2014/chart" uri="{C3380CC4-5D6E-409C-BE32-E72D297353CC}">
              <c16:uniqueId val="{00000001-9F44-43B8-8FFD-0321CA352D9C}"/>
            </c:ext>
          </c:extLst>
        </c:ser>
        <c:dLbls>
          <c:showLegendKey val="0"/>
          <c:showVal val="1"/>
          <c:showCatName val="0"/>
          <c:showSerName val="0"/>
          <c:showPercent val="0"/>
          <c:showBubbleSize val="0"/>
        </c:dLbls>
        <c:gapWidth val="75"/>
        <c:overlap val="-25"/>
        <c:axId val="110181888"/>
        <c:axId val="105432768"/>
      </c:barChart>
      <c:catAx>
        <c:axId val="110181888"/>
        <c:scaling>
          <c:orientation val="minMax"/>
        </c:scaling>
        <c:delete val="0"/>
        <c:axPos val="b"/>
        <c:majorGridlines>
          <c:spPr>
            <a:ln>
              <a:solidFill>
                <a:schemeClr val="accent3"/>
              </a:solidFill>
            </a:ln>
          </c:spPr>
        </c:majorGridlines>
        <c:numFmt formatCode="General" sourceLinked="0"/>
        <c:majorTickMark val="none"/>
        <c:minorTickMark val="none"/>
        <c:tickLblPos val="nextTo"/>
        <c:spPr>
          <a:ln>
            <a:solidFill>
              <a:schemeClr val="tx2"/>
            </a:solidFill>
          </a:ln>
        </c:spPr>
        <c:txPr>
          <a:bodyPr/>
          <a:lstStyle/>
          <a:p>
            <a:pPr>
              <a:defRPr sz="1400" baseline="0">
                <a:solidFill>
                  <a:srgbClr val="202945"/>
                </a:solidFill>
              </a:defRPr>
            </a:pPr>
            <a:endParaRPr lang="en-US"/>
          </a:p>
        </c:txPr>
        <c:crossAx val="105432768"/>
        <c:crosses val="autoZero"/>
        <c:auto val="1"/>
        <c:lblAlgn val="ctr"/>
        <c:lblOffset val="100"/>
        <c:noMultiLvlLbl val="0"/>
      </c:catAx>
      <c:valAx>
        <c:axId val="105432768"/>
        <c:scaling>
          <c:orientation val="minMax"/>
          <c:max val="0.65000000000000013"/>
          <c:min val="0"/>
        </c:scaling>
        <c:delete val="0"/>
        <c:axPos val="l"/>
        <c:numFmt formatCode="0%" sourceLinked="0"/>
        <c:majorTickMark val="none"/>
        <c:minorTickMark val="none"/>
        <c:tickLblPos val="nextTo"/>
        <c:spPr>
          <a:ln w="9525">
            <a:noFill/>
          </a:ln>
        </c:spPr>
        <c:txPr>
          <a:bodyPr/>
          <a:lstStyle/>
          <a:p>
            <a:pPr>
              <a:defRPr sz="1400" b="1" baseline="0">
                <a:solidFill>
                  <a:srgbClr val="202945"/>
                </a:solidFill>
              </a:defRPr>
            </a:pPr>
            <a:endParaRPr lang="en-US"/>
          </a:p>
        </c:txPr>
        <c:crossAx val="110181888"/>
        <c:crosses val="autoZero"/>
        <c:crossBetween val="between"/>
      </c:valAx>
    </c:plotArea>
    <c:legend>
      <c:legendPos val="b"/>
      <c:layout>
        <c:manualLayout>
          <c:xMode val="edge"/>
          <c:yMode val="edge"/>
          <c:x val="0.35094901331778"/>
          <c:y val="0.94857333174262304"/>
          <c:w val="0.35365740740740698"/>
          <c:h val="4.8901415732124399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a:solidFill>
                  <a:schemeClr val="accent1">
                    <a:lumMod val="50000"/>
                  </a:schemeClr>
                </a:solidFill>
              </a:rPr>
              <a:t>Sex</a:t>
            </a:r>
          </a:p>
        </c:rich>
      </c:tx>
      <c:layout>
        <c:manualLayout>
          <c:xMode val="edge"/>
          <c:yMode val="edge"/>
          <c:x val="0.32521466490897299"/>
          <c:y val="1.58730158730159E-2"/>
        </c:manualLayout>
      </c:layout>
      <c:overlay val="0"/>
    </c:title>
    <c:autoTitleDeleted val="0"/>
    <c:plotArea>
      <c:layout>
        <c:manualLayout>
          <c:layoutTarget val="inner"/>
          <c:xMode val="edge"/>
          <c:yMode val="edge"/>
          <c:x val="2.7142619505E-2"/>
          <c:y val="0.173645450568679"/>
          <c:w val="0.78738281387750098"/>
          <c:h val="0.48348490813648898"/>
        </c:manualLayout>
      </c:layout>
      <c:pieChart>
        <c:varyColors val="1"/>
        <c:dLbls>
          <c:showLegendKey val="0"/>
          <c:showVal val="1"/>
          <c:showCatName val="0"/>
          <c:showSerName val="0"/>
          <c:showPercent val="0"/>
          <c:showBubbleSize val="0"/>
          <c:showLeaderLines val="0"/>
        </c:dLbls>
        <c:firstSliceAng val="0"/>
      </c:pieChart>
      <c:spPr>
        <a:noFill/>
        <a:ln w="25402">
          <a:noFill/>
        </a:ln>
      </c:spPr>
    </c:plotArea>
    <c:legend>
      <c:legendPos val="b"/>
      <c:layout>
        <c:manualLayout>
          <c:xMode val="edge"/>
          <c:yMode val="edge"/>
          <c:x val="0.112134525557187"/>
          <c:y val="0.71514025103297796"/>
          <c:w val="0.65155887717425198"/>
          <c:h val="0.1747287232660270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[Chart in Microsoft PowerPoint]Sheet1!PivotTable1</c:name>
    <c:fmtId val="-1"/>
  </c:pivotSource>
  <c:chart>
    <c:autoTitleDeleted val="1"/>
    <c:plotArea>
      <c:layout/>
      <c:barChart>
        <c:barDir val="col"/>
        <c:grouping val="clustered"/>
        <c:varyColors val="0"/>
        <c:ser>
          <c:idx val="0"/>
          <c:order val="0"/>
          <c:tx>
            <c:strRef>
              <c:f>Sheet1!$B$10</c:f>
              <c:strCache>
                <c:ptCount val="1"/>
                <c:pt idx="0">
                  <c:v>Your Institution</c:v>
                </c:pt>
              </c:strCache>
            </c:strRef>
          </c:tx>
          <c:invertIfNegative val="0"/>
          <c:dLbls>
            <c:numFmt formatCode="0.0%" sourceLinked="0"/>
            <c:spPr>
              <a:noFill/>
              <a:ln>
                <a:noFill/>
              </a:ln>
              <a:effectLst/>
            </c:spPr>
            <c:txPr>
              <a:bodyPr wrap="square" lIns="38100" tIns="19050" rIns="38100" bIns="19050" anchor="ctr" anchorCtr="0">
                <a:spAutoFit/>
              </a:bodyPr>
              <a:lstStyle/>
              <a:p>
                <a:pPr algn="ctr">
                  <a:defRPr lang="en-US" sz="1200" b="1" i="0" u="none" strike="noStrike" kern="1200" baseline="0">
                    <a:solidFill>
                      <a:schemeClr val="bg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Sheet1!$A$11:$A$16</c:f>
              <c:strCache>
                <c:ptCount val="5"/>
                <c:pt idx="0">
                  <c:v>Less than 4 years</c:v>
                </c:pt>
                <c:pt idx="1">
                  <c:v>4 years</c:v>
                </c:pt>
                <c:pt idx="2">
                  <c:v>5 years</c:v>
                </c:pt>
                <c:pt idx="3">
                  <c:v>6 or more years</c:v>
                </c:pt>
                <c:pt idx="4">
                  <c:v>Do not plan to graduate from this college</c:v>
                </c:pt>
              </c:strCache>
            </c:strRef>
          </c:cat>
          <c:val>
            <c:numRef>
              <c:f>Sheet1!$B$11:$B$16</c:f>
              <c:numCache>
                <c:formatCode>General</c:formatCode>
                <c:ptCount val="5"/>
                <c:pt idx="0">
                  <c:v>3.0300000000000001E-2</c:v>
                </c:pt>
                <c:pt idx="1">
                  <c:v>0.96970000000000001</c:v>
                </c:pt>
                <c:pt idx="2">
                  <c:v>0</c:v>
                </c:pt>
                <c:pt idx="3">
                  <c:v>0</c:v>
                </c:pt>
                <c:pt idx="4">
                  <c:v>0</c:v>
                </c:pt>
              </c:numCache>
            </c:numRef>
          </c:val>
          <c:extLst>
            <c:ext xmlns:c16="http://schemas.microsoft.com/office/drawing/2014/chart" uri="{C3380CC4-5D6E-409C-BE32-E72D297353CC}">
              <c16:uniqueId val="{00000002-9A7E-477E-BC31-B2084FE4A311}"/>
            </c:ext>
          </c:extLst>
        </c:ser>
        <c:ser>
          <c:idx val="1"/>
          <c:order val="1"/>
          <c:tx>
            <c:strRef>
              <c:f>Sheet1!$C$10</c:f>
              <c:strCache>
                <c:ptCount val="1"/>
                <c:pt idx="0">
                  <c:v>Comparison Group</c:v>
                </c:pt>
              </c:strCache>
            </c:strRef>
          </c:tx>
          <c:spPr>
            <a:solidFill>
              <a:schemeClr val="bg2"/>
            </a:solidFill>
          </c:spPr>
          <c:invertIfNegative val="0"/>
          <c:dLbls>
            <c:numFmt formatCode="0.0%" sourceLinked="0"/>
            <c:spPr>
              <a:noFill/>
              <a:ln>
                <a:noFill/>
              </a:ln>
              <a:effectLst/>
            </c:spPr>
            <c:txPr>
              <a:bodyPr wrap="square" lIns="38100" tIns="19050" rIns="38100" bIns="19050" anchor="ctr">
                <a:spAutoFit/>
              </a:bodyPr>
              <a:lstStyle/>
              <a:p>
                <a:pPr>
                  <a:defRPr sz="1200" b="1">
                    <a:solidFill>
                      <a:schemeClr val="bg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Sheet1!$A$11:$A$16</c:f>
              <c:strCache>
                <c:ptCount val="5"/>
                <c:pt idx="0">
                  <c:v>Less than 4 years</c:v>
                </c:pt>
                <c:pt idx="1">
                  <c:v>4 years</c:v>
                </c:pt>
                <c:pt idx="2">
                  <c:v>5 years</c:v>
                </c:pt>
                <c:pt idx="3">
                  <c:v>6 or more years</c:v>
                </c:pt>
                <c:pt idx="4">
                  <c:v>Do not plan to graduate from this college</c:v>
                </c:pt>
              </c:strCache>
            </c:strRef>
          </c:cat>
          <c:val>
            <c:numRef>
              <c:f>Sheet1!$C$11:$C$16</c:f>
              <c:numCache>
                <c:formatCode>General</c:formatCode>
                <c:ptCount val="5"/>
                <c:pt idx="0">
                  <c:v>1.67E-2</c:v>
                </c:pt>
                <c:pt idx="1">
                  <c:v>0.94779999999999998</c:v>
                </c:pt>
                <c:pt idx="2">
                  <c:v>3.0099999999999998E-2</c:v>
                </c:pt>
                <c:pt idx="3">
                  <c:v>2.2000000000000001E-3</c:v>
                </c:pt>
                <c:pt idx="4">
                  <c:v>3.2000000000000002E-3</c:v>
                </c:pt>
              </c:numCache>
            </c:numRef>
          </c:val>
          <c:extLst>
            <c:ext xmlns:c16="http://schemas.microsoft.com/office/drawing/2014/chart" uri="{C3380CC4-5D6E-409C-BE32-E72D297353CC}">
              <c16:uniqueId val="{00000003-9A7E-477E-BC31-B2084FE4A311}"/>
            </c:ext>
          </c:extLst>
        </c:ser>
        <c:dLbls>
          <c:showLegendKey val="0"/>
          <c:showVal val="1"/>
          <c:showCatName val="0"/>
          <c:showSerName val="0"/>
          <c:showPercent val="0"/>
          <c:showBubbleSize val="0"/>
        </c:dLbls>
        <c:gapWidth val="75"/>
        <c:overlap val="-25"/>
        <c:axId val="110305280"/>
        <c:axId val="105435072"/>
      </c:barChart>
      <c:catAx>
        <c:axId val="110305280"/>
        <c:scaling>
          <c:orientation val="minMax"/>
        </c:scaling>
        <c:delete val="0"/>
        <c:axPos val="b"/>
        <c:majorGridlines>
          <c:spPr>
            <a:ln>
              <a:solidFill>
                <a:schemeClr val="tx2"/>
              </a:solidFill>
            </a:ln>
          </c:spPr>
        </c:majorGridlines>
        <c:numFmt formatCode="General" sourceLinked="1"/>
        <c:majorTickMark val="none"/>
        <c:minorTickMark val="none"/>
        <c:tickLblPos val="nextTo"/>
        <c:spPr>
          <a:ln>
            <a:solidFill>
              <a:schemeClr val="tx2"/>
            </a:solidFill>
          </a:ln>
        </c:spPr>
        <c:txPr>
          <a:bodyPr/>
          <a:lstStyle/>
          <a:p>
            <a:pPr>
              <a:defRPr sz="1400" b="0" baseline="0">
                <a:solidFill>
                  <a:srgbClr val="202945"/>
                </a:solidFill>
              </a:defRPr>
            </a:pPr>
            <a:endParaRPr lang="en-US"/>
          </a:p>
        </c:txPr>
        <c:crossAx val="105435072"/>
        <c:crosses val="autoZero"/>
        <c:auto val="1"/>
        <c:lblAlgn val="ctr"/>
        <c:lblOffset val="100"/>
        <c:noMultiLvlLbl val="0"/>
      </c:catAx>
      <c:valAx>
        <c:axId val="105435072"/>
        <c:scaling>
          <c:orientation val="minMax"/>
          <c:max val="1"/>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defRPr>
            </a:pPr>
            <a:endParaRPr lang="en-US"/>
          </a:p>
        </c:txPr>
        <c:crossAx val="110305280"/>
        <c:crosses val="autoZero"/>
        <c:crossBetween val="between"/>
      </c:valAx>
    </c:plotArea>
    <c:legend>
      <c:legendPos val="b"/>
      <c:layout>
        <c:manualLayout>
          <c:xMode val="edge"/>
          <c:yMode val="edge"/>
          <c:x val="0.35567385598539297"/>
          <c:y val="0.94114743809197898"/>
          <c:w val="0.33356635855300698"/>
          <c:h val="4.6775267222032027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extLst>
    <c:ext xmlns:c14="http://schemas.microsoft.com/office/drawing/2007/8/2/chart" uri="{781A3756-C4B2-4CAC-9D66-4F8BD8637D16}">
      <c14:pivotOptions>
        <c14:dropZoneFilter val="1"/>
        <c14:dropZoneCategories val="1"/>
        <c14:dropZoneData val="1"/>
        <c14:dropZoneSeries val="1"/>
      </c14:pivotOptions>
    </c:ext>
  </c:extLst>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None</c:v>
                </c:pt>
                <c:pt idx="1">
                  <c:v>Vocational certificate</c:v>
                </c:pt>
                <c:pt idx="2">
                  <c:v>Associate (A.A., A.S., 
or equivalent)</c:v>
                </c:pt>
                <c:pt idx="3">
                  <c:v>Bachelor's degree (B.A., B.S., B.D., etc.)</c:v>
                </c:pt>
                <c:pt idx="4">
                  <c:v>Master's degree (M.A., M.S., M.B.A., etc.)</c:v>
                </c:pt>
                <c:pt idx="5">
                  <c:v>J.D. (Law)</c:v>
                </c:pt>
                <c:pt idx="6">
                  <c:v>M.D., D.D.S., D.V.M., etc. (Medical)</c:v>
                </c:pt>
                <c:pt idx="7">
                  <c:v>Ph.D.</c:v>
                </c:pt>
                <c:pt idx="8">
                  <c:v>Professional Doctorate (Ed.D., Psy.D., etc.)</c:v>
                </c:pt>
                <c:pt idx="9">
                  <c:v>Other</c:v>
                </c:pt>
              </c:strCache>
            </c:strRef>
          </c:cat>
          <c:val>
            <c:numRef>
              <c:f>Sheet1!$B$2:$B$11</c:f>
              <c:numCache>
                <c:formatCode>0.00%</c:formatCode>
                <c:ptCount val="10"/>
                <c:pt idx="0">
                  <c:v>0</c:v>
                </c:pt>
                <c:pt idx="1">
                  <c:v>0</c:v>
                </c:pt>
                <c:pt idx="2">
                  <c:v>1.49E-2</c:v>
                </c:pt>
                <c:pt idx="3">
                  <c:v>0.34329999999999999</c:v>
                </c:pt>
                <c:pt idx="4">
                  <c:v>0.30349999999999999</c:v>
                </c:pt>
                <c:pt idx="5">
                  <c:v>9.4500000000000001E-2</c:v>
                </c:pt>
                <c:pt idx="6">
                  <c:v>0.12939999999999999</c:v>
                </c:pt>
                <c:pt idx="7">
                  <c:v>7.9600000000000004E-2</c:v>
                </c:pt>
                <c:pt idx="8">
                  <c:v>2.9899999999999999E-2</c:v>
                </c:pt>
                <c:pt idx="9">
                  <c:v>5.0000000000000001E-3</c:v>
                </c:pt>
              </c:numCache>
            </c:numRef>
          </c:val>
          <c:extLst>
            <c:ext xmlns:c16="http://schemas.microsoft.com/office/drawing/2014/chart" uri="{C3380CC4-5D6E-409C-BE32-E72D297353CC}">
              <c16:uniqueId val="{00000000-DFDC-4BD2-A8CB-394F34B2F919}"/>
            </c:ext>
          </c:extLst>
        </c:ser>
        <c:ser>
          <c:idx val="1"/>
          <c:order val="1"/>
          <c:tx>
            <c:strRef>
              <c:f>Sheet1!$C$1</c:f>
              <c:strCache>
                <c:ptCount val="1"/>
                <c:pt idx="0">
                  <c:v>Comparison Group</c:v>
                </c:pt>
              </c:strCache>
            </c:strRef>
          </c:tx>
          <c:spPr>
            <a:solidFill>
              <a:schemeClr val="bg2"/>
            </a:solidFill>
            <a:ln w="3175">
              <a:solidFill>
                <a:srgbClr val="7680AC">
                  <a:alpha val="50000"/>
                </a:srgbClr>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None</c:v>
                </c:pt>
                <c:pt idx="1">
                  <c:v>Vocational certificate</c:v>
                </c:pt>
                <c:pt idx="2">
                  <c:v>Associate (A.A., A.S., 
or equivalent)</c:v>
                </c:pt>
                <c:pt idx="3">
                  <c:v>Bachelor's degree (B.A., B.S., B.D., etc.)</c:v>
                </c:pt>
                <c:pt idx="4">
                  <c:v>Master's degree (M.A., M.S., M.B.A., etc.)</c:v>
                </c:pt>
                <c:pt idx="5">
                  <c:v>J.D. (Law)</c:v>
                </c:pt>
                <c:pt idx="6">
                  <c:v>M.D., D.D.S., D.V.M., etc. (Medical)</c:v>
                </c:pt>
                <c:pt idx="7">
                  <c:v>Ph.D.</c:v>
                </c:pt>
                <c:pt idx="8">
                  <c:v>Professional Doctorate (Ed.D., Psy.D., etc.)</c:v>
                </c:pt>
                <c:pt idx="9">
                  <c:v>Other</c:v>
                </c:pt>
              </c:strCache>
            </c:strRef>
          </c:cat>
          <c:val>
            <c:numRef>
              <c:f>Sheet1!$C$2:$C$11</c:f>
              <c:numCache>
                <c:formatCode>0.00%</c:formatCode>
                <c:ptCount val="10"/>
                <c:pt idx="0">
                  <c:v>8.8999999999999999E-3</c:v>
                </c:pt>
                <c:pt idx="1">
                  <c:v>2.9999999999999997E-4</c:v>
                </c:pt>
                <c:pt idx="2">
                  <c:v>5.8999999999999999E-3</c:v>
                </c:pt>
                <c:pt idx="3">
                  <c:v>0.2389</c:v>
                </c:pt>
                <c:pt idx="4">
                  <c:v>0.39290000000000003</c:v>
                </c:pt>
                <c:pt idx="5">
                  <c:v>5.8299999999999998E-2</c:v>
                </c:pt>
                <c:pt idx="6">
                  <c:v>8.5099999999999995E-2</c:v>
                </c:pt>
                <c:pt idx="7">
                  <c:v>0.17369999999999999</c:v>
                </c:pt>
                <c:pt idx="8">
                  <c:v>2.4799999999999999E-2</c:v>
                </c:pt>
                <c:pt idx="9">
                  <c:v>1.12E-2</c:v>
                </c:pt>
              </c:numCache>
            </c:numRef>
          </c:val>
          <c:extLst>
            <c:ext xmlns:c16="http://schemas.microsoft.com/office/drawing/2014/chart" uri="{C3380CC4-5D6E-409C-BE32-E72D297353CC}">
              <c16:uniqueId val="{00000001-DFDC-4BD2-A8CB-394F34B2F919}"/>
            </c:ext>
          </c:extLst>
        </c:ser>
        <c:dLbls>
          <c:showLegendKey val="0"/>
          <c:showVal val="1"/>
          <c:showCatName val="0"/>
          <c:showSerName val="0"/>
          <c:showPercent val="0"/>
          <c:showBubbleSize val="0"/>
        </c:dLbls>
        <c:gapWidth val="75"/>
        <c:overlap val="-25"/>
        <c:axId val="110306304"/>
        <c:axId val="105438528"/>
      </c:barChart>
      <c:catAx>
        <c:axId val="110306304"/>
        <c:scaling>
          <c:orientation val="minMax"/>
        </c:scaling>
        <c:delete val="0"/>
        <c:axPos val="b"/>
        <c:majorGridlines>
          <c:spPr>
            <a:ln>
              <a:solidFill>
                <a:schemeClr val="tx2"/>
              </a:solidFill>
            </a:ln>
          </c:spPr>
        </c:majorGridlines>
        <c:numFmt formatCode="General" sourceLinked="0"/>
        <c:majorTickMark val="none"/>
        <c:minorTickMark val="none"/>
        <c:tickLblPos val="nextTo"/>
        <c:spPr>
          <a:ln>
            <a:solidFill>
              <a:schemeClr val="tx2"/>
            </a:solidFill>
          </a:ln>
        </c:spPr>
        <c:txPr>
          <a:bodyPr rot="0" anchor="ctr" anchorCtr="1"/>
          <a:lstStyle/>
          <a:p>
            <a:pPr>
              <a:defRPr sz="1200" baseline="0">
                <a:solidFill>
                  <a:srgbClr val="202945"/>
                </a:solidFill>
              </a:defRPr>
            </a:pPr>
            <a:endParaRPr lang="en-US"/>
          </a:p>
        </c:txPr>
        <c:crossAx val="105438528"/>
        <c:crosses val="autoZero"/>
        <c:auto val="1"/>
        <c:lblAlgn val="ctr"/>
        <c:lblOffset val="100"/>
        <c:noMultiLvlLbl val="0"/>
      </c:catAx>
      <c:valAx>
        <c:axId val="105438528"/>
        <c:scaling>
          <c:orientation val="minMax"/>
          <c:max val="0.8"/>
          <c:min val="0"/>
        </c:scaling>
        <c:delete val="0"/>
        <c:axPos val="l"/>
        <c:numFmt formatCode="0%" sourceLinked="0"/>
        <c:majorTickMark val="none"/>
        <c:minorTickMark val="none"/>
        <c:tickLblPos val="nextTo"/>
        <c:spPr>
          <a:ln w="9525">
            <a:noFill/>
          </a:ln>
        </c:spPr>
        <c:txPr>
          <a:bodyPr/>
          <a:lstStyle/>
          <a:p>
            <a:pPr>
              <a:defRPr sz="1400" b="1" baseline="0">
                <a:solidFill>
                  <a:srgbClr val="202945"/>
                </a:solidFill>
              </a:defRPr>
            </a:pPr>
            <a:endParaRPr lang="en-US"/>
          </a:p>
        </c:txPr>
        <c:crossAx val="110306304"/>
        <c:crosses val="autoZero"/>
        <c:crossBetween val="between"/>
      </c:valAx>
    </c:plotArea>
    <c:legend>
      <c:legendPos val="b"/>
      <c:layout>
        <c:manualLayout>
          <c:xMode val="edge"/>
          <c:yMode val="edge"/>
          <c:x val="0.34016611986001799"/>
          <c:y val="0.95454234593915199"/>
          <c:w val="0.31966776027996502"/>
          <c:h val="4.5457654060848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7500000000000202"/>
        </c:manualLayout>
      </c:layout>
      <c:barChart>
        <c:barDir val="col"/>
        <c:grouping val="stacked"/>
        <c:varyColors val="0"/>
        <c:ser>
          <c:idx val="0"/>
          <c:order val="0"/>
          <c:tx>
            <c:strRef>
              <c:f>Sheet1!$C$1</c:f>
              <c:strCache>
                <c:ptCount val="1"/>
                <c:pt idx="0">
                  <c:v>Some Chance</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421E-435C-A1A0-BF025BAF9D71}"/>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421E-435C-A1A0-BF025BAF9D71}"/>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421E-435C-A1A0-BF025BAF9D71}"/>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421E-435C-A1A0-BF025BAF9D71}"/>
              </c:ext>
            </c:extLst>
          </c:dPt>
          <c:dPt>
            <c:idx val="4"/>
            <c:invertIfNegative val="0"/>
            <c:bubble3D val="0"/>
            <c:extLst>
              <c:ext xmlns:c16="http://schemas.microsoft.com/office/drawing/2014/chart" uri="{C3380CC4-5D6E-409C-BE32-E72D297353CC}">
                <c16:uniqueId val="{00000009-421E-435C-A1A0-BF025BAF9D71}"/>
              </c:ext>
            </c:extLst>
          </c:dPt>
          <c:dPt>
            <c:idx val="5"/>
            <c:invertIfNegative val="0"/>
            <c:bubble3D val="0"/>
            <c:spPr>
              <a:solidFill>
                <a:srgbClr val="E74C39"/>
              </a:solidFill>
              <a:ln w="9525">
                <a:solidFill>
                  <a:schemeClr val="bg2"/>
                </a:solidFill>
              </a:ln>
              <a:effectLst/>
            </c:spPr>
            <c:extLst>
              <c:ext xmlns:c16="http://schemas.microsoft.com/office/drawing/2014/chart" uri="{C3380CC4-5D6E-409C-BE32-E72D297353CC}">
                <c16:uniqueId val="{0000000B-421E-435C-A1A0-BF025BAF9D71}"/>
              </c:ext>
            </c:extLst>
          </c:dPt>
          <c:dLbls>
            <c:dLbl>
              <c:idx val="0"/>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421E-435C-A1A0-BF025BAF9D71}"/>
                </c:ext>
              </c:extLst>
            </c:dLbl>
            <c:dLbl>
              <c:idx val="2"/>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421E-435C-A1A0-BF025BAF9D71}"/>
                </c:ext>
              </c:extLst>
            </c:dLbl>
            <c:dLbl>
              <c:idx val="4"/>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421E-435C-A1A0-BF025BAF9D71}"/>
                </c:ext>
              </c:extLst>
            </c:dLbl>
            <c:numFmt formatCode="0.0%" sourceLinked="0"/>
            <c:spPr>
              <a:noFill/>
              <a:ln>
                <a:noFill/>
              </a:ln>
              <a:effectLst/>
            </c:spPr>
            <c:txPr>
              <a:bodyPr/>
              <a:lstStyle/>
              <a:p>
                <a:pPr>
                  <a:defRPr sz="12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0.4264</c:v>
                </c:pt>
                <c:pt idx="1">
                  <c:v>0.43640000000000001</c:v>
                </c:pt>
                <c:pt idx="2">
                  <c:v>0.3553</c:v>
                </c:pt>
                <c:pt idx="3">
                  <c:v>0.24310000000000001</c:v>
                </c:pt>
              </c:numCache>
            </c:numRef>
          </c:val>
          <c:extLst>
            <c:ext xmlns:c16="http://schemas.microsoft.com/office/drawing/2014/chart" uri="{C3380CC4-5D6E-409C-BE32-E72D297353CC}">
              <c16:uniqueId val="{0000000C-421E-435C-A1A0-BF025BAF9D71}"/>
            </c:ext>
          </c:extLst>
        </c:ser>
        <c:ser>
          <c:idx val="1"/>
          <c:order val="1"/>
          <c:tx>
            <c:strRef>
              <c:f>Sheet1!$D$1</c:f>
              <c:strCache>
                <c:ptCount val="1"/>
                <c:pt idx="0">
                  <c:v>Very Good Chance</c:v>
                </c:pt>
              </c:strCache>
            </c:strRef>
          </c:tx>
          <c:spPr>
            <a:solidFill>
              <a:schemeClr val="accent1"/>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E-421E-435C-A1A0-BF025BAF9D71}"/>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0-421E-435C-A1A0-BF025BAF9D71}"/>
              </c:ext>
            </c:extLst>
          </c:dPt>
          <c:dPt>
            <c:idx val="2"/>
            <c:invertIfNegative val="0"/>
            <c:bubble3D val="0"/>
            <c:extLst>
              <c:ext xmlns:c16="http://schemas.microsoft.com/office/drawing/2014/chart" uri="{C3380CC4-5D6E-409C-BE32-E72D297353CC}">
                <c16:uniqueId val="{00000012-421E-435C-A1A0-BF025BAF9D71}"/>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421E-435C-A1A0-BF025BAF9D71}"/>
              </c:ext>
            </c:extLst>
          </c:dPt>
          <c:dPt>
            <c:idx val="4"/>
            <c:invertIfNegative val="0"/>
            <c:bubble3D val="0"/>
            <c:extLst>
              <c:ext xmlns:c16="http://schemas.microsoft.com/office/drawing/2014/chart" uri="{C3380CC4-5D6E-409C-BE32-E72D297353CC}">
                <c16:uniqueId val="{00000016-421E-435C-A1A0-BF025BAF9D71}"/>
              </c:ext>
            </c:extLst>
          </c:dPt>
          <c:dPt>
            <c:idx val="5"/>
            <c:invertIfNegative val="0"/>
            <c:bubble3D val="0"/>
            <c:extLst>
              <c:ext xmlns:c16="http://schemas.microsoft.com/office/drawing/2014/chart" uri="{C3380CC4-5D6E-409C-BE32-E72D297353CC}">
                <c16:uniqueId val="{00000018-421E-435C-A1A0-BF025BAF9D71}"/>
              </c:ext>
            </c:extLst>
          </c:dPt>
          <c:dLbls>
            <c:dLbl>
              <c:idx val="0"/>
              <c:numFmt formatCode="0.0%" sourceLinked="0"/>
              <c:spPr>
                <a:solidFill>
                  <a:schemeClr val="accent1"/>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E-421E-435C-A1A0-BF025BAF9D71}"/>
                </c:ext>
              </c:extLst>
            </c:dLbl>
            <c:dLbl>
              <c:idx val="1"/>
              <c:numFmt formatCode="0.0%" sourceLinked="0"/>
              <c:spPr>
                <a:solidFill>
                  <a:schemeClr val="bg2"/>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0-421E-435C-A1A0-BF025BAF9D71}"/>
                </c:ext>
              </c:extLst>
            </c:dLbl>
            <c:dLbl>
              <c:idx val="2"/>
              <c:numFmt formatCode="0.0%" sourceLinked="0"/>
              <c:spPr>
                <a:solidFill>
                  <a:schemeClr val="accent1"/>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2-421E-435C-A1A0-BF025BAF9D71}"/>
                </c:ext>
              </c:extLst>
            </c:dLbl>
            <c:dLbl>
              <c:idx val="3"/>
              <c:numFmt formatCode="0.0%" sourceLinked="0"/>
              <c:spPr>
                <a:solidFill>
                  <a:schemeClr val="bg2"/>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4-421E-435C-A1A0-BF025BAF9D71}"/>
                </c:ext>
              </c:extLst>
            </c:dLbl>
            <c:numFmt formatCode="0.0%" sourceLinked="0"/>
            <c:spPr>
              <a:no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0.37559999999999999</c:v>
                </c:pt>
                <c:pt idx="1">
                  <c:v>0.43640000000000001</c:v>
                </c:pt>
                <c:pt idx="2">
                  <c:v>0.54820000000000002</c:v>
                </c:pt>
                <c:pt idx="3">
                  <c:v>0.69350000000000001</c:v>
                </c:pt>
              </c:numCache>
            </c:numRef>
          </c:val>
          <c:extLst>
            <c:ext xmlns:c16="http://schemas.microsoft.com/office/drawing/2014/chart" uri="{C3380CC4-5D6E-409C-BE32-E72D297353CC}">
              <c16:uniqueId val="{00000019-421E-435C-A1A0-BF025BAF9D71}"/>
            </c:ext>
          </c:extLst>
        </c:ser>
        <c:dLbls>
          <c:showLegendKey val="0"/>
          <c:showVal val="0"/>
          <c:showCatName val="0"/>
          <c:showSerName val="0"/>
          <c:showPercent val="0"/>
          <c:showBubbleSize val="0"/>
        </c:dLbls>
        <c:gapWidth val="74"/>
        <c:overlap val="100"/>
        <c:axId val="97175040"/>
        <c:axId val="105219200"/>
      </c:barChart>
      <c:catAx>
        <c:axId val="97175040"/>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105219200"/>
        <c:crosses val="autoZero"/>
        <c:auto val="1"/>
        <c:lblAlgn val="ctr"/>
        <c:lblOffset val="100"/>
        <c:tickLblSkip val="2"/>
        <c:tickMarkSkip val="2"/>
        <c:noMultiLvlLbl val="0"/>
      </c:catAx>
      <c:valAx>
        <c:axId val="105219200"/>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9717504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 Chance</c:v>
                </c:pt>
              </c:strCache>
            </c:strRef>
          </c:tx>
          <c:spPr>
            <a:solidFill>
              <a:srgbClr val="202945"/>
            </a:solidFill>
            <a:ln>
              <a:solidFill>
                <a:schemeClr val="bg2"/>
              </a:solidFill>
            </a:ln>
            <a:effectLst/>
          </c:spPr>
          <c:invertIfNegative val="0"/>
          <c:dPt>
            <c:idx val="0"/>
            <c:invertIfNegative val="0"/>
            <c:bubble3D val="0"/>
            <c:spPr>
              <a:solidFill>
                <a:schemeClr val="accent1">
                  <a:lumMod val="60000"/>
                  <a:lumOff val="40000"/>
                </a:schemeClr>
              </a:solidFill>
              <a:ln>
                <a:solidFill>
                  <a:schemeClr val="bg2"/>
                </a:solidFill>
              </a:ln>
              <a:effectLst/>
            </c:spPr>
            <c:extLst>
              <c:ext xmlns:c16="http://schemas.microsoft.com/office/drawing/2014/chart" uri="{C3380CC4-5D6E-409C-BE32-E72D297353CC}">
                <c16:uniqueId val="{00000001-B8FA-411D-B1EF-CAC36B7CE6F6}"/>
              </c:ext>
            </c:extLst>
          </c:dPt>
          <c:dPt>
            <c:idx val="1"/>
            <c:invertIfNegative val="0"/>
            <c:bubble3D val="0"/>
            <c:spPr>
              <a:solidFill>
                <a:schemeClr val="bg2">
                  <a:lumMod val="60000"/>
                  <a:lumOff val="40000"/>
                </a:schemeClr>
              </a:solidFill>
              <a:ln>
                <a:solidFill>
                  <a:schemeClr val="bg2"/>
                </a:solidFill>
              </a:ln>
              <a:effectLst/>
            </c:spPr>
            <c:extLst>
              <c:ext xmlns:c16="http://schemas.microsoft.com/office/drawing/2014/chart" uri="{C3380CC4-5D6E-409C-BE32-E72D297353CC}">
                <c16:uniqueId val="{00000003-B8FA-411D-B1EF-CAC36B7CE6F6}"/>
              </c:ext>
            </c:extLst>
          </c:dPt>
          <c:dPt>
            <c:idx val="2"/>
            <c:invertIfNegative val="0"/>
            <c:bubble3D val="0"/>
            <c:spPr>
              <a:solidFill>
                <a:schemeClr val="accent1">
                  <a:lumMod val="60000"/>
                  <a:lumOff val="40000"/>
                </a:schemeClr>
              </a:solidFill>
              <a:ln>
                <a:solidFill>
                  <a:schemeClr val="bg2"/>
                </a:solidFill>
              </a:ln>
              <a:effectLst/>
            </c:spPr>
            <c:extLst>
              <c:ext xmlns:c16="http://schemas.microsoft.com/office/drawing/2014/chart" uri="{C3380CC4-5D6E-409C-BE32-E72D297353CC}">
                <c16:uniqueId val="{00000005-B8FA-411D-B1EF-CAC36B7CE6F6}"/>
              </c:ext>
            </c:extLst>
          </c:dPt>
          <c:dPt>
            <c:idx val="3"/>
            <c:invertIfNegative val="0"/>
            <c:bubble3D val="0"/>
            <c:spPr>
              <a:solidFill>
                <a:schemeClr val="bg2">
                  <a:lumMod val="60000"/>
                  <a:lumOff val="40000"/>
                </a:schemeClr>
              </a:solidFill>
              <a:ln>
                <a:solidFill>
                  <a:schemeClr val="bg2"/>
                </a:solidFill>
              </a:ln>
              <a:effectLst/>
            </c:spPr>
            <c:extLst>
              <c:ext xmlns:c16="http://schemas.microsoft.com/office/drawing/2014/chart" uri="{C3380CC4-5D6E-409C-BE32-E72D297353CC}">
                <c16:uniqueId val="{00000007-B8FA-411D-B1EF-CAC36B7CE6F6}"/>
              </c:ext>
            </c:extLst>
          </c:dPt>
          <c:dPt>
            <c:idx val="4"/>
            <c:invertIfNegative val="0"/>
            <c:bubble3D val="0"/>
            <c:spPr>
              <a:solidFill>
                <a:schemeClr val="accent1">
                  <a:lumMod val="60000"/>
                  <a:lumOff val="40000"/>
                </a:schemeClr>
              </a:solidFill>
              <a:ln>
                <a:solidFill>
                  <a:schemeClr val="bg2"/>
                </a:solidFill>
              </a:ln>
              <a:effectLst/>
            </c:spPr>
            <c:extLst>
              <c:ext xmlns:c16="http://schemas.microsoft.com/office/drawing/2014/chart" uri="{C3380CC4-5D6E-409C-BE32-E72D297353CC}">
                <c16:uniqueId val="{00000009-B8FA-411D-B1EF-CAC36B7CE6F6}"/>
              </c:ext>
            </c:extLst>
          </c:dPt>
          <c:dPt>
            <c:idx val="5"/>
            <c:invertIfNegative val="0"/>
            <c:bubble3D val="0"/>
            <c:spPr>
              <a:solidFill>
                <a:schemeClr val="bg2">
                  <a:lumMod val="60000"/>
                  <a:lumOff val="40000"/>
                </a:schemeClr>
              </a:solidFill>
              <a:ln>
                <a:solidFill>
                  <a:schemeClr val="bg2"/>
                </a:solidFill>
              </a:ln>
              <a:effectLst/>
            </c:spPr>
            <c:extLst>
              <c:ext xmlns:c16="http://schemas.microsoft.com/office/drawing/2014/chart" uri="{C3380CC4-5D6E-409C-BE32-E72D297353CC}">
                <c16:uniqueId val="{0000000B-B8FA-411D-B1EF-CAC36B7CE6F6}"/>
              </c:ext>
            </c:extLst>
          </c:dPt>
          <c:dLbls>
            <c:dLbl>
              <c:idx val="0"/>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B8FA-411D-B1EF-CAC36B7CE6F6}"/>
                </c:ext>
              </c:extLst>
            </c:dLbl>
            <c:dLbl>
              <c:idx val="2"/>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B8FA-411D-B1EF-CAC36B7CE6F6}"/>
                </c:ext>
              </c:extLst>
            </c:dLbl>
            <c:dLbl>
              <c:idx val="4"/>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B8FA-411D-B1EF-CAC36B7CE6F6}"/>
                </c:ext>
              </c:extLst>
            </c:dLbl>
            <c:numFmt formatCode="0.0%" sourceLinked="0"/>
            <c:spPr>
              <a:noFill/>
              <a:ln>
                <a:noFill/>
              </a:ln>
              <a:effectLst/>
            </c:spPr>
            <c:txPr>
              <a:bodyPr/>
              <a:lstStyle/>
              <a:p>
                <a:pPr>
                  <a:defRPr sz="12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0.44159999999999999</c:v>
                </c:pt>
                <c:pt idx="1">
                  <c:v>0.32879999999999998</c:v>
                </c:pt>
                <c:pt idx="2">
                  <c:v>0.21429999999999999</c:v>
                </c:pt>
                <c:pt idx="3">
                  <c:v>0.186</c:v>
                </c:pt>
                <c:pt idx="4">
                  <c:v>0.5635</c:v>
                </c:pt>
                <c:pt idx="5">
                  <c:v>0.48220000000000002</c:v>
                </c:pt>
              </c:numCache>
            </c:numRef>
          </c:val>
          <c:extLst>
            <c:ext xmlns:c16="http://schemas.microsoft.com/office/drawing/2014/chart" uri="{C3380CC4-5D6E-409C-BE32-E72D297353CC}">
              <c16:uniqueId val="{0000000C-B8FA-411D-B1EF-CAC36B7CE6F6}"/>
            </c:ext>
          </c:extLst>
        </c:ser>
        <c:ser>
          <c:idx val="1"/>
          <c:order val="1"/>
          <c:tx>
            <c:strRef>
              <c:f>Sheet1!$D$1</c:f>
              <c:strCache>
                <c:ptCount val="1"/>
                <c:pt idx="0">
                  <c:v>Very Good Chance</c:v>
                </c:pt>
              </c:strCache>
            </c:strRef>
          </c:tx>
          <c:spPr>
            <a:solidFill>
              <a:schemeClr val="accent1"/>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E-B8FA-411D-B1EF-CAC36B7CE6F6}"/>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0-B8FA-411D-B1EF-CAC36B7CE6F6}"/>
              </c:ext>
            </c:extLst>
          </c:dPt>
          <c:dPt>
            <c:idx val="2"/>
            <c:invertIfNegative val="0"/>
            <c:bubble3D val="0"/>
            <c:extLst>
              <c:ext xmlns:c16="http://schemas.microsoft.com/office/drawing/2014/chart" uri="{C3380CC4-5D6E-409C-BE32-E72D297353CC}">
                <c16:uniqueId val="{00000012-B8FA-411D-B1EF-CAC36B7CE6F6}"/>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B8FA-411D-B1EF-CAC36B7CE6F6}"/>
              </c:ext>
            </c:extLst>
          </c:dPt>
          <c:dPt>
            <c:idx val="4"/>
            <c:invertIfNegative val="0"/>
            <c:bubble3D val="0"/>
            <c:extLst>
              <c:ext xmlns:c16="http://schemas.microsoft.com/office/drawing/2014/chart" uri="{C3380CC4-5D6E-409C-BE32-E72D297353CC}">
                <c16:uniqueId val="{00000016-B8FA-411D-B1EF-CAC36B7CE6F6}"/>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B8FA-411D-B1EF-CAC36B7CE6F6}"/>
              </c:ext>
            </c:extLst>
          </c:dPt>
          <c:dLbls>
            <c:dLbl>
              <c:idx val="0"/>
              <c:numFmt formatCode="0.0%" sourceLinked="0"/>
              <c:spPr>
                <a:solidFill>
                  <a:schemeClr val="accent1"/>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E-B8FA-411D-B1EF-CAC36B7CE6F6}"/>
                </c:ext>
              </c:extLst>
            </c:dLbl>
            <c:dLbl>
              <c:idx val="1"/>
              <c:numFmt formatCode="0.0%" sourceLinked="0"/>
              <c:spPr>
                <a:solidFill>
                  <a:schemeClr val="bg2"/>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0-B8FA-411D-B1EF-CAC36B7CE6F6}"/>
                </c:ext>
              </c:extLst>
            </c:dLbl>
            <c:dLbl>
              <c:idx val="2"/>
              <c:numFmt formatCode="0.0%" sourceLinked="0"/>
              <c:spPr>
                <a:solidFill>
                  <a:schemeClr val="accent1"/>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2-B8FA-411D-B1EF-CAC36B7CE6F6}"/>
                </c:ext>
              </c:extLst>
            </c:dLbl>
            <c:dLbl>
              <c:idx val="3"/>
              <c:numFmt formatCode="0.0%" sourceLinked="0"/>
              <c:spPr>
                <a:solidFill>
                  <a:schemeClr val="bg2"/>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4-B8FA-411D-B1EF-CAC36B7CE6F6}"/>
                </c:ext>
              </c:extLst>
            </c:dLbl>
            <c:dLbl>
              <c:idx val="4"/>
              <c:numFmt formatCode="0.0%" sourceLinked="0"/>
              <c:spPr>
                <a:solidFill>
                  <a:schemeClr val="accent1"/>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6-B8FA-411D-B1EF-CAC36B7CE6F6}"/>
                </c:ext>
              </c:extLst>
            </c:dLbl>
            <c:dLbl>
              <c:idx val="5"/>
              <c:numFmt formatCode="0.0%" sourceLinked="0"/>
              <c:spPr>
                <a:solidFill>
                  <a:schemeClr val="bg2"/>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8-B8FA-411D-B1EF-CAC36B7CE6F6}"/>
                </c:ext>
              </c:extLst>
            </c:dLbl>
            <c:numFmt formatCode="0.0%" sourceLinked="0"/>
            <c:spPr>
              <a:no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0.32990000000000003</c:v>
                </c:pt>
                <c:pt idx="1">
                  <c:v>0.49519999999999997</c:v>
                </c:pt>
                <c:pt idx="2">
                  <c:v>5.1000000000000004E-3</c:v>
                </c:pt>
                <c:pt idx="3">
                  <c:v>2.18E-2</c:v>
                </c:pt>
                <c:pt idx="4">
                  <c:v>0.23350000000000001</c:v>
                </c:pt>
                <c:pt idx="5">
                  <c:v>0.3654</c:v>
                </c:pt>
              </c:numCache>
            </c:numRef>
          </c:val>
          <c:extLst>
            <c:ext xmlns:c16="http://schemas.microsoft.com/office/drawing/2014/chart" uri="{C3380CC4-5D6E-409C-BE32-E72D297353CC}">
              <c16:uniqueId val="{00000019-B8FA-411D-B1EF-CAC36B7CE6F6}"/>
            </c:ext>
          </c:extLst>
        </c:ser>
        <c:dLbls>
          <c:showLegendKey val="0"/>
          <c:showVal val="0"/>
          <c:showCatName val="0"/>
          <c:showSerName val="0"/>
          <c:showPercent val="0"/>
          <c:showBubbleSize val="0"/>
        </c:dLbls>
        <c:gapWidth val="74"/>
        <c:overlap val="100"/>
        <c:axId val="115895808"/>
        <c:axId val="105221504"/>
      </c:barChart>
      <c:catAx>
        <c:axId val="115895808"/>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105221504"/>
        <c:crosses val="autoZero"/>
        <c:auto val="1"/>
        <c:lblAlgn val="ctr"/>
        <c:lblOffset val="100"/>
        <c:tickLblSkip val="2"/>
        <c:tickMarkSkip val="2"/>
        <c:noMultiLvlLbl val="0"/>
      </c:catAx>
      <c:valAx>
        <c:axId val="105221504"/>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15895808"/>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6.4788478886997097E-2"/>
          <c:y val="2.15165010111441E-2"/>
          <c:w val="0.94561598224195298"/>
          <c:h val="0.78592886694247999"/>
        </c:manualLayout>
      </c:layout>
      <c:barChart>
        <c:barDir val="col"/>
        <c:grouping val="stacked"/>
        <c:varyColors val="0"/>
        <c:ser>
          <c:idx val="0"/>
          <c:order val="0"/>
          <c:tx>
            <c:strRef>
              <c:f>Sheet1!$C$1</c:f>
              <c:strCache>
                <c:ptCount val="1"/>
                <c:pt idx="0">
                  <c:v>Some Chance</c:v>
                </c:pt>
              </c:strCache>
            </c:strRef>
          </c:tx>
          <c:spPr>
            <a:solidFill>
              <a:schemeClr val="accent1">
                <a:lumMod val="60000"/>
                <a:lumOff val="40000"/>
              </a:schemeClr>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1-D73E-4F58-9C42-C5E9C98F263F}"/>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D73E-4F58-9C42-C5E9C98F263F}"/>
              </c:ext>
            </c:extLst>
          </c:dPt>
          <c:dPt>
            <c:idx val="2"/>
            <c:invertIfNegative val="0"/>
            <c:bubble3D val="0"/>
            <c:extLst>
              <c:ext xmlns:c16="http://schemas.microsoft.com/office/drawing/2014/chart" uri="{C3380CC4-5D6E-409C-BE32-E72D297353CC}">
                <c16:uniqueId val="{00000005-D73E-4F58-9C42-C5E9C98F263F}"/>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D73E-4F58-9C42-C5E9C98F263F}"/>
              </c:ext>
            </c:extLst>
          </c:dPt>
          <c:dPt>
            <c:idx val="4"/>
            <c:invertIfNegative val="0"/>
            <c:bubble3D val="0"/>
            <c:extLst>
              <c:ext xmlns:c16="http://schemas.microsoft.com/office/drawing/2014/chart" uri="{C3380CC4-5D6E-409C-BE32-E72D297353CC}">
                <c16:uniqueId val="{00000009-D73E-4F58-9C42-C5E9C98F263F}"/>
              </c:ext>
            </c:extLst>
          </c:dPt>
          <c:dPt>
            <c:idx val="5"/>
            <c:invertIfNegative val="0"/>
            <c:bubble3D val="0"/>
            <c:extLst>
              <c:ext xmlns:c16="http://schemas.microsoft.com/office/drawing/2014/chart" uri="{C3380CC4-5D6E-409C-BE32-E72D297353CC}">
                <c16:uniqueId val="{0000000B-D73E-4F58-9C42-C5E9C98F263F}"/>
              </c:ext>
            </c:extLst>
          </c:dPt>
          <c:dLbls>
            <c:dLbl>
              <c:idx val="0"/>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D73E-4F58-9C42-C5E9C98F263F}"/>
                </c:ext>
              </c:extLst>
            </c:dLbl>
            <c:dLbl>
              <c:idx val="2"/>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D73E-4F58-9C42-C5E9C98F263F}"/>
                </c:ext>
              </c:extLst>
            </c:dLbl>
            <c:numFmt formatCode="0.0%" sourceLinked="0"/>
            <c:spPr>
              <a:noFill/>
              <a:ln>
                <a:noFill/>
              </a:ln>
              <a:effectLst/>
            </c:spPr>
            <c:txPr>
              <a:bodyPr/>
              <a:lstStyle/>
              <a:p>
                <a:pPr>
                  <a:defRPr sz="12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0.23469999999999999</c:v>
                </c:pt>
                <c:pt idx="1">
                  <c:v>0.17019999999999999</c:v>
                </c:pt>
                <c:pt idx="2">
                  <c:v>0.23860000000000001</c:v>
                </c:pt>
                <c:pt idx="3">
                  <c:v>0.4078</c:v>
                </c:pt>
              </c:numCache>
            </c:numRef>
          </c:val>
          <c:extLst>
            <c:ext xmlns:c16="http://schemas.microsoft.com/office/drawing/2014/chart" uri="{C3380CC4-5D6E-409C-BE32-E72D297353CC}">
              <c16:uniqueId val="{0000000C-D73E-4F58-9C42-C5E9C98F263F}"/>
            </c:ext>
          </c:extLst>
        </c:ser>
        <c:ser>
          <c:idx val="1"/>
          <c:order val="1"/>
          <c:tx>
            <c:strRef>
              <c:f>Sheet1!$D$1</c:f>
              <c:strCache>
                <c:ptCount val="1"/>
                <c:pt idx="0">
                  <c:v>Very Good Chance</c:v>
                </c:pt>
              </c:strCache>
            </c:strRef>
          </c:tx>
          <c:spPr>
            <a:solidFill>
              <a:schemeClr val="accent1"/>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E-D73E-4F58-9C42-C5E9C98F263F}"/>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0-D73E-4F58-9C42-C5E9C98F263F}"/>
              </c:ext>
            </c:extLst>
          </c:dPt>
          <c:dPt>
            <c:idx val="2"/>
            <c:invertIfNegative val="0"/>
            <c:bubble3D val="0"/>
            <c:extLst>
              <c:ext xmlns:c16="http://schemas.microsoft.com/office/drawing/2014/chart" uri="{C3380CC4-5D6E-409C-BE32-E72D297353CC}">
                <c16:uniqueId val="{00000012-D73E-4F58-9C42-C5E9C98F263F}"/>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D73E-4F58-9C42-C5E9C98F263F}"/>
              </c:ext>
            </c:extLst>
          </c:dPt>
          <c:dPt>
            <c:idx val="4"/>
            <c:invertIfNegative val="0"/>
            <c:bubble3D val="0"/>
            <c:extLst>
              <c:ext xmlns:c16="http://schemas.microsoft.com/office/drawing/2014/chart" uri="{C3380CC4-5D6E-409C-BE32-E72D297353CC}">
                <c16:uniqueId val="{00000016-D73E-4F58-9C42-C5E9C98F263F}"/>
              </c:ext>
            </c:extLst>
          </c:dPt>
          <c:dPt>
            <c:idx val="5"/>
            <c:invertIfNegative val="0"/>
            <c:bubble3D val="0"/>
            <c:extLst>
              <c:ext xmlns:c16="http://schemas.microsoft.com/office/drawing/2014/chart" uri="{C3380CC4-5D6E-409C-BE32-E72D297353CC}">
                <c16:uniqueId val="{00000018-D73E-4F58-9C42-C5E9C98F263F}"/>
              </c:ext>
            </c:extLst>
          </c:dPt>
          <c:dLbls>
            <c:dLbl>
              <c:idx val="0"/>
              <c:numFmt formatCode="0.0%" sourceLinked="0"/>
              <c:spPr>
                <a:solidFill>
                  <a:schemeClr val="accent1"/>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E-D73E-4F58-9C42-C5E9C98F263F}"/>
                </c:ext>
              </c:extLst>
            </c:dLbl>
            <c:dLbl>
              <c:idx val="1"/>
              <c:numFmt formatCode="0.0%" sourceLinked="0"/>
              <c:spPr>
                <a:solidFill>
                  <a:schemeClr val="bg2"/>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0-D73E-4F58-9C42-C5E9C98F263F}"/>
                </c:ext>
              </c:extLst>
            </c:dLbl>
            <c:dLbl>
              <c:idx val="2"/>
              <c:numFmt formatCode="0.0%" sourceLinked="0"/>
              <c:spPr>
                <a:solidFill>
                  <a:schemeClr val="accent1"/>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2-D73E-4F58-9C42-C5E9C98F263F}"/>
                </c:ext>
              </c:extLst>
            </c:dLbl>
            <c:dLbl>
              <c:idx val="3"/>
              <c:numFmt formatCode="0.0%" sourceLinked="0"/>
              <c:spPr>
                <a:solidFill>
                  <a:schemeClr val="bg2"/>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4-D73E-4F58-9C42-C5E9C98F263F}"/>
                </c:ext>
              </c:extLst>
            </c:dLbl>
            <c:numFmt formatCode="0.0%" sourceLinked="0"/>
            <c:spPr>
              <a:noFill/>
              <a:ln>
                <a:noFill/>
              </a:ln>
              <a:effectLst/>
            </c:spPr>
            <c:txPr>
              <a:bodyPr/>
              <a:lstStyle/>
              <a:p>
                <a:pPr>
                  <a:defRPr sz="12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0.62239999999999995</c:v>
                </c:pt>
                <c:pt idx="1">
                  <c:v>0.65780000000000005</c:v>
                </c:pt>
                <c:pt idx="2">
                  <c:v>5.0799999999999998E-2</c:v>
                </c:pt>
                <c:pt idx="3">
                  <c:v>0.24560000000000001</c:v>
                </c:pt>
              </c:numCache>
            </c:numRef>
          </c:val>
          <c:extLst>
            <c:ext xmlns:c16="http://schemas.microsoft.com/office/drawing/2014/chart" uri="{C3380CC4-5D6E-409C-BE32-E72D297353CC}">
              <c16:uniqueId val="{00000019-D73E-4F58-9C42-C5E9C98F263F}"/>
            </c:ext>
          </c:extLst>
        </c:ser>
        <c:dLbls>
          <c:showLegendKey val="0"/>
          <c:showVal val="0"/>
          <c:showCatName val="0"/>
          <c:showSerName val="0"/>
          <c:showPercent val="0"/>
          <c:showBubbleSize val="0"/>
        </c:dLbls>
        <c:gapWidth val="74"/>
        <c:overlap val="100"/>
        <c:axId val="118724096"/>
        <c:axId val="105223808"/>
      </c:barChart>
      <c:catAx>
        <c:axId val="118724096"/>
        <c:scaling>
          <c:orientation val="minMax"/>
        </c:scaling>
        <c:delete val="0"/>
        <c:axPos val="b"/>
        <c:majorGridlines>
          <c:spPr>
            <a:ln>
              <a:solidFill>
                <a:schemeClr val="bg1"/>
              </a:solidFill>
            </a:ln>
          </c:spPr>
        </c:majorGridlines>
        <c:numFmt formatCode="General" sourceLinked="0"/>
        <c:majorTickMark val="none"/>
        <c:minorTickMark val="none"/>
        <c:tickLblPos val="none"/>
        <c:spPr>
          <a:ln>
            <a:solidFill>
              <a:schemeClr val="accent3"/>
            </a:solidFill>
          </a:ln>
        </c:spPr>
        <c:crossAx val="105223808"/>
        <c:crosses val="autoZero"/>
        <c:auto val="1"/>
        <c:lblAlgn val="ctr"/>
        <c:lblOffset val="100"/>
        <c:tickLblSkip val="2"/>
        <c:tickMarkSkip val="2"/>
        <c:noMultiLvlLbl val="0"/>
      </c:catAx>
      <c:valAx>
        <c:axId val="105223808"/>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rgbClr val="202945"/>
                </a:solidFill>
              </a:defRPr>
            </a:pPr>
            <a:endParaRPr lang="en-US"/>
          </a:p>
        </c:txPr>
        <c:crossAx val="118724096"/>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Agree</c:v>
                </c:pt>
              </c:strCache>
            </c:strRef>
          </c:tx>
          <c:spPr>
            <a:solidFill>
              <a:schemeClr val="accent1">
                <a:lumMod val="60000"/>
                <a:lumOff val="40000"/>
              </a:schemeClr>
            </a:solidFill>
            <a:ln w="3175">
              <a:solidFill>
                <a:schemeClr val="bg2"/>
              </a:solidFill>
            </a:ln>
            <a:effectLst/>
          </c:spPr>
          <c:invertIfNegative val="0"/>
          <c:dPt>
            <c:idx val="0"/>
            <c:invertIfNegative val="0"/>
            <c:bubble3D val="0"/>
            <c:extLst>
              <c:ext xmlns:c16="http://schemas.microsoft.com/office/drawing/2014/chart" uri="{C3380CC4-5D6E-409C-BE32-E72D297353CC}">
                <c16:uniqueId val="{00000001-0798-47D8-9E05-7968D12F367C}"/>
              </c:ext>
            </c:extLst>
          </c:dPt>
          <c:dPt>
            <c:idx val="1"/>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3-0798-47D8-9E05-7968D12F367C}"/>
              </c:ext>
            </c:extLst>
          </c:dPt>
          <c:dPt>
            <c:idx val="2"/>
            <c:invertIfNegative val="0"/>
            <c:bubble3D val="0"/>
            <c:extLst>
              <c:ext xmlns:c16="http://schemas.microsoft.com/office/drawing/2014/chart" uri="{C3380CC4-5D6E-409C-BE32-E72D297353CC}">
                <c16:uniqueId val="{00000005-0798-47D8-9E05-7968D12F367C}"/>
              </c:ext>
            </c:extLst>
          </c:dPt>
          <c:dPt>
            <c:idx val="3"/>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7-0798-47D8-9E05-7968D12F367C}"/>
              </c:ext>
            </c:extLst>
          </c:dPt>
          <c:dPt>
            <c:idx val="4"/>
            <c:invertIfNegative val="0"/>
            <c:bubble3D val="0"/>
            <c:extLst>
              <c:ext xmlns:c16="http://schemas.microsoft.com/office/drawing/2014/chart" uri="{C3380CC4-5D6E-409C-BE32-E72D297353CC}">
                <c16:uniqueId val="{00000009-0798-47D8-9E05-7968D12F367C}"/>
              </c:ext>
            </c:extLst>
          </c:dPt>
          <c:dPt>
            <c:idx val="5"/>
            <c:invertIfNegative val="0"/>
            <c:bubble3D val="0"/>
            <c:spPr>
              <a:solidFill>
                <a:schemeClr val="bg2">
                  <a:lumMod val="60000"/>
                  <a:lumOff val="40000"/>
                </a:schemeClr>
              </a:solidFill>
              <a:ln w="3175">
                <a:solidFill>
                  <a:schemeClr val="bg2"/>
                </a:solidFill>
              </a:ln>
              <a:effectLst/>
            </c:spPr>
            <c:extLst>
              <c:ext xmlns:c16="http://schemas.microsoft.com/office/drawing/2014/chart" uri="{C3380CC4-5D6E-409C-BE32-E72D297353CC}">
                <c16:uniqueId val="{0000000B-0798-47D8-9E05-7968D12F367C}"/>
              </c:ext>
            </c:extLst>
          </c:dPt>
          <c:dPt>
            <c:idx val="6"/>
            <c:invertIfNegative val="0"/>
            <c:bubble3D val="0"/>
            <c:extLst>
              <c:ext xmlns:c16="http://schemas.microsoft.com/office/drawing/2014/chart" uri="{C3380CC4-5D6E-409C-BE32-E72D297353CC}">
                <c16:uniqueId val="{0000000D-0798-47D8-9E05-7968D12F367C}"/>
              </c:ext>
            </c:extLst>
          </c:dPt>
          <c:dPt>
            <c:idx val="7"/>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F-0798-47D8-9E05-7968D12F367C}"/>
              </c:ext>
            </c:extLst>
          </c:dPt>
          <c:dLbls>
            <c:dLbl>
              <c:idx val="0"/>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0798-47D8-9E05-7968D12F367C}"/>
                </c:ext>
              </c:extLst>
            </c:dLbl>
            <c:dLbl>
              <c:idx val="1"/>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0798-47D8-9E05-7968D12F367C}"/>
                </c:ext>
              </c:extLst>
            </c:dLbl>
            <c:dLbl>
              <c:idx val="2"/>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0798-47D8-9E05-7968D12F367C}"/>
                </c:ext>
              </c:extLst>
            </c:dLbl>
            <c:dLbl>
              <c:idx val="3"/>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0798-47D8-9E05-7968D12F367C}"/>
                </c:ext>
              </c:extLst>
            </c:dLbl>
            <c:dLbl>
              <c:idx val="4"/>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0798-47D8-9E05-7968D12F367C}"/>
                </c:ext>
              </c:extLst>
            </c:dLbl>
            <c:dLbl>
              <c:idx val="5"/>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B-0798-47D8-9E05-7968D12F367C}"/>
                </c:ext>
              </c:extLst>
            </c:dLbl>
            <c:dLbl>
              <c:idx val="6"/>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0798-47D8-9E05-7968D12F367C}"/>
                </c:ext>
              </c:extLst>
            </c:dLbl>
            <c:dLbl>
              <c:idx val="7"/>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F-0798-47D8-9E05-7968D12F367C}"/>
                </c:ext>
              </c:extLst>
            </c:dLbl>
            <c:numFmt formatCode="0.0%" sourceLinked="0"/>
            <c:spPr>
              <a:noFill/>
              <a:ln>
                <a:noFill/>
              </a:ln>
              <a:effectLst/>
            </c:spPr>
            <c:txPr>
              <a:bodyPr/>
              <a:lstStyle/>
              <a:p>
                <a:pPr>
                  <a:defRPr sz="1200" b="1">
                    <a:solidFill>
                      <a:schemeClr val="bg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0.32979999999999998</c:v>
                </c:pt>
                <c:pt idx="1">
                  <c:v>0.40129999999999999</c:v>
                </c:pt>
                <c:pt idx="2">
                  <c:v>0.33510000000000001</c:v>
                </c:pt>
                <c:pt idx="3">
                  <c:v>0.38150000000000001</c:v>
                </c:pt>
                <c:pt idx="4">
                  <c:v>0.36270000000000002</c:v>
                </c:pt>
                <c:pt idx="5">
                  <c:v>0.3962</c:v>
                </c:pt>
              </c:numCache>
            </c:numRef>
          </c:val>
          <c:extLst>
            <c:ext xmlns:c16="http://schemas.microsoft.com/office/drawing/2014/chart" uri="{C3380CC4-5D6E-409C-BE32-E72D297353CC}">
              <c16:uniqueId val="{00000010-0798-47D8-9E05-7968D12F367C}"/>
            </c:ext>
          </c:extLst>
        </c:ser>
        <c:ser>
          <c:idx val="1"/>
          <c:order val="1"/>
          <c:tx>
            <c:strRef>
              <c:f>Sheet1!$D$1</c:f>
              <c:strCache>
                <c:ptCount val="1"/>
                <c:pt idx="0">
                  <c:v>Strongly Agree</c:v>
                </c:pt>
              </c:strCache>
            </c:strRef>
          </c:tx>
          <c:spPr>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0798-47D8-9E05-7968D12F367C}"/>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0798-47D8-9E05-7968D12F367C}"/>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0798-47D8-9E05-7968D12F367C}"/>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0798-47D8-9E05-7968D12F367C}"/>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0798-47D8-9E05-7968D12F367C}"/>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0798-47D8-9E05-7968D12F367C}"/>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0798-47D8-9E05-7968D12F367C}"/>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0798-47D8-9E05-7968D12F367C}"/>
              </c:ext>
            </c:extLst>
          </c:dPt>
          <c:dLbls>
            <c:numFmt formatCode="0.0%" sourceLinked="0"/>
            <c:spPr>
              <a:noFill/>
              <a:ln>
                <a:noFill/>
              </a:ln>
              <a:effectLst/>
            </c:spPr>
            <c:txPr>
              <a:bodyPr/>
              <a:lstStyle/>
              <a:p>
                <a:pPr>
                  <a:defRPr sz="1200" b="1">
                    <a:solidFill>
                      <a:schemeClr val="tx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0.63300000000000001</c:v>
                </c:pt>
                <c:pt idx="1">
                  <c:v>0.55210000000000004</c:v>
                </c:pt>
                <c:pt idx="2">
                  <c:v>0.61860000000000004</c:v>
                </c:pt>
                <c:pt idx="3">
                  <c:v>0.5575</c:v>
                </c:pt>
                <c:pt idx="4">
                  <c:v>0.59589999999999999</c:v>
                </c:pt>
                <c:pt idx="5">
                  <c:v>0.50719999999999998</c:v>
                </c:pt>
              </c:numCache>
            </c:numRef>
          </c:val>
          <c:extLst>
            <c:ext xmlns:c16="http://schemas.microsoft.com/office/drawing/2014/chart" uri="{C3380CC4-5D6E-409C-BE32-E72D297353CC}">
              <c16:uniqueId val="{00000021-0798-47D8-9E05-7968D12F367C}"/>
            </c:ext>
          </c:extLst>
        </c:ser>
        <c:dLbls>
          <c:showLegendKey val="0"/>
          <c:showVal val="0"/>
          <c:showCatName val="0"/>
          <c:showSerName val="0"/>
          <c:showPercent val="0"/>
          <c:showBubbleSize val="0"/>
        </c:dLbls>
        <c:gapWidth val="74"/>
        <c:overlap val="100"/>
        <c:axId val="86731264"/>
        <c:axId val="96446720"/>
      </c:barChart>
      <c:catAx>
        <c:axId val="86731264"/>
        <c:scaling>
          <c:orientation val="minMax"/>
        </c:scaling>
        <c:delete val="0"/>
        <c:axPos val="b"/>
        <c:majorGridlines>
          <c:spPr>
            <a:ln>
              <a:solidFill>
                <a:schemeClr val="accent3"/>
              </a:solidFill>
            </a:ln>
          </c:spPr>
        </c:majorGridlines>
        <c:numFmt formatCode="General" sourceLinked="0"/>
        <c:majorTickMark val="none"/>
        <c:minorTickMark val="none"/>
        <c:tickLblPos val="none"/>
        <c:spPr>
          <a:ln>
            <a:solidFill>
              <a:schemeClr val="accent3"/>
            </a:solidFill>
          </a:ln>
        </c:spPr>
        <c:crossAx val="96446720"/>
        <c:crosses val="autoZero"/>
        <c:auto val="1"/>
        <c:lblAlgn val="ctr"/>
        <c:lblOffset val="100"/>
        <c:tickLblSkip val="2"/>
        <c:tickMarkSkip val="2"/>
        <c:noMultiLvlLbl val="0"/>
      </c:catAx>
      <c:valAx>
        <c:axId val="96446720"/>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chemeClr val="bg1"/>
                </a:solidFill>
              </a:defRPr>
            </a:pPr>
            <a:endParaRPr lang="en-US"/>
          </a:p>
        </c:txPr>
        <c:crossAx val="867312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Agree</c:v>
                </c:pt>
              </c:strCache>
            </c:strRef>
          </c:tx>
          <c:spPr>
            <a:solidFill>
              <a:schemeClr val="accent1">
                <a:lumMod val="60000"/>
                <a:lumOff val="40000"/>
              </a:schemeClr>
            </a:solidFill>
            <a:ln w="3175">
              <a:solidFill>
                <a:schemeClr val="bg2"/>
              </a:solidFill>
            </a:ln>
            <a:effectLst/>
          </c:spPr>
          <c:invertIfNegative val="0"/>
          <c:dPt>
            <c:idx val="0"/>
            <c:invertIfNegative val="0"/>
            <c:bubble3D val="0"/>
            <c:extLst>
              <c:ext xmlns:c16="http://schemas.microsoft.com/office/drawing/2014/chart" uri="{C3380CC4-5D6E-409C-BE32-E72D297353CC}">
                <c16:uniqueId val="{00000001-0798-47D8-9E05-7968D12F367C}"/>
              </c:ext>
            </c:extLst>
          </c:dPt>
          <c:dPt>
            <c:idx val="1"/>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3-0798-47D8-9E05-7968D12F367C}"/>
              </c:ext>
            </c:extLst>
          </c:dPt>
          <c:dPt>
            <c:idx val="2"/>
            <c:invertIfNegative val="0"/>
            <c:bubble3D val="0"/>
            <c:extLst>
              <c:ext xmlns:c16="http://schemas.microsoft.com/office/drawing/2014/chart" uri="{C3380CC4-5D6E-409C-BE32-E72D297353CC}">
                <c16:uniqueId val="{00000005-0798-47D8-9E05-7968D12F367C}"/>
              </c:ext>
            </c:extLst>
          </c:dPt>
          <c:dPt>
            <c:idx val="3"/>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7-0798-47D8-9E05-7968D12F367C}"/>
              </c:ext>
            </c:extLst>
          </c:dPt>
          <c:dPt>
            <c:idx val="4"/>
            <c:invertIfNegative val="0"/>
            <c:bubble3D val="0"/>
            <c:extLst>
              <c:ext xmlns:c16="http://schemas.microsoft.com/office/drawing/2014/chart" uri="{C3380CC4-5D6E-409C-BE32-E72D297353CC}">
                <c16:uniqueId val="{00000009-0798-47D8-9E05-7968D12F367C}"/>
              </c:ext>
            </c:extLst>
          </c:dPt>
          <c:dPt>
            <c:idx val="5"/>
            <c:invertIfNegative val="0"/>
            <c:bubble3D val="0"/>
            <c:spPr>
              <a:solidFill>
                <a:schemeClr val="bg2">
                  <a:lumMod val="60000"/>
                  <a:lumOff val="40000"/>
                </a:schemeClr>
              </a:solidFill>
              <a:ln w="3175">
                <a:solidFill>
                  <a:schemeClr val="bg2"/>
                </a:solidFill>
              </a:ln>
              <a:effectLst/>
            </c:spPr>
            <c:extLst>
              <c:ext xmlns:c16="http://schemas.microsoft.com/office/drawing/2014/chart" uri="{C3380CC4-5D6E-409C-BE32-E72D297353CC}">
                <c16:uniqueId val="{0000000B-0798-47D8-9E05-7968D12F367C}"/>
              </c:ext>
            </c:extLst>
          </c:dPt>
          <c:dPt>
            <c:idx val="6"/>
            <c:invertIfNegative val="0"/>
            <c:bubble3D val="0"/>
            <c:extLst>
              <c:ext xmlns:c16="http://schemas.microsoft.com/office/drawing/2014/chart" uri="{C3380CC4-5D6E-409C-BE32-E72D297353CC}">
                <c16:uniqueId val="{0000000D-0798-47D8-9E05-7968D12F367C}"/>
              </c:ext>
            </c:extLst>
          </c:dPt>
          <c:dPt>
            <c:idx val="7"/>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F-0798-47D8-9E05-7968D12F367C}"/>
              </c:ext>
            </c:extLst>
          </c:dPt>
          <c:dLbls>
            <c:dLbl>
              <c:idx val="0"/>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0798-47D8-9E05-7968D12F367C}"/>
                </c:ext>
              </c:extLst>
            </c:dLbl>
            <c:dLbl>
              <c:idx val="1"/>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0798-47D8-9E05-7968D12F367C}"/>
                </c:ext>
              </c:extLst>
            </c:dLbl>
            <c:dLbl>
              <c:idx val="2"/>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0798-47D8-9E05-7968D12F367C}"/>
                </c:ext>
              </c:extLst>
            </c:dLbl>
            <c:dLbl>
              <c:idx val="3"/>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0798-47D8-9E05-7968D12F367C}"/>
                </c:ext>
              </c:extLst>
            </c:dLbl>
            <c:dLbl>
              <c:idx val="4"/>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0798-47D8-9E05-7968D12F367C}"/>
                </c:ext>
              </c:extLst>
            </c:dLbl>
            <c:dLbl>
              <c:idx val="5"/>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B-0798-47D8-9E05-7968D12F367C}"/>
                </c:ext>
              </c:extLst>
            </c:dLbl>
            <c:dLbl>
              <c:idx val="6"/>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0798-47D8-9E05-7968D12F367C}"/>
                </c:ext>
              </c:extLst>
            </c:dLbl>
            <c:dLbl>
              <c:idx val="7"/>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F-0798-47D8-9E05-7968D12F367C}"/>
                </c:ext>
              </c:extLst>
            </c:dLbl>
            <c:numFmt formatCode="0.0%" sourceLinked="0"/>
            <c:spPr>
              <a:noFill/>
              <a:ln>
                <a:noFill/>
              </a:ln>
              <a:effectLst/>
            </c:spPr>
            <c:txPr>
              <a:bodyPr/>
              <a:lstStyle/>
              <a:p>
                <a:pPr>
                  <a:defRPr sz="1200" b="1">
                    <a:solidFill>
                      <a:schemeClr val="bg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0.2908</c:v>
                </c:pt>
                <c:pt idx="1">
                  <c:v>0.35299999999999998</c:v>
                </c:pt>
                <c:pt idx="2">
                  <c:v>0.46150000000000002</c:v>
                </c:pt>
                <c:pt idx="3">
                  <c:v>0.4007</c:v>
                </c:pt>
                <c:pt idx="4">
                  <c:v>0.54869999999999997</c:v>
                </c:pt>
                <c:pt idx="5">
                  <c:v>0.51849999999999996</c:v>
                </c:pt>
              </c:numCache>
            </c:numRef>
          </c:val>
          <c:extLst>
            <c:ext xmlns:c16="http://schemas.microsoft.com/office/drawing/2014/chart" uri="{C3380CC4-5D6E-409C-BE32-E72D297353CC}">
              <c16:uniqueId val="{00000010-0798-47D8-9E05-7968D12F367C}"/>
            </c:ext>
          </c:extLst>
        </c:ser>
        <c:ser>
          <c:idx val="1"/>
          <c:order val="1"/>
          <c:tx>
            <c:strRef>
              <c:f>Sheet1!$D$1</c:f>
              <c:strCache>
                <c:ptCount val="1"/>
                <c:pt idx="0">
                  <c:v>Strongly Agree</c:v>
                </c:pt>
              </c:strCache>
            </c:strRef>
          </c:tx>
          <c:spPr>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0798-47D8-9E05-7968D12F367C}"/>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0798-47D8-9E05-7968D12F367C}"/>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0798-47D8-9E05-7968D12F367C}"/>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0798-47D8-9E05-7968D12F367C}"/>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0798-47D8-9E05-7968D12F367C}"/>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0798-47D8-9E05-7968D12F367C}"/>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0798-47D8-9E05-7968D12F367C}"/>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0798-47D8-9E05-7968D12F367C}"/>
              </c:ext>
            </c:extLst>
          </c:dPt>
          <c:dLbls>
            <c:numFmt formatCode="0.0%" sourceLinked="0"/>
            <c:spPr>
              <a:noFill/>
              <a:ln>
                <a:noFill/>
              </a:ln>
              <a:effectLst/>
            </c:spPr>
            <c:txPr>
              <a:bodyPr/>
              <a:lstStyle/>
              <a:p>
                <a:pPr>
                  <a:defRPr sz="1200" b="1">
                    <a:solidFill>
                      <a:schemeClr val="tx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0.58160000000000001</c:v>
                </c:pt>
                <c:pt idx="1">
                  <c:v>0.54100000000000004</c:v>
                </c:pt>
                <c:pt idx="2">
                  <c:v>0.49230000000000002</c:v>
                </c:pt>
                <c:pt idx="3">
                  <c:v>0.39639999999999997</c:v>
                </c:pt>
                <c:pt idx="4">
                  <c:v>0.36409999999999998</c:v>
                </c:pt>
                <c:pt idx="5">
                  <c:v>0.379</c:v>
                </c:pt>
              </c:numCache>
            </c:numRef>
          </c:val>
          <c:extLst>
            <c:ext xmlns:c16="http://schemas.microsoft.com/office/drawing/2014/chart" uri="{C3380CC4-5D6E-409C-BE32-E72D297353CC}">
              <c16:uniqueId val="{00000021-0798-47D8-9E05-7968D12F367C}"/>
            </c:ext>
          </c:extLst>
        </c:ser>
        <c:dLbls>
          <c:showLegendKey val="0"/>
          <c:showVal val="0"/>
          <c:showCatName val="0"/>
          <c:showSerName val="0"/>
          <c:showPercent val="0"/>
          <c:showBubbleSize val="0"/>
        </c:dLbls>
        <c:gapWidth val="74"/>
        <c:overlap val="100"/>
        <c:axId val="86731264"/>
        <c:axId val="96446720"/>
      </c:barChart>
      <c:catAx>
        <c:axId val="86731264"/>
        <c:scaling>
          <c:orientation val="minMax"/>
        </c:scaling>
        <c:delete val="0"/>
        <c:axPos val="b"/>
        <c:numFmt formatCode="General" sourceLinked="0"/>
        <c:majorTickMark val="none"/>
        <c:minorTickMark val="none"/>
        <c:tickLblPos val="none"/>
        <c:spPr>
          <a:ln>
            <a:solidFill>
              <a:schemeClr val="accent3"/>
            </a:solidFill>
          </a:ln>
        </c:spPr>
        <c:crossAx val="96446720"/>
        <c:crosses val="autoZero"/>
        <c:auto val="1"/>
        <c:lblAlgn val="ctr"/>
        <c:lblOffset val="100"/>
        <c:noMultiLvlLbl val="0"/>
      </c:catAx>
      <c:valAx>
        <c:axId val="96446720"/>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chemeClr val="bg1"/>
                </a:solidFill>
              </a:defRPr>
            </a:pPr>
            <a:endParaRPr lang="en-US"/>
          </a:p>
        </c:txPr>
        <c:crossAx val="867312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7849834742879496E-2"/>
          <c:y val="3.2309301181102403E-2"/>
          <c:w val="0.91042590162340997"/>
          <c:h val="0.81083907480314998"/>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200" b="1" baseline="0">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5 or less</c:v>
                </c:pt>
                <c:pt idx="1">
                  <c:v>6-10</c:v>
                </c:pt>
                <c:pt idx="2">
                  <c:v>11-50</c:v>
                </c:pt>
                <c:pt idx="3">
                  <c:v>51-100</c:v>
                </c:pt>
                <c:pt idx="4">
                  <c:v>101-500</c:v>
                </c:pt>
                <c:pt idx="5">
                  <c:v>Over 500</c:v>
                </c:pt>
              </c:strCache>
            </c:strRef>
          </c:cat>
          <c:val>
            <c:numRef>
              <c:f>Sheet1!$B$2:$B$7</c:f>
              <c:numCache>
                <c:formatCode>0.00%</c:formatCode>
                <c:ptCount val="6"/>
                <c:pt idx="0">
                  <c:v>2.4500000000000001E-2</c:v>
                </c:pt>
                <c:pt idx="1">
                  <c:v>1.47E-2</c:v>
                </c:pt>
                <c:pt idx="2">
                  <c:v>0.25</c:v>
                </c:pt>
                <c:pt idx="3">
                  <c:v>0.2402</c:v>
                </c:pt>
                <c:pt idx="4">
                  <c:v>0.2843</c:v>
                </c:pt>
                <c:pt idx="5">
                  <c:v>0.18629999999999999</c:v>
                </c:pt>
              </c:numCache>
            </c:numRef>
          </c:val>
          <c:extLst>
            <c:ext xmlns:c16="http://schemas.microsoft.com/office/drawing/2014/chart" uri="{C3380CC4-5D6E-409C-BE32-E72D297353CC}">
              <c16:uniqueId val="{00000000-6891-4472-B5F6-7BE2D59D5B95}"/>
            </c:ext>
          </c:extLst>
        </c:ser>
        <c:ser>
          <c:idx val="1"/>
          <c:order val="1"/>
          <c:tx>
            <c:strRef>
              <c:f>Sheet1!$C$1</c:f>
              <c:strCache>
                <c:ptCount val="1"/>
                <c:pt idx="0">
                  <c:v>Comparison Group</c:v>
                </c:pt>
              </c:strCache>
            </c:strRef>
          </c:tx>
          <c:spPr>
            <a:solidFill>
              <a:schemeClr val="bg1"/>
            </a:solidFill>
            <a:ln w="3175">
              <a:solidFill>
                <a:schemeClr val="bg2"/>
              </a:solidFill>
            </a:ln>
          </c:spPr>
          <c:invertIfNegative val="0"/>
          <c:dLbls>
            <c:numFmt formatCode="0.0%" sourceLinked="0"/>
            <c:spPr>
              <a:noFill/>
              <a:ln>
                <a:noFill/>
              </a:ln>
              <a:effectLst/>
            </c:spPr>
            <c:txPr>
              <a:bodyPr/>
              <a:lstStyle/>
              <a:p>
                <a:pPr>
                  <a:defRPr sz="1200" b="1" baseline="0">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5 or less</c:v>
                </c:pt>
                <c:pt idx="1">
                  <c:v>6-10</c:v>
                </c:pt>
                <c:pt idx="2">
                  <c:v>11-50</c:v>
                </c:pt>
                <c:pt idx="3">
                  <c:v>51-100</c:v>
                </c:pt>
                <c:pt idx="4">
                  <c:v>101-500</c:v>
                </c:pt>
                <c:pt idx="5">
                  <c:v>Over 500</c:v>
                </c:pt>
              </c:strCache>
            </c:strRef>
          </c:cat>
          <c:val>
            <c:numRef>
              <c:f>Sheet1!$C$2:$C$7</c:f>
              <c:numCache>
                <c:formatCode>0.00%</c:formatCode>
                <c:ptCount val="6"/>
                <c:pt idx="0">
                  <c:v>3.2199999999999999E-2</c:v>
                </c:pt>
                <c:pt idx="1">
                  <c:v>2.18E-2</c:v>
                </c:pt>
                <c:pt idx="2">
                  <c:v>9.6299999999999997E-2</c:v>
                </c:pt>
                <c:pt idx="3">
                  <c:v>8.5300000000000001E-2</c:v>
                </c:pt>
                <c:pt idx="4">
                  <c:v>0.3075</c:v>
                </c:pt>
                <c:pt idx="5">
                  <c:v>0.45689999999999997</c:v>
                </c:pt>
              </c:numCache>
            </c:numRef>
          </c:val>
          <c:extLst>
            <c:ext xmlns:c16="http://schemas.microsoft.com/office/drawing/2014/chart" uri="{C3380CC4-5D6E-409C-BE32-E72D297353CC}">
              <c16:uniqueId val="{00000001-6891-4472-B5F6-7BE2D59D5B95}"/>
            </c:ext>
          </c:extLst>
        </c:ser>
        <c:dLbls>
          <c:showLegendKey val="0"/>
          <c:showVal val="1"/>
          <c:showCatName val="0"/>
          <c:showSerName val="0"/>
          <c:showPercent val="0"/>
          <c:showBubbleSize val="0"/>
        </c:dLbls>
        <c:gapWidth val="50"/>
        <c:axId val="35516928"/>
        <c:axId val="96463680"/>
      </c:barChart>
      <c:catAx>
        <c:axId val="35516928"/>
        <c:scaling>
          <c:orientation val="minMax"/>
        </c:scaling>
        <c:delete val="0"/>
        <c:axPos val="b"/>
        <c:numFmt formatCode="General" sourceLinked="0"/>
        <c:majorTickMark val="out"/>
        <c:minorTickMark val="none"/>
        <c:tickLblPos val="nextTo"/>
        <c:spPr>
          <a:ln>
            <a:solidFill>
              <a:schemeClr val="tx2"/>
            </a:solidFill>
          </a:ln>
        </c:spPr>
        <c:txPr>
          <a:bodyPr/>
          <a:lstStyle/>
          <a:p>
            <a:pPr>
              <a:defRPr sz="1400" b="0" baseline="0">
                <a:solidFill>
                  <a:srgbClr val="202945"/>
                </a:solidFill>
                <a:latin typeface="+mn-lt"/>
                <a:ea typeface="Al Tarikh" charset="-78"/>
                <a:cs typeface="Al Tarikh" charset="-78"/>
              </a:defRPr>
            </a:pPr>
            <a:endParaRPr lang="en-US"/>
          </a:p>
        </c:txPr>
        <c:crossAx val="96463680"/>
        <c:crosses val="autoZero"/>
        <c:auto val="1"/>
        <c:lblAlgn val="ctr"/>
        <c:lblOffset val="100"/>
        <c:noMultiLvlLbl val="0"/>
      </c:catAx>
      <c:valAx>
        <c:axId val="96463680"/>
        <c:scaling>
          <c:orientation val="minMax"/>
          <c:max val="1"/>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latin typeface="Garamond" charset="0"/>
              </a:defRPr>
            </a:pPr>
            <a:endParaRPr lang="en-US"/>
          </a:p>
        </c:txPr>
        <c:crossAx val="35516928"/>
        <c:crosses val="autoZero"/>
        <c:crossBetween val="between"/>
      </c:valAx>
    </c:plotArea>
    <c:legend>
      <c:legendPos val="r"/>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1509587343248802"/>
          <c:y val="0.90461511646981596"/>
          <c:w val="0.41654855643044603"/>
          <c:h val="9.2473343175853207E-2"/>
        </c:manualLayout>
      </c:layout>
      <c:overlay val="0"/>
      <c:txPr>
        <a:bodyPr/>
        <a:lstStyle/>
        <a:p>
          <a:pPr>
            <a:defRPr sz="1400" b="0" i="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a:solidFill>
                  <a:schemeClr val="accent1">
                    <a:lumMod val="50000"/>
                  </a:schemeClr>
                </a:solidFill>
              </a:rPr>
              <a:t>Sex</a:t>
            </a:r>
          </a:p>
        </c:rich>
      </c:tx>
      <c:layout>
        <c:manualLayout>
          <c:xMode val="edge"/>
          <c:yMode val="edge"/>
          <c:x val="0.32521466490897299"/>
          <c:y val="1.58730158730159E-2"/>
        </c:manualLayout>
      </c:layout>
      <c:overlay val="0"/>
    </c:title>
    <c:autoTitleDeleted val="0"/>
    <c:plotArea>
      <c:layout>
        <c:manualLayout>
          <c:layoutTarget val="inner"/>
          <c:xMode val="edge"/>
          <c:yMode val="edge"/>
          <c:x val="2.7142619505E-2"/>
          <c:y val="0.173645450568679"/>
          <c:w val="0.78738281387750098"/>
          <c:h val="0.48348490813648898"/>
        </c:manualLayout>
      </c:layout>
      <c:pieChart>
        <c:varyColors val="1"/>
        <c:dLbls>
          <c:showLegendKey val="0"/>
          <c:showVal val="1"/>
          <c:showCatName val="0"/>
          <c:showSerName val="0"/>
          <c:showPercent val="0"/>
          <c:showBubbleSize val="0"/>
          <c:showLeaderLines val="0"/>
        </c:dLbls>
        <c:firstSliceAng val="0"/>
      </c:pieChart>
      <c:spPr>
        <a:noFill/>
        <a:ln w="25402">
          <a:noFill/>
        </a:ln>
      </c:spPr>
    </c:plotArea>
    <c:legend>
      <c:legendPos val="b"/>
      <c:layout>
        <c:manualLayout>
          <c:xMode val="edge"/>
          <c:yMode val="edge"/>
          <c:x val="0.112134525557187"/>
          <c:y val="0.71514025103297796"/>
          <c:w val="0.65155887717425198"/>
          <c:h val="0.1747287232660270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None</c:v>
                </c:pt>
                <c:pt idx="1">
                  <c:v>1</c:v>
                </c:pt>
                <c:pt idx="2">
                  <c:v>2</c:v>
                </c:pt>
                <c:pt idx="3">
                  <c:v>3</c:v>
                </c:pt>
                <c:pt idx="4">
                  <c:v>4</c:v>
                </c:pt>
                <c:pt idx="5">
                  <c:v>5</c:v>
                </c:pt>
                <c:pt idx="6">
                  <c:v>6</c:v>
                </c:pt>
                <c:pt idx="7">
                  <c:v>7 - 8</c:v>
                </c:pt>
                <c:pt idx="8">
                  <c:v>9 - 10</c:v>
                </c:pt>
                <c:pt idx="9">
                  <c:v>11 or more</c:v>
                </c:pt>
              </c:strCache>
            </c:strRef>
          </c:cat>
          <c:val>
            <c:numRef>
              <c:f>Sheet1!$B$2:$B$11</c:f>
              <c:numCache>
                <c:formatCode>0.00%</c:formatCode>
                <c:ptCount val="10"/>
                <c:pt idx="0">
                  <c:v>8.8700000000000001E-2</c:v>
                </c:pt>
                <c:pt idx="1">
                  <c:v>5.4199999999999998E-2</c:v>
                </c:pt>
                <c:pt idx="2">
                  <c:v>6.9000000000000006E-2</c:v>
                </c:pt>
                <c:pt idx="3">
                  <c:v>0.16750000000000001</c:v>
                </c:pt>
                <c:pt idx="4">
                  <c:v>0.16259999999999999</c:v>
                </c:pt>
                <c:pt idx="5">
                  <c:v>0.10340000000000001</c:v>
                </c:pt>
                <c:pt idx="6">
                  <c:v>0.10340000000000001</c:v>
                </c:pt>
                <c:pt idx="7">
                  <c:v>8.3699999999999997E-2</c:v>
                </c:pt>
                <c:pt idx="8">
                  <c:v>9.8500000000000004E-2</c:v>
                </c:pt>
                <c:pt idx="9" formatCode="General">
                  <c:v>6.9000000000000006E-2</c:v>
                </c:pt>
              </c:numCache>
            </c:numRef>
          </c:val>
          <c:extLst>
            <c:ext xmlns:c16="http://schemas.microsoft.com/office/drawing/2014/chart" uri="{C3380CC4-5D6E-409C-BE32-E72D297353CC}">
              <c16:uniqueId val="{00000000-06B6-4BEA-82E3-0DEB996C8A42}"/>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None</c:v>
                </c:pt>
                <c:pt idx="1">
                  <c:v>1</c:v>
                </c:pt>
                <c:pt idx="2">
                  <c:v>2</c:v>
                </c:pt>
                <c:pt idx="3">
                  <c:v>3</c:v>
                </c:pt>
                <c:pt idx="4">
                  <c:v>4</c:v>
                </c:pt>
                <c:pt idx="5">
                  <c:v>5</c:v>
                </c:pt>
                <c:pt idx="6">
                  <c:v>6</c:v>
                </c:pt>
                <c:pt idx="7">
                  <c:v>7 - 8</c:v>
                </c:pt>
                <c:pt idx="8">
                  <c:v>9 - 10</c:v>
                </c:pt>
                <c:pt idx="9">
                  <c:v>11 or more</c:v>
                </c:pt>
              </c:strCache>
            </c:strRef>
          </c:cat>
          <c:val>
            <c:numRef>
              <c:f>Sheet1!$C$2:$C$11</c:f>
              <c:numCache>
                <c:formatCode>0.00%</c:formatCode>
                <c:ptCount val="10"/>
                <c:pt idx="0">
                  <c:v>9.01E-2</c:v>
                </c:pt>
                <c:pt idx="1">
                  <c:v>5.0299999999999997E-2</c:v>
                </c:pt>
                <c:pt idx="2">
                  <c:v>3.7499999999999999E-2</c:v>
                </c:pt>
                <c:pt idx="3">
                  <c:v>6.9199999999999998E-2</c:v>
                </c:pt>
                <c:pt idx="4">
                  <c:v>7.0199999999999999E-2</c:v>
                </c:pt>
                <c:pt idx="5">
                  <c:v>7.9000000000000001E-2</c:v>
                </c:pt>
                <c:pt idx="6">
                  <c:v>6.59E-2</c:v>
                </c:pt>
                <c:pt idx="7">
                  <c:v>0.15409999999999999</c:v>
                </c:pt>
                <c:pt idx="8">
                  <c:v>0.13070000000000001</c:v>
                </c:pt>
                <c:pt idx="9" formatCode="General">
                  <c:v>0.253</c:v>
                </c:pt>
              </c:numCache>
            </c:numRef>
          </c:val>
          <c:extLst>
            <c:ext xmlns:c16="http://schemas.microsoft.com/office/drawing/2014/chart" uri="{C3380CC4-5D6E-409C-BE32-E72D297353CC}">
              <c16:uniqueId val="{00000001-06B6-4BEA-82E3-0DEB996C8A42}"/>
            </c:ext>
          </c:extLst>
        </c:ser>
        <c:dLbls>
          <c:showLegendKey val="0"/>
          <c:showVal val="1"/>
          <c:showCatName val="0"/>
          <c:showSerName val="0"/>
          <c:showPercent val="0"/>
          <c:showBubbleSize val="0"/>
        </c:dLbls>
        <c:gapWidth val="75"/>
        <c:overlap val="-25"/>
        <c:axId val="38266368"/>
        <c:axId val="38034752"/>
      </c:barChart>
      <c:catAx>
        <c:axId val="38266368"/>
        <c:scaling>
          <c:orientation val="minMax"/>
        </c:scaling>
        <c:delete val="0"/>
        <c:axPos val="b"/>
        <c:majorGridlines>
          <c:spPr>
            <a:ln>
              <a:solidFill>
                <a:schemeClr val="tx2"/>
              </a:solidFill>
            </a:ln>
          </c:spPr>
        </c:majorGridlines>
        <c:numFmt formatCode="General" sourceLinked="0"/>
        <c:majorTickMark val="none"/>
        <c:minorTickMark val="none"/>
        <c:tickLblPos val="nextTo"/>
        <c:spPr>
          <a:ln>
            <a:solidFill>
              <a:schemeClr val="tx2"/>
            </a:solidFill>
          </a:ln>
        </c:spPr>
        <c:txPr>
          <a:bodyPr/>
          <a:lstStyle/>
          <a:p>
            <a:pPr>
              <a:defRPr sz="1400" b="0">
                <a:solidFill>
                  <a:srgbClr val="202945"/>
                </a:solidFill>
                <a:latin typeface="+mn-lt"/>
                <a:ea typeface="Al Tarikh" charset="-78"/>
                <a:cs typeface="Al Tarikh" charset="-78"/>
              </a:defRPr>
            </a:pPr>
            <a:endParaRPr lang="en-US"/>
          </a:p>
        </c:txPr>
        <c:crossAx val="38034752"/>
        <c:crosses val="autoZero"/>
        <c:auto val="1"/>
        <c:lblAlgn val="ctr"/>
        <c:lblOffset val="100"/>
        <c:noMultiLvlLbl val="0"/>
      </c:catAx>
      <c:valAx>
        <c:axId val="38034752"/>
        <c:scaling>
          <c:orientation val="minMax"/>
          <c:max val="0.8"/>
          <c:min val="0"/>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latin typeface="Garamond" panose="02020404030301010803" pitchFamily="18" charset="0"/>
              </a:defRPr>
            </a:pPr>
            <a:endParaRPr lang="en-US"/>
          </a:p>
        </c:txPr>
        <c:crossAx val="38266368"/>
        <c:crosses val="autoZero"/>
        <c:crossBetween val="between"/>
      </c:valAx>
    </c:plotArea>
    <c:legend>
      <c:legendPos val="b"/>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0487226596675399"/>
          <c:y val="0.93684588254593204"/>
          <c:w val="0.39884722222222202"/>
          <c:h val="5.04295849737533E-2"/>
        </c:manualLayout>
      </c:layout>
      <c:overlay val="0"/>
      <c:txPr>
        <a:bodyPr/>
        <a:lstStyle/>
        <a:p>
          <a:pPr>
            <a:defRPr sz="1200" b="0" i="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Accepted by first choice</c:v>
                </c:pt>
              </c:strCache>
            </c:strRef>
          </c:tx>
          <c:spPr>
            <a:ln w="3175">
              <a:solidFill>
                <a:srgbClr val="7680AC">
                  <a:alpha val="50000"/>
                </a:srgbClr>
              </a:solidFill>
            </a:ln>
          </c:spPr>
          <c:dPt>
            <c:idx val="0"/>
            <c:bubble3D val="0"/>
            <c:spPr>
              <a:solidFill>
                <a:srgbClr val="F3A59B"/>
              </a:solidFill>
              <a:ln w="3175">
                <a:solidFill>
                  <a:srgbClr val="7680AC">
                    <a:alpha val="50000"/>
                  </a:srgbClr>
                </a:solidFill>
              </a:ln>
            </c:spPr>
            <c:extLst>
              <c:ext xmlns:c16="http://schemas.microsoft.com/office/drawing/2014/chart" uri="{C3380CC4-5D6E-409C-BE32-E72D297353CC}">
                <c16:uniqueId val="{00000000-D09C-4578-9C95-7C9AEE355AEF}"/>
              </c:ext>
            </c:extLst>
          </c:dPt>
          <c:dPt>
            <c:idx val="1"/>
            <c:bubble3D val="0"/>
            <c:spPr>
              <a:solidFill>
                <a:srgbClr val="E04E38"/>
              </a:solidFill>
              <a:ln w="3175">
                <a:solidFill>
                  <a:srgbClr val="7680AC">
                    <a:alpha val="50000"/>
                  </a:srgbClr>
                </a:solidFill>
              </a:ln>
            </c:spPr>
            <c:extLst>
              <c:ext xmlns:c16="http://schemas.microsoft.com/office/drawing/2014/chart" uri="{C3380CC4-5D6E-409C-BE32-E72D297353CC}">
                <c16:uniqueId val="{00000002-D09C-4578-9C95-7C9AEE355AEF}"/>
              </c:ext>
            </c:extLst>
          </c:dPt>
          <c:dLbls>
            <c:dLbl>
              <c:idx val="0"/>
              <c:layout>
                <c:manualLayout>
                  <c:x val="-0.1463414634146343"/>
                  <c:y val="-0.1268432438590959"/>
                </c:manualLayout>
              </c:layout>
              <c:spPr>
                <a:solidFill>
                  <a:srgbClr val="F4A59B"/>
                </a:solidFill>
                <a:ln>
                  <a:noFill/>
                </a:ln>
                <a:effectLst/>
              </c:spPr>
              <c:txPr>
                <a:bodyPr wrap="none" lIns="38100" tIns="19050" rIns="38100" bIns="19050" anchor="ctr">
                  <a:noAutofit/>
                </a:bodyPr>
                <a:lstStyle/>
                <a:p>
                  <a:pPr>
                    <a:defRPr b="1" i="0" baseline="0">
                      <a:solidFill>
                        <a:schemeClr val="bg1"/>
                      </a:solidFill>
                    </a:defRPr>
                  </a:pPr>
                  <a:endParaRPr lang="en-US"/>
                </a:p>
              </c:txPr>
              <c:dLblPos val="bestFit"/>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D09C-4578-9C95-7C9AEE355AEF}"/>
                </c:ext>
              </c:extLst>
            </c:dLbl>
            <c:dLbl>
              <c:idx val="1"/>
              <c:spPr>
                <a:noFill/>
                <a:ln>
                  <a:noFill/>
                </a:ln>
                <a:effectLst/>
              </c:spPr>
              <c:txPr>
                <a:bodyPr wrap="none" lIns="38100" tIns="19050" rIns="38100" bIns="19050" anchor="ctr">
                  <a:spAutoFit/>
                </a:bodyPr>
                <a:lstStyle/>
                <a:p>
                  <a:pPr>
                    <a:defRPr b="1" i="0" baseline="0">
                      <a:solidFill>
                        <a:schemeClr val="tx1"/>
                      </a:solidFill>
                    </a:defRPr>
                  </a:pPr>
                  <a:endParaRPr lang="en-US"/>
                </a:p>
              </c:txPr>
              <c:dLblPos val="inEnd"/>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D09C-4578-9C95-7C9AEE355AEF}"/>
                </c:ext>
              </c:extLst>
            </c:dLbl>
            <c:spPr>
              <a:noFill/>
              <a:ln>
                <a:noFill/>
              </a:ln>
              <a:effectLst/>
            </c:spPr>
            <c:txPr>
              <a:bodyPr wrap="square" lIns="38100" tIns="19050" rIns="38100" bIns="19050" anchor="ctr">
                <a:spAutoFit/>
              </a:bodyPr>
              <a:lstStyle/>
              <a:p>
                <a:pPr>
                  <a:defRPr b="1" i="0" baseline="0">
                    <a:solidFill>
                      <a:schemeClr val="bg1"/>
                    </a:solidFill>
                  </a:defRPr>
                </a:pPr>
                <a:endParaRPr lang="en-US"/>
              </a:p>
            </c:txPr>
            <c:dLblPos val="inEnd"/>
            <c:showLegendKey val="0"/>
            <c:showVal val="1"/>
            <c:showCatName val="0"/>
            <c:showSerName val="0"/>
            <c:showPercent val="0"/>
            <c:showBubbleSize val="0"/>
            <c:showLeaderLines val="1"/>
            <c:extLst>
              <c:ext xmlns:c15="http://schemas.microsoft.com/office/drawing/2012/chart" uri="{CE6537A1-D6FC-4f65-9D91-7224C49458BB}"/>
            </c:extLst>
          </c:dLbls>
          <c:cat>
            <c:strRef>
              <c:f>Sheet1!$A$2:$A$3</c:f>
              <c:strCache>
                <c:ptCount val="2"/>
                <c:pt idx="0">
                  <c:v>Yes</c:v>
                </c:pt>
                <c:pt idx="1">
                  <c:v>No</c:v>
                </c:pt>
              </c:strCache>
            </c:strRef>
          </c:cat>
          <c:val>
            <c:numRef>
              <c:f>Sheet1!$B$2:$B$3</c:f>
              <c:numCache>
                <c:formatCode>0.0%</c:formatCode>
                <c:ptCount val="2"/>
                <c:pt idx="0">
                  <c:v>0.88729999999999998</c:v>
                </c:pt>
                <c:pt idx="1">
                  <c:v>0.11269999999999999</c:v>
                </c:pt>
              </c:numCache>
            </c:numRef>
          </c:val>
          <c:extLst>
            <c:ext xmlns:c16="http://schemas.microsoft.com/office/drawing/2014/chart" uri="{C3380CC4-5D6E-409C-BE32-E72D297353CC}">
              <c16:uniqueId val="{00000003-D09C-4578-9C95-7C9AEE355AEF}"/>
            </c:ext>
          </c:extLst>
        </c:ser>
        <c:dLbls>
          <c:dLblPos val="bestFit"/>
          <c:showLegendKey val="0"/>
          <c:showVal val="1"/>
          <c:showCatName val="0"/>
          <c:showSerName val="0"/>
          <c:showPercent val="0"/>
          <c:showBubbleSize val="0"/>
          <c:showLeaderLines val="1"/>
        </c:dLbls>
        <c:firstSliceAng val="340"/>
      </c:pieChart>
    </c:plotArea>
    <c:legend>
      <c:legendPos val="b"/>
      <c:legendEntry>
        <c:idx val="0"/>
        <c:txPr>
          <a:bodyPr/>
          <a:lstStyle/>
          <a:p>
            <a:pPr>
              <a:defRPr>
                <a:solidFill>
                  <a:schemeClr val="bg2"/>
                </a:solidFill>
              </a:defRPr>
            </a:pPr>
            <a:endParaRPr lang="en-US"/>
          </a:p>
        </c:txPr>
      </c:legendEntry>
      <c:legendEntry>
        <c:idx val="1"/>
        <c:txPr>
          <a:bodyPr/>
          <a:lstStyle/>
          <a:p>
            <a:pPr>
              <a:defRPr>
                <a:solidFill>
                  <a:schemeClr val="bg2"/>
                </a:solidFill>
              </a:defRPr>
            </a:pPr>
            <a:endParaRPr lang="en-US"/>
          </a:p>
        </c:txPr>
      </c:legendEntry>
      <c:layout>
        <c:manualLayout>
          <c:xMode val="edge"/>
          <c:yMode val="edge"/>
          <c:x val="0.33240381537673641"/>
          <c:y val="0.876626841159724"/>
          <c:w val="0.29454196274246203"/>
          <c:h val="0.11214682398467343"/>
        </c:manualLayout>
      </c:layout>
      <c:overlay val="0"/>
    </c:legend>
    <c:plotVisOnly val="1"/>
    <c:dispBlanksAs val="zero"/>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rgbClr val="E74C39"/>
            </a:solidFill>
            <a:ln w="3175">
              <a:solidFill>
                <a:schemeClr val="bg2"/>
              </a:solidFill>
            </a:ln>
          </c:spPr>
          <c:invertIfNegative val="0"/>
          <c:dLbls>
            <c:numFmt formatCode="0.0%" sourceLinked="0"/>
            <c:spPr>
              <a:noFill/>
              <a:ln>
                <a:noFill/>
              </a:ln>
              <a:effectLst/>
            </c:spPr>
            <c:txPr>
              <a:bodyPr/>
              <a:lstStyle/>
              <a:p>
                <a:pPr>
                  <a:defRPr sz="11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First Choice</c:v>
                </c:pt>
                <c:pt idx="1">
                  <c:v>Second Choice</c:v>
                </c:pt>
                <c:pt idx="2">
                  <c:v>Third Choice</c:v>
                </c:pt>
                <c:pt idx="3">
                  <c:v>Less than Third Choice</c:v>
                </c:pt>
              </c:strCache>
            </c:strRef>
          </c:cat>
          <c:val>
            <c:numRef>
              <c:f>Sheet1!$B$2:$B$5</c:f>
              <c:numCache>
                <c:formatCode>0.00%</c:formatCode>
                <c:ptCount val="4"/>
                <c:pt idx="0">
                  <c:v>0.66669999999999996</c:v>
                </c:pt>
                <c:pt idx="1">
                  <c:v>0.1961</c:v>
                </c:pt>
                <c:pt idx="2">
                  <c:v>8.3299999999999999E-2</c:v>
                </c:pt>
                <c:pt idx="3">
                  <c:v>5.3900000000000003E-2</c:v>
                </c:pt>
              </c:numCache>
            </c:numRef>
          </c:val>
          <c:extLst>
            <c:ext xmlns:c16="http://schemas.microsoft.com/office/drawing/2014/chart" uri="{C3380CC4-5D6E-409C-BE32-E72D297353CC}">
              <c16:uniqueId val="{00000000-B88D-49C9-BEE2-AD01B934E4A2}"/>
            </c:ext>
          </c:extLst>
        </c:ser>
        <c:ser>
          <c:idx val="1"/>
          <c:order val="1"/>
          <c:tx>
            <c:strRef>
              <c:f>Sheet1!$C$1</c:f>
              <c:strCache>
                <c:ptCount val="1"/>
                <c:pt idx="0">
                  <c:v>Comparison Group</c:v>
                </c:pt>
              </c:strCache>
            </c:strRef>
          </c:tx>
          <c:spPr>
            <a:solidFill>
              <a:srgbClr val="202945"/>
            </a:solidFill>
            <a:ln w="3175">
              <a:solidFill>
                <a:srgbClr val="7680AC">
                  <a:alpha val="50000"/>
                </a:srgbClr>
              </a:solidFill>
            </a:ln>
          </c:spPr>
          <c:invertIfNegative val="0"/>
          <c:dLbls>
            <c:numFmt formatCode="0.0%" sourceLinked="0"/>
            <c:spPr>
              <a:noFill/>
              <a:ln>
                <a:noFill/>
              </a:ln>
              <a:effectLst/>
            </c:spPr>
            <c:txPr>
              <a:bodyPr/>
              <a:lstStyle/>
              <a:p>
                <a:pPr>
                  <a:defRPr sz="11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First Choice</c:v>
                </c:pt>
                <c:pt idx="1">
                  <c:v>Second Choice</c:v>
                </c:pt>
                <c:pt idx="2">
                  <c:v>Third Choice</c:v>
                </c:pt>
                <c:pt idx="3">
                  <c:v>Less than Third Choice</c:v>
                </c:pt>
              </c:strCache>
            </c:strRef>
          </c:cat>
          <c:val>
            <c:numRef>
              <c:f>Sheet1!$C$2:$C$5</c:f>
              <c:numCache>
                <c:formatCode>0.00%</c:formatCode>
                <c:ptCount val="4"/>
                <c:pt idx="0">
                  <c:v>0.54420000000000002</c:v>
                </c:pt>
                <c:pt idx="1">
                  <c:v>0.25230000000000002</c:v>
                </c:pt>
                <c:pt idx="2">
                  <c:v>0.1108</c:v>
                </c:pt>
                <c:pt idx="3">
                  <c:v>9.2700000000000005E-2</c:v>
                </c:pt>
              </c:numCache>
            </c:numRef>
          </c:val>
          <c:extLst>
            <c:ext xmlns:c16="http://schemas.microsoft.com/office/drawing/2014/chart" uri="{C3380CC4-5D6E-409C-BE32-E72D297353CC}">
              <c16:uniqueId val="{00000001-B88D-49C9-BEE2-AD01B934E4A2}"/>
            </c:ext>
          </c:extLst>
        </c:ser>
        <c:dLbls>
          <c:showLegendKey val="0"/>
          <c:showVal val="1"/>
          <c:showCatName val="0"/>
          <c:showSerName val="0"/>
          <c:showPercent val="0"/>
          <c:showBubbleSize val="0"/>
        </c:dLbls>
        <c:gapWidth val="75"/>
        <c:overlap val="-25"/>
        <c:axId val="86383616"/>
        <c:axId val="96444992"/>
      </c:barChart>
      <c:catAx>
        <c:axId val="86383616"/>
        <c:scaling>
          <c:orientation val="minMax"/>
        </c:scaling>
        <c:delete val="0"/>
        <c:axPos val="b"/>
        <c:majorGridlines/>
        <c:numFmt formatCode="General" sourceLinked="0"/>
        <c:majorTickMark val="none"/>
        <c:minorTickMark val="none"/>
        <c:tickLblPos val="nextTo"/>
        <c:spPr>
          <a:ln>
            <a:solidFill>
              <a:schemeClr val="accent3"/>
            </a:solidFill>
          </a:ln>
        </c:spPr>
        <c:txPr>
          <a:bodyPr/>
          <a:lstStyle/>
          <a:p>
            <a:pPr>
              <a:defRPr sz="1400" b="0" i="0" baseline="0">
                <a:solidFill>
                  <a:schemeClr val="bg1"/>
                </a:solidFill>
              </a:defRPr>
            </a:pPr>
            <a:endParaRPr lang="en-US"/>
          </a:p>
        </c:txPr>
        <c:crossAx val="96444992"/>
        <c:crosses val="autoZero"/>
        <c:auto val="1"/>
        <c:lblAlgn val="ctr"/>
        <c:lblOffset val="100"/>
        <c:noMultiLvlLbl val="0"/>
      </c:catAx>
      <c:valAx>
        <c:axId val="96444992"/>
        <c:scaling>
          <c:orientation val="minMax"/>
          <c:max val="1"/>
        </c:scaling>
        <c:delete val="0"/>
        <c:axPos val="l"/>
        <c:numFmt formatCode="0%" sourceLinked="0"/>
        <c:majorTickMark val="none"/>
        <c:minorTickMark val="none"/>
        <c:tickLblPos val="nextTo"/>
        <c:spPr>
          <a:ln>
            <a:solidFill>
              <a:schemeClr val="accent3"/>
            </a:solidFill>
          </a:ln>
        </c:spPr>
        <c:txPr>
          <a:bodyPr/>
          <a:lstStyle/>
          <a:p>
            <a:pPr>
              <a:defRPr sz="1400" b="0" baseline="0">
                <a:solidFill>
                  <a:schemeClr val="bg1"/>
                </a:solidFill>
              </a:defRPr>
            </a:pPr>
            <a:endParaRPr lang="en-US"/>
          </a:p>
        </c:txPr>
        <c:crossAx val="86383616"/>
        <c:crosses val="autoZero"/>
        <c:crossBetween val="between"/>
      </c:valAx>
    </c:plotArea>
    <c:legend>
      <c:legendPos val="b"/>
      <c:legendEntry>
        <c:idx val="0"/>
        <c:txPr>
          <a:bodyPr/>
          <a:lstStyle/>
          <a:p>
            <a:pPr>
              <a:defRPr sz="1400" b="0" i="0" baseline="0">
                <a:solidFill>
                  <a:schemeClr val="bg1"/>
                </a:solidFill>
              </a:defRPr>
            </a:pPr>
            <a:endParaRPr lang="en-US"/>
          </a:p>
        </c:txPr>
      </c:legendEntry>
      <c:legendEntry>
        <c:idx val="1"/>
        <c:txPr>
          <a:bodyPr/>
          <a:lstStyle/>
          <a:p>
            <a:pPr>
              <a:defRPr sz="1400" b="0" i="0" baseline="0">
                <a:solidFill>
                  <a:schemeClr val="bg1"/>
                </a:solidFill>
              </a:defRPr>
            </a:pPr>
            <a:endParaRPr lang="en-US"/>
          </a:p>
        </c:txPr>
      </c:legendEntry>
      <c:overlay val="0"/>
      <c:txPr>
        <a:bodyPr/>
        <a:lstStyle/>
        <a:p>
          <a:pPr>
            <a:defRPr sz="1400" b="0" i="0" baseline="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chemeClr val="accent1">
                <a:lumMod val="60000"/>
                <a:lumOff val="40000"/>
              </a:schemeClr>
            </a:solidFill>
            <a:ln w="3175">
              <a:solidFill>
                <a:schemeClr val="bg2"/>
              </a:solidFill>
            </a:ln>
            <a:effectLst/>
          </c:spPr>
          <c:invertIfNegative val="0"/>
          <c:dPt>
            <c:idx val="0"/>
            <c:invertIfNegative val="0"/>
            <c:bubble3D val="0"/>
            <c:extLst>
              <c:ext xmlns:c16="http://schemas.microsoft.com/office/drawing/2014/chart" uri="{C3380CC4-5D6E-409C-BE32-E72D297353CC}">
                <c16:uniqueId val="{00000001-0798-47D8-9E05-7968D12F367C}"/>
              </c:ext>
            </c:extLst>
          </c:dPt>
          <c:dPt>
            <c:idx val="1"/>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3-0798-47D8-9E05-7968D12F367C}"/>
              </c:ext>
            </c:extLst>
          </c:dPt>
          <c:dPt>
            <c:idx val="2"/>
            <c:invertIfNegative val="0"/>
            <c:bubble3D val="0"/>
            <c:extLst>
              <c:ext xmlns:c16="http://schemas.microsoft.com/office/drawing/2014/chart" uri="{C3380CC4-5D6E-409C-BE32-E72D297353CC}">
                <c16:uniqueId val="{00000005-0798-47D8-9E05-7968D12F367C}"/>
              </c:ext>
            </c:extLst>
          </c:dPt>
          <c:dPt>
            <c:idx val="3"/>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7-0798-47D8-9E05-7968D12F367C}"/>
              </c:ext>
            </c:extLst>
          </c:dPt>
          <c:dPt>
            <c:idx val="4"/>
            <c:invertIfNegative val="0"/>
            <c:bubble3D val="0"/>
            <c:extLst>
              <c:ext xmlns:c16="http://schemas.microsoft.com/office/drawing/2014/chart" uri="{C3380CC4-5D6E-409C-BE32-E72D297353CC}">
                <c16:uniqueId val="{00000009-0798-47D8-9E05-7968D12F367C}"/>
              </c:ext>
            </c:extLst>
          </c:dPt>
          <c:dPt>
            <c:idx val="5"/>
            <c:invertIfNegative val="0"/>
            <c:bubble3D val="0"/>
            <c:spPr>
              <a:solidFill>
                <a:schemeClr val="bg2">
                  <a:lumMod val="60000"/>
                  <a:lumOff val="40000"/>
                </a:schemeClr>
              </a:solidFill>
              <a:ln w="3175">
                <a:solidFill>
                  <a:schemeClr val="bg2"/>
                </a:solidFill>
              </a:ln>
              <a:effectLst/>
            </c:spPr>
            <c:extLst>
              <c:ext xmlns:c16="http://schemas.microsoft.com/office/drawing/2014/chart" uri="{C3380CC4-5D6E-409C-BE32-E72D297353CC}">
                <c16:uniqueId val="{0000000B-0798-47D8-9E05-7968D12F367C}"/>
              </c:ext>
            </c:extLst>
          </c:dPt>
          <c:dPt>
            <c:idx val="6"/>
            <c:invertIfNegative val="0"/>
            <c:bubble3D val="0"/>
            <c:extLst>
              <c:ext xmlns:c16="http://schemas.microsoft.com/office/drawing/2014/chart" uri="{C3380CC4-5D6E-409C-BE32-E72D297353CC}">
                <c16:uniqueId val="{0000000D-0798-47D8-9E05-7968D12F367C}"/>
              </c:ext>
            </c:extLst>
          </c:dPt>
          <c:dPt>
            <c:idx val="7"/>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F-0798-47D8-9E05-7968D12F367C}"/>
              </c:ext>
            </c:extLst>
          </c:dPt>
          <c:dLbls>
            <c:dLbl>
              <c:idx val="0"/>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0798-47D8-9E05-7968D12F367C}"/>
                </c:ext>
              </c:extLst>
            </c:dLbl>
            <c:dLbl>
              <c:idx val="1"/>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0798-47D8-9E05-7968D12F367C}"/>
                </c:ext>
              </c:extLst>
            </c:dLbl>
            <c:dLbl>
              <c:idx val="2"/>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0798-47D8-9E05-7968D12F367C}"/>
                </c:ext>
              </c:extLst>
            </c:dLbl>
            <c:dLbl>
              <c:idx val="3"/>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0798-47D8-9E05-7968D12F367C}"/>
                </c:ext>
              </c:extLst>
            </c:dLbl>
            <c:dLbl>
              <c:idx val="4"/>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0798-47D8-9E05-7968D12F367C}"/>
                </c:ext>
              </c:extLst>
            </c:dLbl>
            <c:dLbl>
              <c:idx val="5"/>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B-0798-47D8-9E05-7968D12F367C}"/>
                </c:ext>
              </c:extLst>
            </c:dLbl>
            <c:dLbl>
              <c:idx val="6"/>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0798-47D8-9E05-7968D12F367C}"/>
                </c:ext>
              </c:extLst>
            </c:dLbl>
            <c:dLbl>
              <c:idx val="7"/>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F-0798-47D8-9E05-7968D12F367C}"/>
                </c:ext>
              </c:extLst>
            </c:dLbl>
            <c:numFmt formatCode="0.0%" sourceLinked="0"/>
            <c:spPr>
              <a:noFill/>
              <a:ln>
                <a:noFill/>
              </a:ln>
              <a:effectLst/>
            </c:spPr>
            <c:txPr>
              <a:bodyPr/>
              <a:lstStyle/>
              <a:p>
                <a:pPr>
                  <a:defRPr sz="1200" b="1">
                    <a:solidFill>
                      <a:schemeClr val="bg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0.105</c:v>
                </c:pt>
                <c:pt idx="1">
                  <c:v>0.23769999999999999</c:v>
                </c:pt>
                <c:pt idx="2">
                  <c:v>0.37</c:v>
                </c:pt>
                <c:pt idx="3">
                  <c:v>0.18609999999999999</c:v>
                </c:pt>
                <c:pt idx="4">
                  <c:v>0.53</c:v>
                </c:pt>
                <c:pt idx="5">
                  <c:v>0.35899999999999999</c:v>
                </c:pt>
                <c:pt idx="6">
                  <c:v>0.17</c:v>
                </c:pt>
                <c:pt idx="7">
                  <c:v>0.33410000000000001</c:v>
                </c:pt>
              </c:numCache>
            </c:numRef>
          </c:val>
          <c:extLst>
            <c:ext xmlns:c16="http://schemas.microsoft.com/office/drawing/2014/chart" uri="{C3380CC4-5D6E-409C-BE32-E72D297353CC}">
              <c16:uniqueId val="{00000010-0798-47D8-9E05-7968D12F367C}"/>
            </c:ext>
          </c:extLst>
        </c:ser>
        <c:ser>
          <c:idx val="1"/>
          <c:order val="1"/>
          <c:tx>
            <c:strRef>
              <c:f>Sheet1!$D$1</c:f>
              <c:strCache>
                <c:ptCount val="1"/>
                <c:pt idx="0">
                  <c:v>Very Important</c:v>
                </c:pt>
              </c:strCache>
            </c:strRef>
          </c:tx>
          <c:spPr>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0798-47D8-9E05-7968D12F367C}"/>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0798-47D8-9E05-7968D12F367C}"/>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0798-47D8-9E05-7968D12F367C}"/>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0798-47D8-9E05-7968D12F367C}"/>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0798-47D8-9E05-7968D12F367C}"/>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0798-47D8-9E05-7968D12F367C}"/>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0798-47D8-9E05-7968D12F367C}"/>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0798-47D8-9E05-7968D12F367C}"/>
              </c:ext>
            </c:extLst>
          </c:dPt>
          <c:dLbls>
            <c:numFmt formatCode="0.0%" sourceLinked="0"/>
            <c:spPr>
              <a:noFill/>
              <a:ln>
                <a:noFill/>
              </a:ln>
              <a:effectLst/>
            </c:spPr>
            <c:txPr>
              <a:bodyPr/>
              <a:lstStyle/>
              <a:p>
                <a:pPr>
                  <a:defRPr sz="1200" b="1">
                    <a:solidFill>
                      <a:schemeClr val="tx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0.875</c:v>
                </c:pt>
                <c:pt idx="1">
                  <c:v>0.73080000000000001</c:v>
                </c:pt>
                <c:pt idx="2">
                  <c:v>0.60499999999999998</c:v>
                </c:pt>
                <c:pt idx="3">
                  <c:v>0.80189999999999995</c:v>
                </c:pt>
                <c:pt idx="4">
                  <c:v>0.33500000000000002</c:v>
                </c:pt>
                <c:pt idx="5">
                  <c:v>0.57589999999999997</c:v>
                </c:pt>
                <c:pt idx="6">
                  <c:v>0.80500000000000005</c:v>
                </c:pt>
                <c:pt idx="7">
                  <c:v>0.61399999999999999</c:v>
                </c:pt>
              </c:numCache>
            </c:numRef>
          </c:val>
          <c:extLst>
            <c:ext xmlns:c16="http://schemas.microsoft.com/office/drawing/2014/chart" uri="{C3380CC4-5D6E-409C-BE32-E72D297353CC}">
              <c16:uniqueId val="{00000021-0798-47D8-9E05-7968D12F367C}"/>
            </c:ext>
          </c:extLst>
        </c:ser>
        <c:dLbls>
          <c:showLegendKey val="0"/>
          <c:showVal val="0"/>
          <c:showCatName val="0"/>
          <c:showSerName val="0"/>
          <c:showPercent val="0"/>
          <c:showBubbleSize val="0"/>
        </c:dLbls>
        <c:gapWidth val="74"/>
        <c:overlap val="100"/>
        <c:axId val="86731264"/>
        <c:axId val="96446720"/>
      </c:barChart>
      <c:catAx>
        <c:axId val="86731264"/>
        <c:scaling>
          <c:orientation val="minMax"/>
        </c:scaling>
        <c:delete val="0"/>
        <c:axPos val="b"/>
        <c:majorGridlines/>
        <c:numFmt formatCode="General" sourceLinked="0"/>
        <c:majorTickMark val="none"/>
        <c:minorTickMark val="none"/>
        <c:tickLblPos val="none"/>
        <c:spPr>
          <a:ln>
            <a:solidFill>
              <a:schemeClr val="accent3"/>
            </a:solidFill>
          </a:ln>
        </c:spPr>
        <c:crossAx val="96446720"/>
        <c:crosses val="autoZero"/>
        <c:auto val="1"/>
        <c:lblAlgn val="ctr"/>
        <c:lblOffset val="100"/>
        <c:tickLblSkip val="2"/>
        <c:tickMarkSkip val="2"/>
        <c:noMultiLvlLbl val="0"/>
      </c:catAx>
      <c:valAx>
        <c:axId val="96446720"/>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chemeClr val="bg1"/>
                </a:solidFill>
              </a:defRPr>
            </a:pPr>
            <a:endParaRPr lang="en-US"/>
          </a:p>
        </c:txPr>
        <c:crossAx val="867312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0.06971</cdr:x>
      <cdr:y>0.83333</cdr:y>
    </cdr:from>
    <cdr:to>
      <cdr:x>0.28755</cdr:x>
      <cdr:y>0.95</cdr:y>
    </cdr:to>
    <cdr:sp macro="" textlink="">
      <cdr:nvSpPr>
        <cdr:cNvPr id="2" name="TextBox 1"/>
        <cdr:cNvSpPr txBox="1"/>
      </cdr:nvSpPr>
      <cdr:spPr>
        <a:xfrm xmlns:a="http://schemas.openxmlformats.org/drawingml/2006/main">
          <a:off x="609608" y="3809984"/>
          <a:ext cx="1904993" cy="53341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To be able to get a better job</a:t>
          </a:r>
        </a:p>
      </cdr:txBody>
    </cdr:sp>
  </cdr:relSizeAnchor>
  <cdr:relSizeAnchor xmlns:cdr="http://schemas.openxmlformats.org/drawingml/2006/chartDrawing">
    <cdr:from>
      <cdr:x>0.30498</cdr:x>
      <cdr:y>0.83333</cdr:y>
    </cdr:from>
    <cdr:to>
      <cdr:x>0.52282</cdr:x>
      <cdr:y>0.93502</cdr:y>
    </cdr:to>
    <cdr:sp macro="" textlink="">
      <cdr:nvSpPr>
        <cdr:cNvPr id="3" name="TextBox 1"/>
        <cdr:cNvSpPr txBox="1"/>
      </cdr:nvSpPr>
      <cdr:spPr>
        <a:xfrm xmlns:a="http://schemas.openxmlformats.org/drawingml/2006/main">
          <a:off x="26670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gain a general education and appreciation of ideas</a:t>
          </a:r>
        </a:p>
      </cdr:txBody>
    </cdr:sp>
  </cdr:relSizeAnchor>
  <cdr:relSizeAnchor xmlns:cdr="http://schemas.openxmlformats.org/drawingml/2006/chartDrawing">
    <cdr:from>
      <cdr:x>0.54025</cdr:x>
      <cdr:y>0.83333</cdr:y>
    </cdr:from>
    <cdr:to>
      <cdr:x>0.75809</cdr:x>
      <cdr:y>0.93502</cdr:y>
    </cdr:to>
    <cdr:sp macro="" textlink="">
      <cdr:nvSpPr>
        <cdr:cNvPr id="4" name="TextBox 1"/>
        <cdr:cNvSpPr txBox="1"/>
      </cdr:nvSpPr>
      <cdr:spPr>
        <a:xfrm xmlns:a="http://schemas.openxmlformats.org/drawingml/2006/main">
          <a:off x="47244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make me a more cultured person</a:t>
          </a:r>
        </a:p>
      </cdr:txBody>
    </cdr:sp>
  </cdr:relSizeAnchor>
  <cdr:relSizeAnchor xmlns:cdr="http://schemas.openxmlformats.org/drawingml/2006/chartDrawing">
    <cdr:from>
      <cdr:x>0.77551</cdr:x>
      <cdr:y>0.83333</cdr:y>
    </cdr:from>
    <cdr:to>
      <cdr:x>0.98464</cdr:x>
      <cdr:y>0.93502</cdr:y>
    </cdr:to>
    <cdr:sp macro="" textlink="">
      <cdr:nvSpPr>
        <cdr:cNvPr id="5" name="TextBox 1"/>
        <cdr:cNvSpPr txBox="1"/>
      </cdr:nvSpPr>
      <cdr:spPr>
        <a:xfrm xmlns:a="http://schemas.openxmlformats.org/drawingml/2006/main">
          <a:off x="6781800" y="3810000"/>
          <a:ext cx="1828825" cy="46492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be able to make more money</a:t>
          </a:r>
        </a:p>
      </cdr:txBody>
    </cdr:sp>
  </cdr:relSizeAnchor>
</c:userShapes>
</file>

<file path=ppt/drawings/drawing10.xml><?xml version="1.0" encoding="utf-8"?>
<c:userShapes xmlns:c="http://schemas.openxmlformats.org/drawingml/2006/chart">
  <cdr:relSizeAnchor xmlns:cdr="http://schemas.openxmlformats.org/drawingml/2006/chartDrawing">
    <cdr:from>
      <cdr:x>0.08714</cdr:x>
      <cdr:y>0.83929</cdr:y>
    </cdr:from>
    <cdr:to>
      <cdr:x>0.36597</cdr:x>
      <cdr:y>0.9869</cdr:y>
    </cdr:to>
    <cdr:sp macro="" textlink="">
      <cdr:nvSpPr>
        <cdr:cNvPr id="2" name="TextBox 1"/>
        <cdr:cNvSpPr txBox="1"/>
      </cdr:nvSpPr>
      <cdr:spPr>
        <a:xfrm xmlns:a="http://schemas.openxmlformats.org/drawingml/2006/main">
          <a:off x="762032" y="3965142"/>
          <a:ext cx="2438368" cy="69736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a:solidFill>
                <a:srgbClr val="202945"/>
              </a:solidFill>
            </a:rPr>
            <a:t>Participate in a study abroad program</a:t>
          </a:r>
        </a:p>
      </cdr:txBody>
    </cdr:sp>
  </cdr:relSizeAnchor>
  <cdr:relSizeAnchor xmlns:cdr="http://schemas.openxmlformats.org/drawingml/2006/chartDrawing">
    <cdr:from>
      <cdr:x>0.3834</cdr:x>
      <cdr:y>0.83871</cdr:y>
    </cdr:from>
    <cdr:to>
      <cdr:x>0.68838</cdr:x>
      <cdr:y>0.97204</cdr:y>
    </cdr:to>
    <cdr:sp macro="" textlink="">
      <cdr:nvSpPr>
        <cdr:cNvPr id="3" name="TextBox 1"/>
        <cdr:cNvSpPr txBox="1"/>
      </cdr:nvSpPr>
      <cdr:spPr>
        <a:xfrm xmlns:a="http://schemas.openxmlformats.org/drawingml/2006/main">
          <a:off x="3352800" y="3962400"/>
          <a:ext cx="2667000" cy="629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Take a course exclusively online</a:t>
          </a:r>
        </a:p>
      </cdr:txBody>
    </cdr:sp>
  </cdr:relSizeAnchor>
  <cdr:relSizeAnchor xmlns:cdr="http://schemas.openxmlformats.org/drawingml/2006/chartDrawing">
    <cdr:from>
      <cdr:x>0.69709</cdr:x>
      <cdr:y>0.83871</cdr:y>
    </cdr:from>
    <cdr:to>
      <cdr:x>0.98464</cdr:x>
      <cdr:y>0.9887</cdr:y>
    </cdr:to>
    <cdr:sp macro="" textlink="">
      <cdr:nvSpPr>
        <cdr:cNvPr id="4" name="TextBox 1"/>
        <cdr:cNvSpPr txBox="1"/>
      </cdr:nvSpPr>
      <cdr:spPr>
        <a:xfrm xmlns:a="http://schemas.openxmlformats.org/drawingml/2006/main">
          <a:off x="6096000" y="3962400"/>
          <a:ext cx="2514600" cy="70861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Work on a professor’s research project</a:t>
          </a:r>
        </a:p>
      </cdr:txBody>
    </cdr:sp>
  </cdr:relSizeAnchor>
</c:userShapes>
</file>

<file path=ppt/drawings/drawing11.xml><?xml version="1.0" encoding="utf-8"?>
<c:userShapes xmlns:c="http://schemas.openxmlformats.org/drawingml/2006/chart">
  <cdr:relSizeAnchor xmlns:cdr="http://schemas.openxmlformats.org/drawingml/2006/chartDrawing">
    <cdr:from>
      <cdr:x>0.1307</cdr:x>
      <cdr:y>0.83245</cdr:y>
    </cdr:from>
    <cdr:to>
      <cdr:x>0.43568</cdr:x>
      <cdr:y>0.96578</cdr:y>
    </cdr:to>
    <cdr:sp macro="" textlink="">
      <cdr:nvSpPr>
        <cdr:cNvPr id="3" name="TextBox 1"/>
        <cdr:cNvSpPr txBox="1"/>
      </cdr:nvSpPr>
      <cdr:spPr>
        <a:xfrm xmlns:a="http://schemas.openxmlformats.org/drawingml/2006/main">
          <a:off x="1143000" y="3869397"/>
          <a:ext cx="2667025" cy="61974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Vote in a local, state, or national election</a:t>
          </a:r>
        </a:p>
      </cdr:txBody>
    </cdr:sp>
  </cdr:relSizeAnchor>
  <cdr:relSizeAnchor xmlns:cdr="http://schemas.openxmlformats.org/drawingml/2006/chartDrawing">
    <cdr:from>
      <cdr:x>0.62738</cdr:x>
      <cdr:y>0.83219</cdr:y>
    </cdr:from>
    <cdr:to>
      <cdr:x>0.92364</cdr:x>
      <cdr:y>0.98218</cdr:y>
    </cdr:to>
    <cdr:sp macro="" textlink="">
      <cdr:nvSpPr>
        <cdr:cNvPr id="4" name="TextBox 1"/>
        <cdr:cNvSpPr txBox="1"/>
      </cdr:nvSpPr>
      <cdr:spPr>
        <a:xfrm xmlns:a="http://schemas.openxmlformats.org/drawingml/2006/main">
          <a:off x="5486400" y="3868197"/>
          <a:ext cx="2590769" cy="69718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Participate in student protests or demonstrations</a:t>
          </a:r>
        </a:p>
      </cdr:txBody>
    </cdr:sp>
  </cdr:relSizeAnchor>
</c:userShapes>
</file>

<file path=ppt/drawings/drawing12.xml><?xml version="1.0" encoding="utf-8"?>
<c:userShapes xmlns:c="http://schemas.openxmlformats.org/drawingml/2006/chart">
  <cdr:relSizeAnchor xmlns:cdr="http://schemas.openxmlformats.org/drawingml/2006/chartDrawing">
    <cdr:from>
      <cdr:x>0.06971</cdr:x>
      <cdr:y>0.83333</cdr:y>
    </cdr:from>
    <cdr:to>
      <cdr:x>0.34001</cdr:x>
      <cdr:y>1</cdr:y>
    </cdr:to>
    <cdr:sp macro="" textlink="">
      <cdr:nvSpPr>
        <cdr:cNvPr id="2" name="TextBox 1"/>
        <cdr:cNvSpPr txBox="1"/>
      </cdr:nvSpPr>
      <cdr:spPr>
        <a:xfrm xmlns:a="http://schemas.openxmlformats.org/drawingml/2006/main">
          <a:off x="609608" y="3732322"/>
          <a:ext cx="2363780" cy="74648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The admissions staff responded to my questions in a timely manner</a:t>
          </a:r>
        </a:p>
      </cdr:txBody>
    </cdr:sp>
  </cdr:relSizeAnchor>
  <cdr:relSizeAnchor xmlns:cdr="http://schemas.openxmlformats.org/drawingml/2006/chartDrawing">
    <cdr:from>
      <cdr:x>0.37505</cdr:x>
      <cdr:y>0.83333</cdr:y>
    </cdr:from>
    <cdr:to>
      <cdr:x>0.67966</cdr:x>
      <cdr:y>0.98282</cdr:y>
    </cdr:to>
    <cdr:sp macro="" textlink="">
      <cdr:nvSpPr>
        <cdr:cNvPr id="3" name="TextBox 1"/>
        <cdr:cNvSpPr txBox="1"/>
      </cdr:nvSpPr>
      <cdr:spPr>
        <a:xfrm xmlns:a="http://schemas.openxmlformats.org/drawingml/2006/main">
          <a:off x="3279776" y="3732322"/>
          <a:ext cx="2663824" cy="6695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The communications I received from the institution regarding enrollment were clear</a:t>
          </a:r>
        </a:p>
      </cdr:txBody>
    </cdr:sp>
  </cdr:relSizeAnchor>
  <cdr:relSizeAnchor xmlns:cdr="http://schemas.openxmlformats.org/drawingml/2006/chartDrawing">
    <cdr:from>
      <cdr:x>0.71452</cdr:x>
      <cdr:y>0.83333</cdr:y>
    </cdr:from>
    <cdr:to>
      <cdr:x>0.97593</cdr:x>
      <cdr:y>0.93502</cdr:y>
    </cdr:to>
    <cdr:sp macro="" textlink="">
      <cdr:nvSpPr>
        <cdr:cNvPr id="4" name="TextBox 1"/>
        <cdr:cNvSpPr txBox="1"/>
      </cdr:nvSpPr>
      <cdr:spPr>
        <a:xfrm xmlns:a="http://schemas.openxmlformats.org/drawingml/2006/main">
          <a:off x="6248400" y="3732322"/>
          <a:ext cx="2286000" cy="4554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Financial aid office staff explained the details of my financial package</a:t>
          </a:r>
        </a:p>
      </cdr:txBody>
    </cdr:sp>
  </cdr:relSizeAnchor>
</c:userShapes>
</file>

<file path=ppt/drawings/drawing13.xml><?xml version="1.0" encoding="utf-8"?>
<c:userShapes xmlns:c="http://schemas.openxmlformats.org/drawingml/2006/chart">
  <cdr:relSizeAnchor xmlns:cdr="http://schemas.openxmlformats.org/drawingml/2006/chartDrawing">
    <cdr:from>
      <cdr:x>0.06971</cdr:x>
      <cdr:y>0.83333</cdr:y>
    </cdr:from>
    <cdr:to>
      <cdr:x>0.34001</cdr:x>
      <cdr:y>1</cdr:y>
    </cdr:to>
    <cdr:sp macro="" textlink="">
      <cdr:nvSpPr>
        <cdr:cNvPr id="2" name="TextBox 1"/>
        <cdr:cNvSpPr txBox="1"/>
      </cdr:nvSpPr>
      <cdr:spPr>
        <a:xfrm xmlns:a="http://schemas.openxmlformats.org/drawingml/2006/main">
          <a:off x="609608" y="3732322"/>
          <a:ext cx="2363780" cy="74648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I am pleased with how my on-campus housing arrangements worked out</a:t>
          </a:r>
        </a:p>
      </cdr:txBody>
    </cdr:sp>
  </cdr:relSizeAnchor>
  <cdr:relSizeAnchor xmlns:cdr="http://schemas.openxmlformats.org/drawingml/2006/chartDrawing">
    <cdr:from>
      <cdr:x>0.37505</cdr:x>
      <cdr:y>0.83333</cdr:y>
    </cdr:from>
    <cdr:to>
      <cdr:x>0.67966</cdr:x>
      <cdr:y>0.98282</cdr:y>
    </cdr:to>
    <cdr:sp macro="" textlink="">
      <cdr:nvSpPr>
        <cdr:cNvPr id="3" name="TextBox 1"/>
        <cdr:cNvSpPr txBox="1"/>
      </cdr:nvSpPr>
      <cdr:spPr>
        <a:xfrm xmlns:a="http://schemas.openxmlformats.org/drawingml/2006/main">
          <a:off x="3279776" y="3732322"/>
          <a:ext cx="2663824" cy="6695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My academic advisor has helped me choose my classes</a:t>
          </a:r>
        </a:p>
      </cdr:txBody>
    </cdr:sp>
  </cdr:relSizeAnchor>
  <cdr:relSizeAnchor xmlns:cdr="http://schemas.openxmlformats.org/drawingml/2006/chartDrawing">
    <cdr:from>
      <cdr:x>0.71452</cdr:x>
      <cdr:y>0.83333</cdr:y>
    </cdr:from>
    <cdr:to>
      <cdr:x>0.97593</cdr:x>
      <cdr:y>0.93502</cdr:y>
    </cdr:to>
    <cdr:sp macro="" textlink="">
      <cdr:nvSpPr>
        <cdr:cNvPr id="4" name="TextBox 1"/>
        <cdr:cNvSpPr txBox="1"/>
      </cdr:nvSpPr>
      <cdr:spPr>
        <a:xfrm xmlns:a="http://schemas.openxmlformats.org/drawingml/2006/main">
          <a:off x="6248400" y="3732322"/>
          <a:ext cx="2286000" cy="4554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Orientation for new students has made me feel connected to the institution</a:t>
          </a:r>
        </a:p>
      </cdr:txBody>
    </cdr:sp>
  </cdr:relSizeAnchor>
</c:userShapes>
</file>

<file path=ppt/drawings/drawing2.xml><?xml version="1.0" encoding="utf-8"?>
<c:userShapes xmlns:c="http://schemas.openxmlformats.org/drawingml/2006/chart">
  <cdr:relSizeAnchor xmlns:cdr="http://schemas.openxmlformats.org/drawingml/2006/chartDrawing">
    <cdr:from>
      <cdr:x>0.06971</cdr:x>
      <cdr:y>0.83333</cdr:y>
    </cdr:from>
    <cdr:to>
      <cdr:x>0.28755</cdr:x>
      <cdr:y>0.95</cdr:y>
    </cdr:to>
    <cdr:sp macro="" textlink="">
      <cdr:nvSpPr>
        <cdr:cNvPr id="2" name="TextBox 1"/>
        <cdr:cNvSpPr txBox="1"/>
      </cdr:nvSpPr>
      <cdr:spPr>
        <a:xfrm xmlns:a="http://schemas.openxmlformats.org/drawingml/2006/main">
          <a:off x="609608" y="3809984"/>
          <a:ext cx="1904993" cy="53341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To learn about things that interest me</a:t>
          </a:r>
        </a:p>
      </cdr:txBody>
    </cdr:sp>
  </cdr:relSizeAnchor>
  <cdr:relSizeAnchor xmlns:cdr="http://schemas.openxmlformats.org/drawingml/2006/chartDrawing">
    <cdr:from>
      <cdr:x>0.30498</cdr:x>
      <cdr:y>0.83333</cdr:y>
    </cdr:from>
    <cdr:to>
      <cdr:x>0.52282</cdr:x>
      <cdr:y>0.93502</cdr:y>
    </cdr:to>
    <cdr:sp macro="" textlink="">
      <cdr:nvSpPr>
        <cdr:cNvPr id="3" name="TextBox 1"/>
        <cdr:cNvSpPr txBox="1"/>
      </cdr:nvSpPr>
      <cdr:spPr>
        <a:xfrm xmlns:a="http://schemas.openxmlformats.org/drawingml/2006/main">
          <a:off x="26670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get training for a specific career</a:t>
          </a:r>
        </a:p>
      </cdr:txBody>
    </cdr:sp>
  </cdr:relSizeAnchor>
  <cdr:relSizeAnchor xmlns:cdr="http://schemas.openxmlformats.org/drawingml/2006/chartDrawing">
    <cdr:from>
      <cdr:x>0.54025</cdr:x>
      <cdr:y>0.83333</cdr:y>
    </cdr:from>
    <cdr:to>
      <cdr:x>0.75809</cdr:x>
      <cdr:y>0.93502</cdr:y>
    </cdr:to>
    <cdr:sp macro="" textlink="">
      <cdr:nvSpPr>
        <cdr:cNvPr id="4" name="TextBox 1"/>
        <cdr:cNvSpPr txBox="1"/>
      </cdr:nvSpPr>
      <cdr:spPr>
        <a:xfrm xmlns:a="http://schemas.openxmlformats.org/drawingml/2006/main">
          <a:off x="47244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prepare myself for graduate or professional school</a:t>
          </a:r>
        </a:p>
      </cdr:txBody>
    </cdr:sp>
  </cdr:relSizeAnchor>
  <cdr:relSizeAnchor xmlns:cdr="http://schemas.openxmlformats.org/drawingml/2006/chartDrawing">
    <cdr:from>
      <cdr:x>0.77551</cdr:x>
      <cdr:y>0.83333</cdr:y>
    </cdr:from>
    <cdr:to>
      <cdr:x>0.98464</cdr:x>
      <cdr:y>0.93502</cdr:y>
    </cdr:to>
    <cdr:sp macro="" textlink="">
      <cdr:nvSpPr>
        <cdr:cNvPr id="5" name="TextBox 1"/>
        <cdr:cNvSpPr txBox="1"/>
      </cdr:nvSpPr>
      <cdr:spPr>
        <a:xfrm xmlns:a="http://schemas.openxmlformats.org/drawingml/2006/main">
          <a:off x="6781800" y="3810000"/>
          <a:ext cx="1828825" cy="46492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please my family</a:t>
          </a:r>
        </a:p>
      </cdr:txBody>
    </cdr:sp>
  </cdr:relSizeAnchor>
</c:userShapes>
</file>

<file path=ppt/drawings/drawing3.xml><?xml version="1.0" encoding="utf-8"?>
<c:userShapes xmlns:c="http://schemas.openxmlformats.org/drawingml/2006/chart">
  <cdr:relSizeAnchor xmlns:cdr="http://schemas.openxmlformats.org/drawingml/2006/chartDrawing">
    <cdr:from>
      <cdr:x>0.08714</cdr:x>
      <cdr:y>0.81667</cdr:y>
    </cdr:from>
    <cdr:to>
      <cdr:x>0.27678</cdr:x>
      <cdr:y>1</cdr:y>
    </cdr:to>
    <cdr:sp macro="" textlink="">
      <cdr:nvSpPr>
        <cdr:cNvPr id="2" name="TextBox 1"/>
        <cdr:cNvSpPr txBox="1"/>
      </cdr:nvSpPr>
      <cdr:spPr>
        <a:xfrm xmlns:a="http://schemas.openxmlformats.org/drawingml/2006/main">
          <a:off x="762000" y="3920506"/>
          <a:ext cx="1658386" cy="88009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00" b="0" dirty="0">
              <a:solidFill>
                <a:srgbClr val="202945"/>
              </a:solidFill>
            </a:rPr>
            <a:t>This college has a very good academic reputation</a:t>
          </a:r>
        </a:p>
      </cdr:txBody>
    </cdr:sp>
  </cdr:relSizeAnchor>
  <cdr:relSizeAnchor xmlns:cdr="http://schemas.openxmlformats.org/drawingml/2006/chartDrawing">
    <cdr:from>
      <cdr:x>0.30498</cdr:x>
      <cdr:y>0.8254</cdr:y>
    </cdr:from>
    <cdr:to>
      <cdr:x>0.52282</cdr:x>
      <cdr:y>0.96111</cdr:y>
    </cdr:to>
    <cdr:sp macro="" textlink="">
      <cdr:nvSpPr>
        <cdr:cNvPr id="3" name="TextBox 1"/>
        <cdr:cNvSpPr txBox="1"/>
      </cdr:nvSpPr>
      <cdr:spPr>
        <a:xfrm xmlns:a="http://schemas.openxmlformats.org/drawingml/2006/main">
          <a:off x="2667000" y="3962415"/>
          <a:ext cx="1905000" cy="65149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00" b="0" dirty="0">
              <a:solidFill>
                <a:srgbClr val="202945"/>
              </a:solidFill>
            </a:rPr>
            <a:t>This college’s graduates make a difference in the world</a:t>
          </a:r>
        </a:p>
      </cdr:txBody>
    </cdr:sp>
  </cdr:relSizeAnchor>
  <cdr:relSizeAnchor xmlns:cdr="http://schemas.openxmlformats.org/drawingml/2006/chartDrawing">
    <cdr:from>
      <cdr:x>0.53727</cdr:x>
      <cdr:y>0.8254</cdr:y>
    </cdr:from>
    <cdr:to>
      <cdr:x>0.75809</cdr:x>
      <cdr:y>0.94489</cdr:y>
    </cdr:to>
    <cdr:sp macro="" textlink="">
      <cdr:nvSpPr>
        <cdr:cNvPr id="4" name="TextBox 1"/>
        <cdr:cNvSpPr txBox="1"/>
      </cdr:nvSpPr>
      <cdr:spPr>
        <a:xfrm xmlns:a="http://schemas.openxmlformats.org/drawingml/2006/main">
          <a:off x="4698380" y="3962415"/>
          <a:ext cx="1931019" cy="57362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00" b="0" dirty="0">
              <a:solidFill>
                <a:srgbClr val="202945"/>
              </a:solidFill>
            </a:rPr>
            <a:t>This college’s graduates gain admission to top graduate/professional schools</a:t>
          </a:r>
        </a:p>
      </cdr:txBody>
    </cdr:sp>
  </cdr:relSizeAnchor>
  <cdr:relSizeAnchor xmlns:cdr="http://schemas.openxmlformats.org/drawingml/2006/chartDrawing">
    <cdr:from>
      <cdr:x>0.79294</cdr:x>
      <cdr:y>0.8254</cdr:y>
    </cdr:from>
    <cdr:to>
      <cdr:x>0.97593</cdr:x>
      <cdr:y>0.92709</cdr:y>
    </cdr:to>
    <cdr:sp macro="" textlink="">
      <cdr:nvSpPr>
        <cdr:cNvPr id="5" name="TextBox 1"/>
        <cdr:cNvSpPr txBox="1"/>
      </cdr:nvSpPr>
      <cdr:spPr>
        <a:xfrm xmlns:a="http://schemas.openxmlformats.org/drawingml/2006/main">
          <a:off x="6934200" y="3962400"/>
          <a:ext cx="1600233" cy="48817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00" b="0" dirty="0">
              <a:solidFill>
                <a:srgbClr val="202945"/>
              </a:solidFill>
            </a:rPr>
            <a:t>This college’s graduates get good jobs</a:t>
          </a:r>
        </a:p>
      </cdr:txBody>
    </cdr:sp>
  </cdr:relSizeAnchor>
  <cdr:relSizeAnchor xmlns:cdr="http://schemas.openxmlformats.org/drawingml/2006/chartDrawing">
    <cdr:from>
      <cdr:x>0.81908</cdr:x>
      <cdr:y>0.81667</cdr:y>
    </cdr:from>
    <cdr:to>
      <cdr:x>0.99335</cdr:x>
      <cdr:y>0.95</cdr:y>
    </cdr:to>
    <cdr:sp macro="" textlink="">
      <cdr:nvSpPr>
        <cdr:cNvPr id="6" name="TextBox 1"/>
        <cdr:cNvSpPr txBox="1"/>
      </cdr:nvSpPr>
      <cdr:spPr>
        <a:xfrm xmlns:a="http://schemas.openxmlformats.org/drawingml/2006/main">
          <a:off x="7162800" y="3733800"/>
          <a:ext cx="1524000" cy="6096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endParaRPr lang="en-US" sz="1250" dirty="0">
            <a:solidFill>
              <a:schemeClr val="tx2"/>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0.08714</cdr:x>
      <cdr:y>0.83929</cdr:y>
    </cdr:from>
    <cdr:to>
      <cdr:x>0.27678</cdr:x>
      <cdr:y>0.9869</cdr:y>
    </cdr:to>
    <cdr:sp macro="" textlink="">
      <cdr:nvSpPr>
        <cdr:cNvPr id="2" name="TextBox 1"/>
        <cdr:cNvSpPr txBox="1"/>
      </cdr:nvSpPr>
      <cdr:spPr>
        <a:xfrm xmlns:a="http://schemas.openxmlformats.org/drawingml/2006/main">
          <a:off x="762000" y="3581400"/>
          <a:ext cx="1658386" cy="62990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I was offered financial assistance</a:t>
          </a:r>
        </a:p>
      </cdr:txBody>
    </cdr:sp>
  </cdr:relSizeAnchor>
  <cdr:relSizeAnchor xmlns:cdr="http://schemas.openxmlformats.org/drawingml/2006/chartDrawing">
    <cdr:from>
      <cdr:x>0.31369</cdr:x>
      <cdr:y>0.83929</cdr:y>
    </cdr:from>
    <cdr:to>
      <cdr:x>0.49667</cdr:x>
      <cdr:y>0.97262</cdr:y>
    </cdr:to>
    <cdr:sp macro="" textlink="">
      <cdr:nvSpPr>
        <cdr:cNvPr id="3" name="TextBox 1"/>
        <cdr:cNvSpPr txBox="1"/>
      </cdr:nvSpPr>
      <cdr:spPr>
        <a:xfrm xmlns:a="http://schemas.openxmlformats.org/drawingml/2006/main">
          <a:off x="2743200" y="3581400"/>
          <a:ext cx="1600145" cy="56894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rPr>
            <a:t>The cost of attending this college</a:t>
          </a:r>
        </a:p>
      </cdr:txBody>
    </cdr:sp>
  </cdr:relSizeAnchor>
  <cdr:relSizeAnchor xmlns:cdr="http://schemas.openxmlformats.org/drawingml/2006/chartDrawing">
    <cdr:from>
      <cdr:x>0.55767</cdr:x>
      <cdr:y>0.83929</cdr:y>
    </cdr:from>
    <cdr:to>
      <cdr:x>0.74066</cdr:x>
      <cdr:y>0.98928</cdr:y>
    </cdr:to>
    <cdr:sp macro="" textlink="">
      <cdr:nvSpPr>
        <cdr:cNvPr id="4" name="TextBox 1"/>
        <cdr:cNvSpPr txBox="1"/>
      </cdr:nvSpPr>
      <cdr:spPr>
        <a:xfrm xmlns:a="http://schemas.openxmlformats.org/drawingml/2006/main">
          <a:off x="4876800" y="3581400"/>
          <a:ext cx="1600233" cy="64006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rPr>
            <a:t>Not offered aid by first choice</a:t>
          </a:r>
        </a:p>
      </cdr:txBody>
    </cdr:sp>
  </cdr:relSizeAnchor>
  <cdr:relSizeAnchor xmlns:cdr="http://schemas.openxmlformats.org/drawingml/2006/chartDrawing">
    <cdr:from>
      <cdr:x>0.78423</cdr:x>
      <cdr:y>0.83929</cdr:y>
    </cdr:from>
    <cdr:to>
      <cdr:x>0.96722</cdr:x>
      <cdr:y>0.94098</cdr:y>
    </cdr:to>
    <cdr:sp macro="" textlink="">
      <cdr:nvSpPr>
        <cdr:cNvPr id="5" name="TextBox 1"/>
        <cdr:cNvSpPr txBox="1"/>
      </cdr:nvSpPr>
      <cdr:spPr>
        <a:xfrm xmlns:a="http://schemas.openxmlformats.org/drawingml/2006/main">
          <a:off x="6858000" y="3581400"/>
          <a:ext cx="1600233" cy="43393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rPr>
            <a:t>Could not afford first choice</a:t>
          </a:r>
        </a:p>
      </cdr:txBody>
    </cdr:sp>
  </cdr:relSizeAnchor>
</c:userShapes>
</file>

<file path=ppt/drawings/drawing5.xml><?xml version="1.0" encoding="utf-8"?>
<c:userShapes xmlns:c="http://schemas.openxmlformats.org/drawingml/2006/chart">
  <cdr:relSizeAnchor xmlns:cdr="http://schemas.openxmlformats.org/drawingml/2006/chartDrawing">
    <cdr:from>
      <cdr:x>0.07178</cdr:x>
      <cdr:y>0.83929</cdr:y>
    </cdr:from>
    <cdr:to>
      <cdr:x>0.27678</cdr:x>
      <cdr:y>1</cdr:y>
    </cdr:to>
    <cdr:sp macro="" textlink="">
      <cdr:nvSpPr>
        <cdr:cNvPr id="2" name="TextBox 1"/>
        <cdr:cNvSpPr txBox="1"/>
      </cdr:nvSpPr>
      <cdr:spPr>
        <a:xfrm xmlns:a="http://schemas.openxmlformats.org/drawingml/2006/main">
          <a:off x="627682" y="3901188"/>
          <a:ext cx="1792738" cy="74701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My parents/relatives wanted me to come here</a:t>
          </a:r>
        </a:p>
      </cdr:txBody>
    </cdr:sp>
  </cdr:relSizeAnchor>
  <cdr:relSizeAnchor xmlns:cdr="http://schemas.openxmlformats.org/drawingml/2006/chartDrawing">
    <cdr:from>
      <cdr:x>0.31369</cdr:x>
      <cdr:y>0.83929</cdr:y>
    </cdr:from>
    <cdr:to>
      <cdr:x>0.49667</cdr:x>
      <cdr:y>0.97262</cdr:y>
    </cdr:to>
    <cdr:sp macro="" textlink="">
      <cdr:nvSpPr>
        <cdr:cNvPr id="3" name="TextBox 1"/>
        <cdr:cNvSpPr txBox="1"/>
      </cdr:nvSpPr>
      <cdr:spPr>
        <a:xfrm xmlns:a="http://schemas.openxmlformats.org/drawingml/2006/main">
          <a:off x="2743200" y="3581400"/>
          <a:ext cx="1600145" cy="56894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rPr>
            <a:t>I wanted to live near home</a:t>
          </a:r>
        </a:p>
      </cdr:txBody>
    </cdr:sp>
  </cdr:relSizeAnchor>
  <cdr:relSizeAnchor xmlns:cdr="http://schemas.openxmlformats.org/drawingml/2006/chartDrawing">
    <cdr:from>
      <cdr:x>0.55767</cdr:x>
      <cdr:y>0.83929</cdr:y>
    </cdr:from>
    <cdr:to>
      <cdr:x>0.74066</cdr:x>
      <cdr:y>0.98928</cdr:y>
    </cdr:to>
    <cdr:sp macro="" textlink="">
      <cdr:nvSpPr>
        <cdr:cNvPr id="4" name="TextBox 1"/>
        <cdr:cNvSpPr txBox="1"/>
      </cdr:nvSpPr>
      <cdr:spPr>
        <a:xfrm xmlns:a="http://schemas.openxmlformats.org/drawingml/2006/main">
          <a:off x="4876800" y="3581400"/>
          <a:ext cx="1600233" cy="64006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rPr>
            <a:t>Rankings in national magazines</a:t>
          </a:r>
        </a:p>
      </cdr:txBody>
    </cdr:sp>
  </cdr:relSizeAnchor>
  <cdr:relSizeAnchor xmlns:cdr="http://schemas.openxmlformats.org/drawingml/2006/chartDrawing">
    <cdr:from>
      <cdr:x>0.78423</cdr:x>
      <cdr:y>0.83929</cdr:y>
    </cdr:from>
    <cdr:to>
      <cdr:x>0.96722</cdr:x>
      <cdr:y>0.94098</cdr:y>
    </cdr:to>
    <cdr:sp macro="" textlink="">
      <cdr:nvSpPr>
        <cdr:cNvPr id="5" name="TextBox 1"/>
        <cdr:cNvSpPr txBox="1"/>
      </cdr:nvSpPr>
      <cdr:spPr>
        <a:xfrm xmlns:a="http://schemas.openxmlformats.org/drawingml/2006/main">
          <a:off x="6858000" y="3581400"/>
          <a:ext cx="1600233" cy="43393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rPr>
            <a:t>A visit to this campus</a:t>
          </a:r>
        </a:p>
      </cdr:txBody>
    </cdr:sp>
  </cdr:relSizeAnchor>
</c:userShapes>
</file>

<file path=ppt/drawings/drawing6.xml><?xml version="1.0" encoding="utf-8"?>
<c:userShapes xmlns:c="http://schemas.openxmlformats.org/drawingml/2006/chart">
  <cdr:relSizeAnchor xmlns:cdr="http://schemas.openxmlformats.org/drawingml/2006/chartDrawing">
    <cdr:from>
      <cdr:x>0.51923</cdr:x>
      <cdr:y>0.88333</cdr:y>
    </cdr:from>
    <cdr:to>
      <cdr:x>0.70192</cdr:x>
      <cdr:y>0.95</cdr:y>
    </cdr:to>
    <cdr:sp macro="" textlink="">
      <cdr:nvSpPr>
        <cdr:cNvPr id="7" name="TextBox 6"/>
        <cdr:cNvSpPr txBox="1"/>
      </cdr:nvSpPr>
      <cdr:spPr>
        <a:xfrm xmlns:a="http://schemas.openxmlformats.org/drawingml/2006/main">
          <a:off x="4114799" y="4038600"/>
          <a:ext cx="1447800"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900" dirty="0">
            <a:solidFill>
              <a:schemeClr val="bg2"/>
            </a:solidFill>
          </a:endParaRPr>
        </a:p>
      </cdr:txBody>
    </cdr:sp>
  </cdr:relSizeAnchor>
  <cdr:relSizeAnchor xmlns:cdr="http://schemas.openxmlformats.org/drawingml/2006/chartDrawing">
    <cdr:from>
      <cdr:x>0.85577</cdr:x>
      <cdr:y>0.9</cdr:y>
    </cdr:from>
    <cdr:to>
      <cdr:x>0.98077</cdr:x>
      <cdr:y>0.93333</cdr:y>
    </cdr:to>
    <cdr:sp macro="" textlink="">
      <cdr:nvSpPr>
        <cdr:cNvPr id="8" name="TextBox 7"/>
        <cdr:cNvSpPr txBox="1"/>
      </cdr:nvSpPr>
      <cdr:spPr>
        <a:xfrm xmlns:a="http://schemas.openxmlformats.org/drawingml/2006/main">
          <a:off x="6781799" y="4114800"/>
          <a:ext cx="990600" cy="1524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drawings/drawing7.xml><?xml version="1.0" encoding="utf-8"?>
<c:userShapes xmlns:c="http://schemas.openxmlformats.org/drawingml/2006/chart">
  <cdr:relSizeAnchor xmlns:cdr="http://schemas.openxmlformats.org/drawingml/2006/chartDrawing">
    <cdr:from>
      <cdr:x>0.69749</cdr:x>
      <cdr:y>0.12013</cdr:y>
    </cdr:from>
    <cdr:to>
      <cdr:x>0.99922</cdr:x>
      <cdr:y>0.95959</cdr:y>
    </cdr:to>
    <cdr:sp macro="" textlink="">
      <cdr:nvSpPr>
        <cdr:cNvPr id="2" name="TextBox 1"/>
        <cdr:cNvSpPr txBox="1"/>
      </cdr:nvSpPr>
      <cdr:spPr>
        <a:xfrm xmlns:a="http://schemas.openxmlformats.org/drawingml/2006/main">
          <a:off x="6165273" y="539303"/>
          <a:ext cx="2667000" cy="376871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1" i="0" u="sng" dirty="0">
              <a:solidFill>
                <a:srgbClr val="202945"/>
              </a:solidFill>
              <a:latin typeface="Franklin Gothic Book" panose="020B0503020102020204" pitchFamily="34" charset="0"/>
            </a:rPr>
            <a:t>Construct Items</a:t>
          </a:r>
        </a:p>
        <a:p xmlns:a="http://schemas.openxmlformats.org/drawingml/2006/main">
          <a:pPr algn="ctr"/>
          <a:endParaRPr lang="en-US" sz="1200" b="1" i="0" u="sng" dirty="0">
            <a:solidFill>
              <a:srgbClr val="202945"/>
            </a:solidFill>
            <a:latin typeface="Franklin Gothic Book" panose="020B0503020102020204" pitchFamily="34" charset="0"/>
          </a:endParaRP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Demonstrated for a cause (e.g., boycott, rally, protest)</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Performed volunteer work</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Helped raise money for a cause or campaign</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Publicly communicated my opinion about a cause (e.g., blog, email, petition)</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Influencing social values</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Keeping up to date with political affairs</a:t>
          </a:r>
        </a:p>
      </cdr:txBody>
    </cdr:sp>
  </cdr:relSizeAnchor>
</c:userShapes>
</file>

<file path=ppt/drawings/drawing8.xml><?xml version="1.0" encoding="utf-8"?>
<c:userShapes xmlns:c="http://schemas.openxmlformats.org/drawingml/2006/chart">
  <cdr:relSizeAnchor xmlns:cdr="http://schemas.openxmlformats.org/drawingml/2006/chartDrawing">
    <cdr:from>
      <cdr:x>0.53266</cdr:x>
      <cdr:y>0.024</cdr:y>
    </cdr:from>
    <cdr:to>
      <cdr:x>0.53266</cdr:x>
      <cdr:y>0.79776</cdr:y>
    </cdr:to>
    <cdr:cxnSp macro="">
      <cdr:nvCxnSpPr>
        <cdr:cNvPr id="3" name="Straight Connector 2">
          <a:extLst xmlns:a="http://schemas.openxmlformats.org/drawingml/2006/main">
            <a:ext uri="{FF2B5EF4-FFF2-40B4-BE49-F238E27FC236}">
              <a16:creationId xmlns:a16="http://schemas.microsoft.com/office/drawing/2014/main" id="{77692B89-FC47-D9F6-F109-B968BCD353C2}"/>
            </a:ext>
          </a:extLst>
        </cdr:cNvPr>
        <cdr:cNvCxnSpPr/>
      </cdr:nvCxnSpPr>
      <cdr:spPr bwMode="auto">
        <a:xfrm xmlns:a="http://schemas.openxmlformats.org/drawingml/2006/main">
          <a:off x="4654176" y="114301"/>
          <a:ext cx="0" cy="3685032"/>
        </a:xfrm>
        <a:prstGeom xmlns:a="http://schemas.openxmlformats.org/drawingml/2006/main" prst="line">
          <a:avLst/>
        </a:prstGeom>
        <a:solidFill xmlns:a="http://schemas.openxmlformats.org/drawingml/2006/main">
          <a:schemeClr val="accent1"/>
        </a:solidFill>
        <a:ln xmlns:a="http://schemas.openxmlformats.org/drawingml/2006/main" w="57150" cap="flat" cmpd="sng" algn="ctr">
          <a:solidFill>
            <a:schemeClr val="tx2"/>
          </a:solidFill>
          <a:prstDash val="solid"/>
          <a:round/>
          <a:headEnd type="none" w="med" len="med"/>
          <a:tailEnd type="none" w="med" len="med"/>
        </a:ln>
        <a:effectLst xmlns:a="http://schemas.openxmlformats.org/drawingml/2006/main"/>
      </cdr:spPr>
    </cdr:cxnSp>
  </cdr:relSizeAnchor>
</c:userShapes>
</file>

<file path=ppt/drawings/drawing9.xml><?xml version="1.0" encoding="utf-8"?>
<c:userShapes xmlns:c="http://schemas.openxmlformats.org/drawingml/2006/chart">
  <cdr:relSizeAnchor xmlns:cdr="http://schemas.openxmlformats.org/drawingml/2006/chartDrawing">
    <cdr:from>
      <cdr:x>0.15685</cdr:x>
      <cdr:y>0.81967</cdr:y>
    </cdr:from>
    <cdr:to>
      <cdr:x>0.42697</cdr:x>
      <cdr:y>1</cdr:y>
    </cdr:to>
    <cdr:sp macro="" textlink="">
      <cdr:nvSpPr>
        <cdr:cNvPr id="2" name="TextBox 1"/>
        <cdr:cNvSpPr txBox="1"/>
      </cdr:nvSpPr>
      <cdr:spPr>
        <a:xfrm xmlns:a="http://schemas.openxmlformats.org/drawingml/2006/main">
          <a:off x="1371600" y="3809990"/>
          <a:ext cx="2362178" cy="83821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a:solidFill>
                <a:srgbClr val="202945"/>
              </a:solidFill>
            </a:rPr>
            <a:t>Participate in volunteer or community service work</a:t>
          </a:r>
        </a:p>
      </cdr:txBody>
    </cdr:sp>
  </cdr:relSizeAnchor>
  <cdr:relSizeAnchor xmlns:cdr="http://schemas.openxmlformats.org/drawingml/2006/chartDrawing">
    <cdr:from>
      <cdr:x>0.62738</cdr:x>
      <cdr:y>0.81118</cdr:y>
    </cdr:from>
    <cdr:to>
      <cdr:x>0.91493</cdr:x>
      <cdr:y>0.94451</cdr:y>
    </cdr:to>
    <cdr:sp macro="" textlink="">
      <cdr:nvSpPr>
        <cdr:cNvPr id="3" name="TextBox 1"/>
        <cdr:cNvSpPr txBox="1"/>
      </cdr:nvSpPr>
      <cdr:spPr>
        <a:xfrm xmlns:a="http://schemas.openxmlformats.org/drawingml/2006/main">
          <a:off x="5486400" y="3770538"/>
          <a:ext cx="2514601" cy="61974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Participate in student clubs/groups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242" name="Rectangle 2"/>
          <p:cNvSpPr>
            <a:spLocks noGrp="1" noChangeArrowheads="1"/>
          </p:cNvSpPr>
          <p:nvPr>
            <p:ph type="hdr" sz="quarter"/>
          </p:nvPr>
        </p:nvSpPr>
        <p:spPr bwMode="auto">
          <a:xfrm>
            <a:off x="4" y="1"/>
            <a:ext cx="3039219" cy="465775"/>
          </a:xfrm>
          <a:prstGeom prst="rect">
            <a:avLst/>
          </a:prstGeom>
          <a:noFill/>
          <a:ln w="9525">
            <a:noFill/>
            <a:miter lim="800000"/>
            <a:headEnd/>
            <a:tailEnd/>
          </a:ln>
          <a:effectLst/>
        </p:spPr>
        <p:txBody>
          <a:bodyPr vert="horz" wrap="square" lIns="91403" tIns="45700" rIns="91403" bIns="45700" numCol="1" anchor="t" anchorCtr="0" compatLnSpc="1">
            <a:prstTxWarp prst="textNoShape">
              <a:avLst/>
            </a:prstTxWarp>
          </a:bodyPr>
          <a:lstStyle>
            <a:lvl1pPr eaLnBrk="1" hangingPunct="1">
              <a:defRPr sz="1200">
                <a:latin typeface="Arial" charset="0"/>
              </a:defRPr>
            </a:lvl1pPr>
          </a:lstStyle>
          <a:p>
            <a:pPr>
              <a:defRPr/>
            </a:pPr>
            <a:endParaRPr lang="en-US" dirty="0"/>
          </a:p>
        </p:txBody>
      </p:sp>
      <p:sp>
        <p:nvSpPr>
          <p:cNvPr id="138243" name="Rectangle 3"/>
          <p:cNvSpPr>
            <a:spLocks noGrp="1" noChangeArrowheads="1"/>
          </p:cNvSpPr>
          <p:nvPr>
            <p:ph type="dt" sz="quarter" idx="1"/>
          </p:nvPr>
        </p:nvSpPr>
        <p:spPr bwMode="auto">
          <a:xfrm>
            <a:off x="3969595" y="1"/>
            <a:ext cx="3039219" cy="465775"/>
          </a:xfrm>
          <a:prstGeom prst="rect">
            <a:avLst/>
          </a:prstGeom>
          <a:noFill/>
          <a:ln w="9525">
            <a:noFill/>
            <a:miter lim="800000"/>
            <a:headEnd/>
            <a:tailEnd/>
          </a:ln>
          <a:effectLst/>
        </p:spPr>
        <p:txBody>
          <a:bodyPr vert="horz" wrap="square" lIns="91403" tIns="45700" rIns="91403" bIns="45700" numCol="1" anchor="t" anchorCtr="0" compatLnSpc="1">
            <a:prstTxWarp prst="textNoShape">
              <a:avLst/>
            </a:prstTxWarp>
          </a:bodyPr>
          <a:lstStyle>
            <a:lvl1pPr algn="r" eaLnBrk="1" hangingPunct="1">
              <a:defRPr sz="1200">
                <a:latin typeface="Arial" charset="0"/>
              </a:defRPr>
            </a:lvl1pPr>
          </a:lstStyle>
          <a:p>
            <a:pPr>
              <a:defRPr/>
            </a:pPr>
            <a:endParaRPr lang="en-US" dirty="0"/>
          </a:p>
        </p:txBody>
      </p:sp>
      <p:sp>
        <p:nvSpPr>
          <p:cNvPr id="138244" name="Rectangle 4"/>
          <p:cNvSpPr>
            <a:spLocks noGrp="1" noChangeArrowheads="1"/>
          </p:cNvSpPr>
          <p:nvPr>
            <p:ph type="ftr" sz="quarter" idx="2"/>
          </p:nvPr>
        </p:nvSpPr>
        <p:spPr bwMode="auto">
          <a:xfrm>
            <a:off x="4" y="8829037"/>
            <a:ext cx="3039219" cy="465775"/>
          </a:xfrm>
          <a:prstGeom prst="rect">
            <a:avLst/>
          </a:prstGeom>
          <a:noFill/>
          <a:ln w="9525">
            <a:noFill/>
            <a:miter lim="800000"/>
            <a:headEnd/>
            <a:tailEnd/>
          </a:ln>
          <a:effectLst/>
        </p:spPr>
        <p:txBody>
          <a:bodyPr vert="horz" wrap="square" lIns="91403" tIns="45700" rIns="91403" bIns="45700" numCol="1" anchor="b" anchorCtr="0" compatLnSpc="1">
            <a:prstTxWarp prst="textNoShape">
              <a:avLst/>
            </a:prstTxWarp>
          </a:bodyPr>
          <a:lstStyle>
            <a:lvl1pPr eaLnBrk="1" hangingPunct="1">
              <a:defRPr sz="1200">
                <a:latin typeface="Arial" charset="0"/>
              </a:defRPr>
            </a:lvl1pPr>
          </a:lstStyle>
          <a:p>
            <a:pPr>
              <a:defRPr/>
            </a:pPr>
            <a:endParaRPr lang="en-US" dirty="0"/>
          </a:p>
        </p:txBody>
      </p:sp>
      <p:sp>
        <p:nvSpPr>
          <p:cNvPr id="138245" name="Rectangle 5"/>
          <p:cNvSpPr>
            <a:spLocks noGrp="1" noChangeArrowheads="1"/>
          </p:cNvSpPr>
          <p:nvPr>
            <p:ph type="sldNum" sz="quarter" idx="3"/>
          </p:nvPr>
        </p:nvSpPr>
        <p:spPr bwMode="auto">
          <a:xfrm>
            <a:off x="3969595" y="8829037"/>
            <a:ext cx="3039219" cy="465775"/>
          </a:xfrm>
          <a:prstGeom prst="rect">
            <a:avLst/>
          </a:prstGeom>
          <a:noFill/>
          <a:ln w="9525">
            <a:noFill/>
            <a:miter lim="800000"/>
            <a:headEnd/>
            <a:tailEnd/>
          </a:ln>
          <a:effectLst/>
        </p:spPr>
        <p:txBody>
          <a:bodyPr vert="horz" wrap="square" lIns="91403" tIns="45700" rIns="91403" bIns="45700" numCol="1" anchor="b" anchorCtr="0" compatLnSpc="1">
            <a:prstTxWarp prst="textNoShape">
              <a:avLst/>
            </a:prstTxWarp>
          </a:bodyPr>
          <a:lstStyle>
            <a:lvl1pPr algn="r" eaLnBrk="1" hangingPunct="1">
              <a:defRPr sz="1200">
                <a:latin typeface="Arial" charset="0"/>
              </a:defRPr>
            </a:lvl1pPr>
          </a:lstStyle>
          <a:p>
            <a:pPr>
              <a:defRPr/>
            </a:pPr>
            <a:fld id="{19FF38C5-ACE5-4937-A170-948AD3ABE99F}" type="slidenum">
              <a:rPr lang="en-US"/>
              <a:pPr>
                <a:defRPr/>
              </a:pPr>
              <a:t>‹#›</a:t>
            </a:fld>
            <a:endParaRPr lang="en-US" dirty="0"/>
          </a:p>
        </p:txBody>
      </p:sp>
    </p:spTree>
    <p:extLst>
      <p:ext uri="{BB962C8B-B14F-4D97-AF65-F5344CB8AC3E}">
        <p14:creationId xmlns:p14="http://schemas.microsoft.com/office/powerpoint/2010/main" val="296386790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4" y="1"/>
            <a:ext cx="3039219" cy="465775"/>
          </a:xfrm>
          <a:prstGeom prst="rect">
            <a:avLst/>
          </a:prstGeom>
          <a:noFill/>
          <a:ln w="9525">
            <a:noFill/>
            <a:miter lim="800000"/>
            <a:headEnd/>
            <a:tailEnd/>
          </a:ln>
          <a:effectLst/>
        </p:spPr>
        <p:txBody>
          <a:bodyPr vert="horz" wrap="square" lIns="91403" tIns="45700" rIns="91403" bIns="45700" numCol="1" anchor="t" anchorCtr="0" compatLnSpc="1">
            <a:prstTxWarp prst="textNoShape">
              <a:avLst/>
            </a:prstTxWarp>
          </a:bodyPr>
          <a:lstStyle>
            <a:lvl1pPr eaLnBrk="1" hangingPunct="1">
              <a:defRPr sz="1200">
                <a:latin typeface="Arial" charset="0"/>
              </a:defRPr>
            </a:lvl1pPr>
          </a:lstStyle>
          <a:p>
            <a:pPr>
              <a:defRPr/>
            </a:pPr>
            <a:endParaRPr lang="en-US" dirty="0"/>
          </a:p>
        </p:txBody>
      </p:sp>
      <p:sp>
        <p:nvSpPr>
          <p:cNvPr id="74755" name="Rectangle 3"/>
          <p:cNvSpPr>
            <a:spLocks noGrp="1" noChangeArrowheads="1"/>
          </p:cNvSpPr>
          <p:nvPr>
            <p:ph type="dt" idx="1"/>
          </p:nvPr>
        </p:nvSpPr>
        <p:spPr bwMode="auto">
          <a:xfrm>
            <a:off x="3969595" y="1"/>
            <a:ext cx="3039219" cy="465775"/>
          </a:xfrm>
          <a:prstGeom prst="rect">
            <a:avLst/>
          </a:prstGeom>
          <a:noFill/>
          <a:ln w="9525">
            <a:noFill/>
            <a:miter lim="800000"/>
            <a:headEnd/>
            <a:tailEnd/>
          </a:ln>
          <a:effectLst/>
        </p:spPr>
        <p:txBody>
          <a:bodyPr vert="horz" wrap="square" lIns="91403" tIns="45700" rIns="91403" bIns="45700" numCol="1" anchor="t" anchorCtr="0" compatLnSpc="1">
            <a:prstTxWarp prst="textNoShape">
              <a:avLst/>
            </a:prstTxWarp>
          </a:bodyPr>
          <a:lstStyle>
            <a:lvl1pPr algn="r" eaLnBrk="1" hangingPunct="1">
              <a:defRPr sz="1200">
                <a:latin typeface="Arial" charset="0"/>
              </a:defRPr>
            </a:lvl1pPr>
          </a:lstStyle>
          <a:p>
            <a:pPr>
              <a:defRPr/>
            </a:pPr>
            <a:endParaRPr lang="en-US" dirty="0"/>
          </a:p>
        </p:txBody>
      </p:sp>
      <p:sp>
        <p:nvSpPr>
          <p:cNvPr id="51204"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74757" name="Rectangle 5"/>
          <p:cNvSpPr>
            <a:spLocks noGrp="1" noChangeArrowheads="1"/>
          </p:cNvSpPr>
          <p:nvPr>
            <p:ph type="body" sz="quarter" idx="3"/>
          </p:nvPr>
        </p:nvSpPr>
        <p:spPr bwMode="auto">
          <a:xfrm>
            <a:off x="701359" y="4416108"/>
            <a:ext cx="5607684" cy="4184016"/>
          </a:xfrm>
          <a:prstGeom prst="rect">
            <a:avLst/>
          </a:prstGeom>
          <a:noFill/>
          <a:ln w="9525">
            <a:noFill/>
            <a:miter lim="800000"/>
            <a:headEnd/>
            <a:tailEnd/>
          </a:ln>
          <a:effectLst/>
        </p:spPr>
        <p:txBody>
          <a:bodyPr vert="horz" wrap="square" lIns="91403" tIns="45700" rIns="91403" bIns="4570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4758" name="Rectangle 6"/>
          <p:cNvSpPr>
            <a:spLocks noGrp="1" noChangeArrowheads="1"/>
          </p:cNvSpPr>
          <p:nvPr>
            <p:ph type="ftr" sz="quarter" idx="4"/>
          </p:nvPr>
        </p:nvSpPr>
        <p:spPr bwMode="auto">
          <a:xfrm>
            <a:off x="4" y="8829037"/>
            <a:ext cx="3039219" cy="465775"/>
          </a:xfrm>
          <a:prstGeom prst="rect">
            <a:avLst/>
          </a:prstGeom>
          <a:noFill/>
          <a:ln w="9525">
            <a:noFill/>
            <a:miter lim="800000"/>
            <a:headEnd/>
            <a:tailEnd/>
          </a:ln>
          <a:effectLst/>
        </p:spPr>
        <p:txBody>
          <a:bodyPr vert="horz" wrap="square" lIns="91403" tIns="45700" rIns="91403" bIns="45700" numCol="1" anchor="b" anchorCtr="0" compatLnSpc="1">
            <a:prstTxWarp prst="textNoShape">
              <a:avLst/>
            </a:prstTxWarp>
          </a:bodyPr>
          <a:lstStyle>
            <a:lvl1pPr eaLnBrk="1" hangingPunct="1">
              <a:defRPr sz="1200">
                <a:latin typeface="Arial" charset="0"/>
              </a:defRPr>
            </a:lvl1pPr>
          </a:lstStyle>
          <a:p>
            <a:pPr>
              <a:defRPr/>
            </a:pPr>
            <a:endParaRPr lang="en-US" dirty="0"/>
          </a:p>
        </p:txBody>
      </p:sp>
      <p:sp>
        <p:nvSpPr>
          <p:cNvPr id="74759" name="Rectangle 7"/>
          <p:cNvSpPr>
            <a:spLocks noGrp="1" noChangeArrowheads="1"/>
          </p:cNvSpPr>
          <p:nvPr>
            <p:ph type="sldNum" sz="quarter" idx="5"/>
          </p:nvPr>
        </p:nvSpPr>
        <p:spPr bwMode="auto">
          <a:xfrm>
            <a:off x="3969595" y="8829037"/>
            <a:ext cx="3039219" cy="465775"/>
          </a:xfrm>
          <a:prstGeom prst="rect">
            <a:avLst/>
          </a:prstGeom>
          <a:noFill/>
          <a:ln w="9525">
            <a:noFill/>
            <a:miter lim="800000"/>
            <a:headEnd/>
            <a:tailEnd/>
          </a:ln>
          <a:effectLst/>
        </p:spPr>
        <p:txBody>
          <a:bodyPr vert="horz" wrap="square" lIns="91403" tIns="45700" rIns="91403" bIns="45700" numCol="1" anchor="b" anchorCtr="0" compatLnSpc="1">
            <a:prstTxWarp prst="textNoShape">
              <a:avLst/>
            </a:prstTxWarp>
          </a:bodyPr>
          <a:lstStyle>
            <a:lvl1pPr algn="r" eaLnBrk="1" hangingPunct="1">
              <a:defRPr sz="1200">
                <a:latin typeface="Arial" charset="0"/>
              </a:defRPr>
            </a:lvl1pPr>
          </a:lstStyle>
          <a:p>
            <a:pPr>
              <a:defRPr/>
            </a:pPr>
            <a:fld id="{A1D06932-2941-4706-8EB7-77E0AEEA829D}" type="slidenum">
              <a:rPr lang="en-US"/>
              <a:pPr>
                <a:defRPr/>
              </a:pPr>
              <a:t>‹#›</a:t>
            </a:fld>
            <a:endParaRPr lang="en-US" dirty="0"/>
          </a:p>
        </p:txBody>
      </p:sp>
    </p:spTree>
    <p:extLst>
      <p:ext uri="{BB962C8B-B14F-4D97-AF65-F5344CB8AC3E}">
        <p14:creationId xmlns:p14="http://schemas.microsoft.com/office/powerpoint/2010/main" val="290798721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000" dirty="0"/>
              <a:t>©2023 Regents of the University of California</a:t>
            </a:r>
          </a:p>
        </p:txBody>
      </p:sp>
      <p:sp>
        <p:nvSpPr>
          <p:cNvPr id="52228" name="Slide Number Placeholder 3"/>
          <p:cNvSpPr>
            <a:spLocks noGrp="1"/>
          </p:cNvSpPr>
          <p:nvPr>
            <p:ph type="sldNum" sz="quarter" idx="5"/>
          </p:nvPr>
        </p:nvSpPr>
        <p:spPr>
          <a:noFill/>
        </p:spPr>
        <p:txBody>
          <a:bodyPr/>
          <a:lstStyle/>
          <a:p>
            <a:fld id="{EFA15FE3-B184-40D2-923A-08391F04AE7E}" type="slidenum">
              <a:rPr lang="en-US" smtClean="0"/>
              <a:pPr/>
              <a:t>1</a:t>
            </a:fld>
            <a:endParaRPr lang="en-US" dirty="0"/>
          </a:p>
        </p:txBody>
      </p:sp>
    </p:spTree>
    <p:extLst>
      <p:ext uri="{BB962C8B-B14F-4D97-AF65-F5344CB8AC3E}">
        <p14:creationId xmlns:p14="http://schemas.microsoft.com/office/powerpoint/2010/main" val="13248555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txBox="1">
            <a:spLocks noGrp="1" noChangeArrowheads="1"/>
          </p:cNvSpPr>
          <p:nvPr/>
        </p:nvSpPr>
        <p:spPr bwMode="auto">
          <a:xfrm>
            <a:off x="3969595" y="8829037"/>
            <a:ext cx="3039219" cy="465775"/>
          </a:xfrm>
          <a:prstGeom prst="rect">
            <a:avLst/>
          </a:prstGeom>
          <a:noFill/>
          <a:ln w="9525">
            <a:noFill/>
            <a:miter lim="800000"/>
            <a:headEnd/>
            <a:tailEnd/>
          </a:ln>
        </p:spPr>
        <p:txBody>
          <a:bodyPr lIns="91376" tIns="45686" rIns="91376" bIns="45686" anchor="b"/>
          <a:lstStyle/>
          <a:p>
            <a:pPr algn="r" defTabSz="904359" eaLnBrk="1" hangingPunct="1"/>
            <a:fld id="{7E6E768B-8DE0-46B7-BEB3-0E40D458C0BE}" type="slidenum">
              <a:rPr lang="en-US" sz="1200">
                <a:latin typeface="Arial" charset="0"/>
              </a:rPr>
              <a:pPr algn="r" defTabSz="904359" eaLnBrk="1" hangingPunct="1"/>
              <a:t>10</a:t>
            </a:fld>
            <a:endParaRPr lang="en-US" sz="1200" dirty="0">
              <a:latin typeface="Arial"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10</a:t>
            </a:fld>
            <a:endParaRPr lang="en-US" dirty="0"/>
          </a:p>
        </p:txBody>
      </p:sp>
    </p:spTree>
    <p:extLst>
      <p:ext uri="{BB962C8B-B14F-4D97-AF65-F5344CB8AC3E}">
        <p14:creationId xmlns:p14="http://schemas.microsoft.com/office/powerpoint/2010/main" val="11634991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charset="0"/>
                <a:ea typeface="+mn-ea"/>
                <a:cs typeface="+mn-cs"/>
              </a:rPr>
              <a:t>The response options include: “Very Important,” “Somewhat Important,” and “Not Important” </a:t>
            </a:r>
            <a:r>
              <a:rPr lang="en-US" dirty="0"/>
              <a:t>(not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11</a:t>
            </a:fld>
            <a:endParaRPr lang="en-US" dirty="0"/>
          </a:p>
        </p:txBody>
      </p:sp>
    </p:spTree>
    <p:extLst>
      <p:ext uri="{BB962C8B-B14F-4D97-AF65-F5344CB8AC3E}">
        <p14:creationId xmlns:p14="http://schemas.microsoft.com/office/powerpoint/2010/main" val="19053637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charset="0"/>
                <a:ea typeface="+mn-ea"/>
                <a:cs typeface="+mn-cs"/>
              </a:rPr>
              <a:t>The response options include: “Very Important,” “Somewhat Important,” and “Not Important” </a:t>
            </a:r>
            <a:r>
              <a:rPr lang="en-US" dirty="0"/>
              <a:t>(not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12</a:t>
            </a:fld>
            <a:endParaRPr lang="en-US" dirty="0"/>
          </a:p>
        </p:txBody>
      </p:sp>
    </p:spTree>
    <p:extLst>
      <p:ext uri="{BB962C8B-B14F-4D97-AF65-F5344CB8AC3E}">
        <p14:creationId xmlns:p14="http://schemas.microsoft.com/office/powerpoint/2010/main" val="1626086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charset="0"/>
                <a:ea typeface="+mn-ea"/>
                <a:cs typeface="+mn-cs"/>
              </a:rPr>
              <a:t>The response options include: “Very Important,” “Somewhat Important,” and “Not Important” </a:t>
            </a:r>
            <a:r>
              <a:rPr lang="en-US" dirty="0"/>
              <a:t>(not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13</a:t>
            </a:fld>
            <a:endParaRPr lang="en-US" dirty="0"/>
          </a:p>
        </p:txBody>
      </p:sp>
    </p:spTree>
    <p:extLst>
      <p:ext uri="{BB962C8B-B14F-4D97-AF65-F5344CB8AC3E}">
        <p14:creationId xmlns:p14="http://schemas.microsoft.com/office/powerpoint/2010/main" val="14494717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charset="0"/>
                <a:ea typeface="+mn-ea"/>
                <a:cs typeface="+mn-cs"/>
              </a:rPr>
              <a:t>The response options include: “Very Important,” “Somewhat Important,” and “Not Important” </a:t>
            </a:r>
            <a:r>
              <a:rPr lang="en-US" dirty="0"/>
              <a:t>(not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14</a:t>
            </a:fld>
            <a:endParaRPr lang="en-US" dirty="0"/>
          </a:p>
        </p:txBody>
      </p:sp>
    </p:spTree>
    <p:extLst>
      <p:ext uri="{BB962C8B-B14F-4D97-AF65-F5344CB8AC3E}">
        <p14:creationId xmlns:p14="http://schemas.microsoft.com/office/powerpoint/2010/main" val="41065175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charset="0"/>
                <a:ea typeface="+mn-ea"/>
                <a:cs typeface="+mn-cs"/>
              </a:rPr>
              <a:t>The response options include: “Very Important,” “Somewhat Important,” and “Not Important” </a:t>
            </a:r>
            <a:r>
              <a:rPr lang="en-US" dirty="0"/>
              <a:t>(not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15</a:t>
            </a:fld>
            <a:endParaRPr lang="en-US" dirty="0"/>
          </a:p>
        </p:txBody>
      </p:sp>
    </p:spTree>
    <p:extLst>
      <p:ext uri="{BB962C8B-B14F-4D97-AF65-F5344CB8AC3E}">
        <p14:creationId xmlns:p14="http://schemas.microsoft.com/office/powerpoint/2010/main" val="11337909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US" dirty="0"/>
              <a:t>This section highlights the </a:t>
            </a:r>
            <a:r>
              <a:rPr lang="en-US" baseline="0" dirty="0"/>
              <a:t>sources used to cover first-year educational expenses, types of financial aid, and students’ concerns about financing college.</a:t>
            </a:r>
            <a:endParaRPr lang="en-US" dirty="0"/>
          </a:p>
          <a:p>
            <a:endParaRPr lang="en-US" b="1" dirty="0"/>
          </a:p>
        </p:txBody>
      </p:sp>
      <p:sp>
        <p:nvSpPr>
          <p:cNvPr id="63492" name="Slide Number Placeholder 3"/>
          <p:cNvSpPr>
            <a:spLocks noGrp="1"/>
          </p:cNvSpPr>
          <p:nvPr>
            <p:ph type="sldNum" sz="quarter" idx="5"/>
          </p:nvPr>
        </p:nvSpPr>
        <p:spPr>
          <a:noFill/>
        </p:spPr>
        <p:txBody>
          <a:bodyPr/>
          <a:lstStyle/>
          <a:p>
            <a:fld id="{48365B1C-FE36-4780-B9A9-59C2E0ACF697}" type="slidenum">
              <a:rPr lang="en-US" smtClean="0"/>
              <a:pPr/>
              <a:t>16</a:t>
            </a:fld>
            <a:endParaRPr lang="en-US" dirty="0"/>
          </a:p>
        </p:txBody>
      </p:sp>
    </p:spTree>
    <p:extLst>
      <p:ext uri="{BB962C8B-B14F-4D97-AF65-F5344CB8AC3E}">
        <p14:creationId xmlns:p14="http://schemas.microsoft.com/office/powerpoint/2010/main" val="17256645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r>
              <a:rPr lang="en-US" dirty="0">
                <a:solidFill>
                  <a:srgbClr val="000000"/>
                </a:solidFill>
              </a:rPr>
              <a:t>The full stem for this item is: “How much of your first-year’s educational expenses (room, board, tuition, and fees) do you expect to cover from </a:t>
            </a:r>
            <a:r>
              <a:rPr lang="en-US" u="sng" dirty="0">
                <a:solidFill>
                  <a:srgbClr val="000000"/>
                </a:solidFill>
              </a:rPr>
              <a:t>each</a:t>
            </a:r>
            <a:r>
              <a:rPr lang="en-US" u="none" dirty="0">
                <a:solidFill>
                  <a:srgbClr val="000000"/>
                </a:solidFill>
              </a:rPr>
              <a:t> of the sources</a:t>
            </a:r>
            <a:r>
              <a:rPr lang="en-US" u="none" baseline="0" dirty="0">
                <a:solidFill>
                  <a:srgbClr val="000000"/>
                </a:solidFill>
              </a:rPr>
              <a:t> listed</a:t>
            </a:r>
            <a:r>
              <a:rPr lang="en-US" dirty="0">
                <a:solidFill>
                  <a:srgbClr val="000000"/>
                </a:solidFill>
              </a:rPr>
              <a:t>?”</a:t>
            </a:r>
          </a:p>
          <a:p>
            <a:endParaRPr lang="en-US" dirty="0">
              <a:solidFill>
                <a:srgbClr val="000000"/>
              </a:solidFill>
            </a:endParaRPr>
          </a:p>
          <a:p>
            <a:r>
              <a:rPr lang="en-US" dirty="0">
                <a:solidFill>
                  <a:srgbClr val="000000"/>
                </a:solidFill>
              </a:rPr>
              <a:t>Item response options include “None,” “$1 to $2,999,” “$3,000 to $5,999,” “$6,000 to $9,999,” “$10,000 to $14,999” and “$15,000 or more.” Results shown here reflect all responses indicating any amount (i.e., all but “None”).</a:t>
            </a:r>
          </a:p>
        </p:txBody>
      </p:sp>
      <p:sp>
        <p:nvSpPr>
          <p:cNvPr id="67588" name="Slide Number Placeholder 3"/>
          <p:cNvSpPr>
            <a:spLocks noGrp="1"/>
          </p:cNvSpPr>
          <p:nvPr>
            <p:ph type="sldNum" sz="quarter" idx="5"/>
          </p:nvPr>
        </p:nvSpPr>
        <p:spPr>
          <a:noFill/>
        </p:spPr>
        <p:txBody>
          <a:bodyPr/>
          <a:lstStyle/>
          <a:p>
            <a:pPr defTabSz="904544"/>
            <a:fld id="{CEA5B297-A434-4A76-A39B-9A295AC795EF}" type="slidenum">
              <a:rPr lang="en-US" smtClean="0"/>
              <a:pPr defTabSz="904544"/>
              <a:t>17</a:t>
            </a:fld>
            <a:endParaRPr lang="en-US" dirty="0"/>
          </a:p>
        </p:txBody>
      </p:sp>
    </p:spTree>
    <p:extLst>
      <p:ext uri="{BB962C8B-B14F-4D97-AF65-F5344CB8AC3E}">
        <p14:creationId xmlns:p14="http://schemas.microsoft.com/office/powerpoint/2010/main" val="1844139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Results shown</a:t>
            </a:r>
            <a:r>
              <a:rPr lang="en-US" baseline="0" dirty="0"/>
              <a:t> here reflect the percentage of respondents indicating “Yes.”</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18</a:t>
            </a:fld>
            <a:endParaRPr lang="en-US" dirty="0"/>
          </a:p>
        </p:txBody>
      </p:sp>
    </p:spTree>
    <p:extLst>
      <p:ext uri="{BB962C8B-B14F-4D97-AF65-F5344CB8AC3E}">
        <p14:creationId xmlns:p14="http://schemas.microsoft.com/office/powerpoint/2010/main" val="365369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solidFill>
                  <a:srgbClr val="000000"/>
                </a:solidFill>
              </a:rPr>
              <a:t>The full stem for this item is: “Do you have any concern about your ability to finance your college education?”</a:t>
            </a:r>
          </a:p>
          <a:p>
            <a:endParaRPr lang="en-US" dirty="0">
              <a:solidFill>
                <a:srgbClr val="000000"/>
              </a:solidFill>
            </a:endParaRPr>
          </a:p>
          <a:p>
            <a:pPr defTabSz="915772">
              <a:defRPr/>
            </a:pPr>
            <a:r>
              <a:rPr lang="en-US" dirty="0">
                <a:solidFill>
                  <a:srgbClr val="000000"/>
                </a:solidFill>
              </a:rPr>
              <a:t>Item response options include “None (I am confident that I will have sufficient funds),” “Some (but I probably will have enough funds),” and “Major (not sure I will have enough funds to complete college).”</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19</a:t>
            </a:fld>
            <a:endParaRPr lang="en-US" dirty="0"/>
          </a:p>
        </p:txBody>
      </p:sp>
    </p:spTree>
    <p:extLst>
      <p:ext uri="{BB962C8B-B14F-4D97-AF65-F5344CB8AC3E}">
        <p14:creationId xmlns:p14="http://schemas.microsoft.com/office/powerpoint/2010/main" val="36536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endParaRPr lang="en-US" dirty="0"/>
          </a:p>
        </p:txBody>
      </p:sp>
      <p:sp>
        <p:nvSpPr>
          <p:cNvPr id="53252" name="Slide Number Placeholder 3"/>
          <p:cNvSpPr>
            <a:spLocks noGrp="1"/>
          </p:cNvSpPr>
          <p:nvPr>
            <p:ph type="sldNum" sz="quarter" idx="5"/>
          </p:nvPr>
        </p:nvSpPr>
        <p:spPr>
          <a:noFill/>
        </p:spPr>
        <p:txBody>
          <a:bodyPr/>
          <a:lstStyle/>
          <a:p>
            <a:fld id="{C09D7807-A486-4504-BBAB-BC222AE5641F}" type="slidenum">
              <a:rPr lang="en-US" smtClean="0"/>
              <a:pPr/>
              <a:t>2</a:t>
            </a:fld>
            <a:endParaRPr lang="en-US" dirty="0"/>
          </a:p>
        </p:txBody>
      </p:sp>
    </p:spTree>
    <p:extLst>
      <p:ext uri="{BB962C8B-B14F-4D97-AF65-F5344CB8AC3E}">
        <p14:creationId xmlns:p14="http://schemas.microsoft.com/office/powerpoint/2010/main" val="17044329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dirty="0"/>
              <a:t>High School Experiences are measured by the Habits of Mind,</a:t>
            </a:r>
            <a:r>
              <a:rPr lang="en-US" baseline="0" dirty="0"/>
              <a:t> Pluralistic Orientation, Academic Self-Concept, and Civic Engagement Constructs. Additional items examine academic preparation and health and wellness.  </a:t>
            </a:r>
            <a:endParaRPr lang="en-US" dirty="0"/>
          </a:p>
          <a:p>
            <a:endParaRPr lang="en-US" b="1" dirty="0"/>
          </a:p>
        </p:txBody>
      </p:sp>
      <p:sp>
        <p:nvSpPr>
          <p:cNvPr id="77828" name="Slide Number Placeholder 3"/>
          <p:cNvSpPr>
            <a:spLocks noGrp="1"/>
          </p:cNvSpPr>
          <p:nvPr>
            <p:ph type="sldNum" sz="quarter" idx="5"/>
          </p:nvPr>
        </p:nvSpPr>
        <p:spPr>
          <a:noFill/>
        </p:spPr>
        <p:txBody>
          <a:bodyPr/>
          <a:lstStyle/>
          <a:p>
            <a:fld id="{92C36E95-78BF-427F-BD19-BB0B58F947DA}" type="slidenum">
              <a:rPr lang="en-US" smtClean="0"/>
              <a:pPr/>
              <a:t>20</a:t>
            </a:fld>
            <a:endParaRPr lang="en-US" dirty="0"/>
          </a:p>
        </p:txBody>
      </p:sp>
    </p:spTree>
    <p:extLst>
      <p:ext uri="{BB962C8B-B14F-4D97-AF65-F5344CB8AC3E}">
        <p14:creationId xmlns:p14="http://schemas.microsoft.com/office/powerpoint/2010/main" val="17058934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Results shown</a:t>
            </a:r>
            <a:r>
              <a:rPr lang="en-US" baseline="0" dirty="0"/>
              <a:t> here reflect the percentage of respondents indicating “Yes.”</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21</a:t>
            </a:fld>
            <a:endParaRPr lang="en-US" dirty="0"/>
          </a:p>
        </p:txBody>
      </p:sp>
    </p:spTree>
    <p:extLst>
      <p:ext uri="{BB962C8B-B14F-4D97-AF65-F5344CB8AC3E}">
        <p14:creationId xmlns:p14="http://schemas.microsoft.com/office/powerpoint/2010/main" val="6931880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3969595" y="8829037"/>
            <a:ext cx="3039219" cy="465775"/>
          </a:xfrm>
          <a:prstGeom prst="rect">
            <a:avLst/>
          </a:prstGeom>
          <a:noFill/>
          <a:ln w="9525">
            <a:noFill/>
            <a:miter lim="800000"/>
            <a:headEnd/>
            <a:tailEnd/>
          </a:ln>
        </p:spPr>
        <p:txBody>
          <a:bodyPr lIns="91376" tIns="45686" rIns="91376" bIns="45686" anchor="b"/>
          <a:lstStyle/>
          <a:p>
            <a:pPr algn="r" defTabSz="904359" eaLnBrk="1" hangingPunct="1"/>
            <a:fld id="{3DD99313-A168-4364-9291-51DAB6B1F833}" type="slidenum">
              <a:rPr lang="en-US" sz="1200">
                <a:latin typeface="Arial" charset="0"/>
              </a:rPr>
              <a:pPr algn="r" defTabSz="904359" eaLnBrk="1" hangingPunct="1"/>
              <a:t>22</a:t>
            </a:fld>
            <a:endParaRPr lang="en-US" sz="1200" dirty="0">
              <a:latin typeface="Arial"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22</a:t>
            </a:fld>
            <a:endParaRPr lang="en-US" dirty="0"/>
          </a:p>
        </p:txBody>
      </p:sp>
    </p:spTree>
    <p:extLst>
      <p:ext uri="{BB962C8B-B14F-4D97-AF65-F5344CB8AC3E}">
        <p14:creationId xmlns:p14="http://schemas.microsoft.com/office/powerpoint/2010/main" val="5936106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txBox="1">
            <a:spLocks noGrp="1" noChangeArrowheads="1"/>
          </p:cNvSpPr>
          <p:nvPr/>
        </p:nvSpPr>
        <p:spPr bwMode="auto">
          <a:xfrm>
            <a:off x="3969595" y="8829037"/>
            <a:ext cx="3039219" cy="465775"/>
          </a:xfrm>
          <a:prstGeom prst="rect">
            <a:avLst/>
          </a:prstGeom>
          <a:noFill/>
          <a:ln w="9525">
            <a:noFill/>
            <a:miter lim="800000"/>
            <a:headEnd/>
            <a:tailEnd/>
          </a:ln>
        </p:spPr>
        <p:txBody>
          <a:bodyPr lIns="91376" tIns="45686" rIns="91376" bIns="45686" anchor="b"/>
          <a:lstStyle/>
          <a:p>
            <a:pPr algn="r" defTabSz="904359" eaLnBrk="1" hangingPunct="1"/>
            <a:fld id="{141CCF23-8DFB-408C-A8A6-9B57DFEDDB40}" type="slidenum">
              <a:rPr lang="en-US" sz="1200">
                <a:latin typeface="Arial" charset="0"/>
              </a:rPr>
              <a:pPr algn="r" defTabSz="904359" eaLnBrk="1" hangingPunct="1"/>
              <a:t>23</a:t>
            </a:fld>
            <a:endParaRPr lang="en-US" sz="1200" dirty="0">
              <a:latin typeface="Arial"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23</a:t>
            </a:fld>
            <a:endParaRPr lang="en-US" dirty="0"/>
          </a:p>
        </p:txBody>
      </p:sp>
    </p:spTree>
    <p:extLst>
      <p:ext uri="{BB962C8B-B14F-4D97-AF65-F5344CB8AC3E}">
        <p14:creationId xmlns:p14="http://schemas.microsoft.com/office/powerpoint/2010/main" val="42180122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969595" y="8829037"/>
            <a:ext cx="3039219" cy="465775"/>
          </a:xfrm>
          <a:prstGeom prst="rect">
            <a:avLst/>
          </a:prstGeom>
          <a:noFill/>
          <a:ln w="9525">
            <a:noFill/>
            <a:miter lim="800000"/>
            <a:headEnd/>
            <a:tailEnd/>
          </a:ln>
        </p:spPr>
        <p:txBody>
          <a:bodyPr lIns="91376" tIns="45686" rIns="91376" bIns="45686" anchor="b"/>
          <a:lstStyle/>
          <a:p>
            <a:pPr algn="r" defTabSz="904359" eaLnBrk="1" hangingPunct="1"/>
            <a:fld id="{7C4532F2-39B8-4BE3-B6EF-4A0B1BF12A53}" type="slidenum">
              <a:rPr lang="en-US" sz="1200">
                <a:latin typeface="Arial" charset="0"/>
              </a:rPr>
              <a:pPr algn="r" defTabSz="904359" eaLnBrk="1" hangingPunct="1"/>
              <a:t>24</a:t>
            </a:fld>
            <a:endParaRPr lang="en-US" sz="1200" dirty="0">
              <a:latin typeface="Arial"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endParaRPr lang="en-US" dirty="0"/>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24</a:t>
            </a:fld>
            <a:endParaRPr lang="en-US" dirty="0"/>
          </a:p>
        </p:txBody>
      </p:sp>
    </p:spTree>
    <p:extLst>
      <p:ext uri="{BB962C8B-B14F-4D97-AF65-F5344CB8AC3E}">
        <p14:creationId xmlns:p14="http://schemas.microsoft.com/office/powerpoint/2010/main" val="17967910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969595" y="8829037"/>
            <a:ext cx="3039219" cy="465775"/>
          </a:xfrm>
          <a:prstGeom prst="rect">
            <a:avLst/>
          </a:prstGeom>
          <a:noFill/>
          <a:ln w="9525">
            <a:noFill/>
            <a:miter lim="800000"/>
            <a:headEnd/>
            <a:tailEnd/>
          </a:ln>
        </p:spPr>
        <p:txBody>
          <a:bodyPr lIns="91376" tIns="45686" rIns="91376" bIns="45686" anchor="b"/>
          <a:lstStyle/>
          <a:p>
            <a:pPr algn="r" defTabSz="904359" eaLnBrk="1" hangingPunct="1"/>
            <a:fld id="{B88A5161-1C39-4739-ADDF-830898676999}" type="slidenum">
              <a:rPr lang="en-US" sz="1200">
                <a:latin typeface="Arial" charset="0"/>
              </a:rPr>
              <a:pPr algn="r" defTabSz="904359" eaLnBrk="1" hangingPunct="1"/>
              <a:t>25</a:t>
            </a:fld>
            <a:endParaRPr lang="en-US" sz="1200" dirty="0">
              <a:latin typeface="Arial"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25</a:t>
            </a:fld>
            <a:endParaRPr lang="en-US" dirty="0"/>
          </a:p>
        </p:txBody>
      </p:sp>
    </p:spTree>
    <p:extLst>
      <p:ext uri="{BB962C8B-B14F-4D97-AF65-F5344CB8AC3E}">
        <p14:creationId xmlns:p14="http://schemas.microsoft.com/office/powerpoint/2010/main" val="27640845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p:spPr>
        <p:txBody>
          <a:bodyPr/>
          <a:lstStyle/>
          <a:p>
            <a:pPr eaLnBrk="1" hangingPunct="1"/>
            <a:r>
              <a:rPr lang="en-US" dirty="0"/>
              <a:t>The response options for these items include: “Frequently,” “Occasionally,” and “Not at All” (not shown here).</a:t>
            </a:r>
          </a:p>
          <a:p>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a:t>This section highlights</a:t>
            </a:r>
            <a:r>
              <a:rPr lang="en-US" baseline="0" dirty="0"/>
              <a:t> AP exam scores and previous college coursework.</a:t>
            </a:r>
            <a:endParaRPr lang="en-US" dirty="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27</a:t>
            </a:fld>
            <a:endParaRPr lang="en-US" dirty="0"/>
          </a:p>
        </p:txBody>
      </p:sp>
    </p:spTree>
    <p:extLst>
      <p:ext uri="{BB962C8B-B14F-4D97-AF65-F5344CB8AC3E}">
        <p14:creationId xmlns:p14="http://schemas.microsoft.com/office/powerpoint/2010/main" val="41141998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682">
              <a:defRPr sz="2000" u="sng">
                <a:solidFill>
                  <a:schemeClr val="tx1"/>
                </a:solidFill>
                <a:latin typeface="Garamond" panose="02020404030301010803" pitchFamily="18" charset="0"/>
              </a:defRPr>
            </a:lvl1pPr>
            <a:lvl2pPr marL="742792" indent="-285689" defTabSz="904682">
              <a:defRPr sz="2000" u="sng">
                <a:solidFill>
                  <a:schemeClr val="tx1"/>
                </a:solidFill>
                <a:latin typeface="Garamond" panose="02020404030301010803" pitchFamily="18" charset="0"/>
              </a:defRPr>
            </a:lvl2pPr>
            <a:lvl3pPr marL="1142757" indent="-228550" defTabSz="904682">
              <a:defRPr sz="2000" u="sng">
                <a:solidFill>
                  <a:schemeClr val="tx1"/>
                </a:solidFill>
                <a:latin typeface="Garamond" panose="02020404030301010803" pitchFamily="18" charset="0"/>
              </a:defRPr>
            </a:lvl3pPr>
            <a:lvl4pPr marL="1599860" indent="-228550" defTabSz="904682">
              <a:defRPr sz="2000" u="sng">
                <a:solidFill>
                  <a:schemeClr val="tx1"/>
                </a:solidFill>
                <a:latin typeface="Garamond" panose="02020404030301010803" pitchFamily="18" charset="0"/>
              </a:defRPr>
            </a:lvl4pPr>
            <a:lvl5pPr marL="2056963" indent="-228550" defTabSz="904682">
              <a:defRPr sz="2000" u="sng">
                <a:solidFill>
                  <a:schemeClr val="tx1"/>
                </a:solidFill>
                <a:latin typeface="Garamond" panose="02020404030301010803" pitchFamily="18" charset="0"/>
              </a:defRPr>
            </a:lvl5pPr>
            <a:lvl6pPr marL="2514066" indent="-228550" defTabSz="904682" eaLnBrk="0" fontAlgn="base" hangingPunct="0">
              <a:spcBef>
                <a:spcPct val="0"/>
              </a:spcBef>
              <a:spcAft>
                <a:spcPct val="0"/>
              </a:spcAft>
              <a:defRPr sz="2000" u="sng">
                <a:solidFill>
                  <a:schemeClr val="tx1"/>
                </a:solidFill>
                <a:latin typeface="Garamond" panose="02020404030301010803" pitchFamily="18" charset="0"/>
              </a:defRPr>
            </a:lvl6pPr>
            <a:lvl7pPr marL="2971168" indent="-228550" defTabSz="904682" eaLnBrk="0" fontAlgn="base" hangingPunct="0">
              <a:spcBef>
                <a:spcPct val="0"/>
              </a:spcBef>
              <a:spcAft>
                <a:spcPct val="0"/>
              </a:spcAft>
              <a:defRPr sz="2000" u="sng">
                <a:solidFill>
                  <a:schemeClr val="tx1"/>
                </a:solidFill>
                <a:latin typeface="Garamond" panose="02020404030301010803" pitchFamily="18" charset="0"/>
              </a:defRPr>
            </a:lvl7pPr>
            <a:lvl8pPr marL="3428271" indent="-228550" defTabSz="904682" eaLnBrk="0" fontAlgn="base" hangingPunct="0">
              <a:spcBef>
                <a:spcPct val="0"/>
              </a:spcBef>
              <a:spcAft>
                <a:spcPct val="0"/>
              </a:spcAft>
              <a:defRPr sz="2000" u="sng">
                <a:solidFill>
                  <a:schemeClr val="tx1"/>
                </a:solidFill>
                <a:latin typeface="Garamond" panose="02020404030301010803" pitchFamily="18" charset="0"/>
              </a:defRPr>
            </a:lvl8pPr>
            <a:lvl9pPr marL="3885373" indent="-228550" defTabSz="904682"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28</a:t>
            </a:fld>
            <a:endParaRPr lang="en-US" sz="1200" u="none" dirty="0">
              <a:latin typeface="Arial" panose="020B0604020202020204" pitchFamily="34" charset="0"/>
            </a:endParaRPr>
          </a:p>
        </p:txBody>
      </p:sp>
    </p:spTree>
    <p:extLst>
      <p:ext uri="{BB962C8B-B14F-4D97-AF65-F5344CB8AC3E}">
        <p14:creationId xmlns:p14="http://schemas.microsoft.com/office/powerpoint/2010/main" val="13442275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29</a:t>
            </a:fld>
            <a:endParaRPr lang="en-US" dirty="0"/>
          </a:p>
        </p:txBody>
      </p:sp>
    </p:spTree>
    <p:extLst>
      <p:ext uri="{BB962C8B-B14F-4D97-AF65-F5344CB8AC3E}">
        <p14:creationId xmlns:p14="http://schemas.microsoft.com/office/powerpoint/2010/main" val="2926772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endParaRPr lang="en-US" dirty="0"/>
          </a:p>
        </p:txBody>
      </p:sp>
      <p:sp>
        <p:nvSpPr>
          <p:cNvPr id="54276" name="Slide Number Placeholder 3"/>
          <p:cNvSpPr>
            <a:spLocks noGrp="1"/>
          </p:cNvSpPr>
          <p:nvPr>
            <p:ph type="sldNum" sz="quarter" idx="5"/>
          </p:nvPr>
        </p:nvSpPr>
        <p:spPr>
          <a:noFill/>
        </p:spPr>
        <p:txBody>
          <a:bodyPr/>
          <a:lstStyle/>
          <a:p>
            <a:fld id="{79F4AD94-66D3-43CC-BC6E-B2A10336ABE6}" type="slidenum">
              <a:rPr lang="en-US" smtClean="0"/>
              <a:pPr/>
              <a:t>3</a:t>
            </a:fld>
            <a:endParaRPr lang="en-US" dirty="0"/>
          </a:p>
        </p:txBody>
      </p:sp>
    </p:spTree>
    <p:extLst>
      <p:ext uri="{BB962C8B-B14F-4D97-AF65-F5344CB8AC3E}">
        <p14:creationId xmlns:p14="http://schemas.microsoft.com/office/powerpoint/2010/main" val="26119622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a:t>This section summarizes students’ expected major, whether they’re following a Pre-Med or Pre-Law track, planned career, expected time-to-degree, and degree</a:t>
            </a:r>
            <a:r>
              <a:rPr lang="en-US" baseline="0" dirty="0"/>
              <a:t> aspirations. </a:t>
            </a:r>
            <a:endParaRPr lang="en-US" dirty="0"/>
          </a:p>
          <a:p>
            <a:endParaRPr lang="en-US" dirty="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30</a:t>
            </a:fld>
            <a:endParaRPr lang="en-US" dirty="0"/>
          </a:p>
        </p:txBody>
      </p:sp>
    </p:spTree>
    <p:extLst>
      <p:ext uri="{BB962C8B-B14F-4D97-AF65-F5344CB8AC3E}">
        <p14:creationId xmlns:p14="http://schemas.microsoft.com/office/powerpoint/2010/main" val="36547441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969594" y="8829037"/>
            <a:ext cx="3039219" cy="465775"/>
          </a:xfrm>
          <a:prstGeom prst="rect">
            <a:avLst/>
          </a:prstGeom>
          <a:noFill/>
          <a:ln w="9525">
            <a:noFill/>
            <a:miter lim="800000"/>
            <a:headEnd/>
            <a:tailEnd/>
          </a:ln>
        </p:spPr>
        <p:txBody>
          <a:bodyPr lIns="91394" tIns="45696" rIns="91394" bIns="45696" anchor="b"/>
          <a:lstStyle/>
          <a:p>
            <a:pPr algn="r" defTabSz="904544" eaLnBrk="1" hangingPunct="1"/>
            <a:fld id="{C5346FB3-D9ED-4623-808C-3D05AE1B6CB5}" type="slidenum">
              <a:rPr lang="en-US" sz="1200">
                <a:latin typeface="Arial" charset="0"/>
              </a:rPr>
              <a:pPr algn="r" defTabSz="904544" eaLnBrk="1" hangingPunct="1"/>
              <a:t>31</a:t>
            </a:fld>
            <a:endParaRPr lang="en-US" sz="1200" dirty="0">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r>
              <a:rPr lang="en-US" dirty="0"/>
              <a:t>The major variable</a:t>
            </a:r>
            <a:r>
              <a:rPr lang="en-US" baseline="0" dirty="0"/>
              <a:t> displayed here is “MAJORA.”  </a:t>
            </a:r>
          </a:p>
          <a:p>
            <a:r>
              <a:rPr lang="en-US" baseline="0" dirty="0"/>
              <a:t>This variable aggregates the 90 majors listed on the questionnaire into 17 categories.  </a:t>
            </a:r>
            <a:endParaRPr lang="en-US" dirty="0"/>
          </a:p>
        </p:txBody>
      </p:sp>
    </p:spTree>
    <p:extLst>
      <p:ext uri="{BB962C8B-B14F-4D97-AF65-F5344CB8AC3E}">
        <p14:creationId xmlns:p14="http://schemas.microsoft.com/office/powerpoint/2010/main" val="956247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Options are Yes/No.  Report</a:t>
            </a:r>
            <a:r>
              <a:rPr lang="en-US" baseline="0" dirty="0"/>
              <a:t> shows only “Yes” responses.</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32</a:t>
            </a:fld>
            <a:endParaRPr lang="en-US" dirty="0"/>
          </a:p>
        </p:txBody>
      </p:sp>
    </p:spTree>
    <p:extLst>
      <p:ext uri="{BB962C8B-B14F-4D97-AF65-F5344CB8AC3E}">
        <p14:creationId xmlns:p14="http://schemas.microsoft.com/office/powerpoint/2010/main" val="16395947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969594" y="8829037"/>
            <a:ext cx="3039219" cy="465775"/>
          </a:xfrm>
          <a:prstGeom prst="rect">
            <a:avLst/>
          </a:prstGeom>
          <a:noFill/>
          <a:ln w="9525">
            <a:noFill/>
            <a:miter lim="800000"/>
            <a:headEnd/>
            <a:tailEnd/>
          </a:ln>
        </p:spPr>
        <p:txBody>
          <a:bodyPr lIns="91394" tIns="45696" rIns="91394" bIns="45696" anchor="b"/>
          <a:lstStyle/>
          <a:p>
            <a:pPr algn="r" defTabSz="904544" eaLnBrk="1" hangingPunct="1"/>
            <a:fld id="{C5346FB3-D9ED-4623-808C-3D05AE1B6CB5}" type="slidenum">
              <a:rPr lang="en-US" sz="1200">
                <a:latin typeface="Arial" charset="0"/>
              </a:rPr>
              <a:pPr algn="r" defTabSz="904544" eaLnBrk="1" hangingPunct="1"/>
              <a:t>33</a:t>
            </a:fld>
            <a:endParaRPr lang="en-US" sz="1200" dirty="0">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r>
              <a:rPr lang="en-US" dirty="0"/>
              <a:t>The career variable displayed</a:t>
            </a:r>
            <a:r>
              <a:rPr lang="en-US" baseline="0" dirty="0"/>
              <a:t> here is “SCAREERA.”</a:t>
            </a:r>
          </a:p>
          <a:p>
            <a:pPr eaLnBrk="1" hangingPunct="1"/>
            <a:r>
              <a:rPr lang="en-US" baseline="0" dirty="0"/>
              <a:t>This variable aggregates the 67 career options on the questionnaire </a:t>
            </a:r>
            <a:r>
              <a:rPr lang="en-US" baseline="0"/>
              <a:t>into 20 </a:t>
            </a:r>
            <a:r>
              <a:rPr lang="en-US" baseline="0" dirty="0"/>
              <a:t>categories.</a:t>
            </a:r>
            <a:endParaRPr lang="en-US" dirty="0"/>
          </a:p>
        </p:txBody>
      </p:sp>
    </p:spTree>
    <p:extLst>
      <p:ext uri="{BB962C8B-B14F-4D97-AF65-F5344CB8AC3E}">
        <p14:creationId xmlns:p14="http://schemas.microsoft.com/office/powerpoint/2010/main" val="23718760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34</a:t>
            </a:fld>
            <a:endParaRPr lang="en-US" dirty="0"/>
          </a:p>
        </p:txBody>
      </p:sp>
    </p:spTree>
    <p:extLst>
      <p:ext uri="{BB962C8B-B14F-4D97-AF65-F5344CB8AC3E}">
        <p14:creationId xmlns:p14="http://schemas.microsoft.com/office/powerpoint/2010/main" val="2685200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35</a:t>
            </a:fld>
            <a:endParaRPr lang="en-US" dirty="0"/>
          </a:p>
        </p:txBody>
      </p:sp>
    </p:spTree>
    <p:extLst>
      <p:ext uri="{BB962C8B-B14F-4D97-AF65-F5344CB8AC3E}">
        <p14:creationId xmlns:p14="http://schemas.microsoft.com/office/powerpoint/2010/main" val="33665543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a:t>Items</a:t>
            </a:r>
            <a:r>
              <a:rPr lang="en-US" baseline="0" dirty="0"/>
              <a:t> in this section ask students how likely they are to participate in specific activities and practices while in college. </a:t>
            </a:r>
            <a:endParaRPr lang="en-US" dirty="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36</a:t>
            </a:fld>
            <a:endParaRPr lang="en-US" dirty="0"/>
          </a:p>
        </p:txBody>
      </p:sp>
    </p:spTree>
    <p:extLst>
      <p:ext uri="{BB962C8B-B14F-4D97-AF65-F5344CB8AC3E}">
        <p14:creationId xmlns:p14="http://schemas.microsoft.com/office/powerpoint/2010/main" val="24332932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“Very Good Chance,” “Some</a:t>
            </a:r>
            <a:r>
              <a:rPr lang="en-US" baseline="0" dirty="0"/>
              <a:t> Chance</a:t>
            </a:r>
            <a:r>
              <a:rPr lang="en-US" dirty="0"/>
              <a:t>,” “Very Little Chance,” and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37</a:t>
            </a:fld>
            <a:endParaRPr lang="en-US" dirty="0"/>
          </a:p>
        </p:txBody>
      </p:sp>
    </p:spTree>
    <p:extLst>
      <p:ext uri="{BB962C8B-B14F-4D97-AF65-F5344CB8AC3E}">
        <p14:creationId xmlns:p14="http://schemas.microsoft.com/office/powerpoint/2010/main" val="28188278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“Very Good Chance,” “Some</a:t>
            </a:r>
            <a:r>
              <a:rPr lang="en-US" baseline="0" dirty="0"/>
              <a:t> Chance</a:t>
            </a:r>
            <a:r>
              <a:rPr lang="en-US" dirty="0"/>
              <a:t>,” “Very Little Chance,” and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38</a:t>
            </a:fld>
            <a:endParaRPr lang="en-US" dirty="0"/>
          </a:p>
        </p:txBody>
      </p:sp>
    </p:spTree>
    <p:extLst>
      <p:ext uri="{BB962C8B-B14F-4D97-AF65-F5344CB8AC3E}">
        <p14:creationId xmlns:p14="http://schemas.microsoft.com/office/powerpoint/2010/main" val="17301191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“Very Good Chance,” “Some</a:t>
            </a:r>
            <a:r>
              <a:rPr lang="en-US" baseline="0" dirty="0"/>
              <a:t> Chance</a:t>
            </a:r>
            <a:r>
              <a:rPr lang="en-US" dirty="0"/>
              <a:t>,” “Very Little Chance,” and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39</a:t>
            </a:fld>
            <a:endParaRPr lang="en-US" dirty="0"/>
          </a:p>
        </p:txBody>
      </p:sp>
    </p:spTree>
    <p:extLst>
      <p:ext uri="{BB962C8B-B14F-4D97-AF65-F5344CB8AC3E}">
        <p14:creationId xmlns:p14="http://schemas.microsoft.com/office/powerpoint/2010/main" val="2825930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pPr algn="l"/>
            <a:r>
              <a:rPr lang="en-US" sz="1000" dirty="0"/>
              <a:t>The TFS Power Point shows individual items relevant to each category.  Responses are shown for your institution and your comparison group. Where appropriate, items are aggregated into Constructs. </a:t>
            </a:r>
          </a:p>
          <a:p>
            <a:pPr algn="l"/>
            <a:endParaRPr lang="en-US" sz="1000" dirty="0"/>
          </a:p>
          <a:p>
            <a:pPr algn="l"/>
            <a:r>
              <a:rPr lang="en-US" sz="1000" dirty="0"/>
              <a:t>Constructs are reported for all first-time, full-time students, denoted as “All FTFT,” and are also broken out by “Men,” “Women,” and “Genderqueer.” Bar graphs depicting mean scores are shown for your institution and your comparison group. CIRP Constructs have been scaled to a population mean of 50 with a standard deviation of 10.  More detailed information on constructs can be found at http://www.heri.ucla.edu/PDFs/constructs/technicalreport.pdf and at </a:t>
            </a:r>
            <a:r>
              <a:rPr lang="en-US" sz="1200" b="0" i="0" kern="1200" dirty="0">
                <a:solidFill>
                  <a:schemeClr val="tx1"/>
                </a:solidFill>
                <a:effectLst/>
                <a:latin typeface="Arial" charset="0"/>
                <a:ea typeface="+mn-ea"/>
                <a:cs typeface="+mn-cs"/>
              </a:rPr>
              <a:t>https://www.heri.ucla.edu/PDFs/constructs/Appendix2017.pdf</a:t>
            </a:r>
            <a:endParaRPr lang="en-US" sz="1000" dirty="0"/>
          </a:p>
        </p:txBody>
      </p:sp>
      <p:sp>
        <p:nvSpPr>
          <p:cNvPr id="55300" name="Slide Number Placeholder 3"/>
          <p:cNvSpPr>
            <a:spLocks noGrp="1"/>
          </p:cNvSpPr>
          <p:nvPr>
            <p:ph type="sldNum" sz="quarter" idx="5"/>
          </p:nvPr>
        </p:nvSpPr>
        <p:spPr>
          <a:noFill/>
        </p:spPr>
        <p:txBody>
          <a:bodyPr/>
          <a:lstStyle/>
          <a:p>
            <a:fld id="{BB8C5F55-7FC7-4C4D-8818-950D6D31DC28}" type="slidenum">
              <a:rPr lang="en-US" smtClean="0"/>
              <a:pPr/>
              <a:t>4</a:t>
            </a:fld>
            <a:endParaRPr lang="en-US" dirty="0"/>
          </a:p>
        </p:txBody>
      </p:sp>
    </p:spTree>
    <p:extLst>
      <p:ext uri="{BB962C8B-B14F-4D97-AF65-F5344CB8AC3E}">
        <p14:creationId xmlns:p14="http://schemas.microsoft.com/office/powerpoint/2010/main" val="12006552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Items</a:t>
            </a:r>
            <a:r>
              <a:rPr lang="en-US" baseline="0" dirty="0"/>
              <a:t> in this section ask students about their experiences with recruitment and orientation</a:t>
            </a:r>
            <a:r>
              <a:rPr lang="en-US" dirty="0"/>
              <a:t>.</a:t>
            </a:r>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40</a:t>
            </a:fld>
            <a:endParaRPr lang="en-US" dirty="0"/>
          </a:p>
        </p:txBody>
      </p:sp>
    </p:spTree>
    <p:extLst>
      <p:ext uri="{BB962C8B-B14F-4D97-AF65-F5344CB8AC3E}">
        <p14:creationId xmlns:p14="http://schemas.microsoft.com/office/powerpoint/2010/main" val="20771550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“Strongly Agree,” “Agree Somewhat,” “Disagree Somewhat,” “Strongly Disagree,” and “Can’t Rate/No Experience” (</a:t>
            </a:r>
            <a:r>
              <a:rPr lang="en-US" sz="1200" b="0" i="0" kern="1200" dirty="0">
                <a:solidFill>
                  <a:schemeClr val="tx1"/>
                </a:solidFill>
                <a:effectLst/>
                <a:latin typeface="Arial" charset="0"/>
                <a:ea typeface="+mn-ea"/>
                <a:cs typeface="+mn-cs"/>
              </a:rPr>
              <a:t>the last option was excluded in the calculations).</a:t>
            </a:r>
            <a:r>
              <a:rPr lang="en-US" dirty="0"/>
              <a:t> Only the first two responses are reported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41</a:t>
            </a:fld>
            <a:endParaRPr lang="en-US" dirty="0"/>
          </a:p>
        </p:txBody>
      </p:sp>
    </p:spTree>
    <p:extLst>
      <p:ext uri="{BB962C8B-B14F-4D97-AF65-F5344CB8AC3E}">
        <p14:creationId xmlns:p14="http://schemas.microsoft.com/office/powerpoint/2010/main" val="15930638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“Strongly Agree,” “Agree Somewhat,” “Disagree Somewhat,” “Strongly Disagree,” and “Can’t Rate/No Experience” (</a:t>
            </a:r>
            <a:r>
              <a:rPr lang="en-US" sz="1200" b="0" i="0" kern="1200" dirty="0">
                <a:solidFill>
                  <a:schemeClr val="tx1"/>
                </a:solidFill>
                <a:effectLst/>
                <a:latin typeface="Arial" charset="0"/>
                <a:ea typeface="+mn-ea"/>
                <a:cs typeface="+mn-cs"/>
              </a:rPr>
              <a:t>the last option was excluded in the calculations).</a:t>
            </a:r>
            <a:r>
              <a:rPr lang="en-US" dirty="0"/>
              <a:t> Only the first two responses are reported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42</a:t>
            </a:fld>
            <a:endParaRPr lang="en-US" dirty="0"/>
          </a:p>
        </p:txBody>
      </p:sp>
    </p:spTree>
    <p:extLst>
      <p:ext uri="{BB962C8B-B14F-4D97-AF65-F5344CB8AC3E}">
        <p14:creationId xmlns:p14="http://schemas.microsoft.com/office/powerpoint/2010/main" val="30390693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8B696DFB-D642-4705-907D-255BE78D9C0C}" type="slidenum">
              <a:rPr lang="en-US" smtClean="0"/>
              <a:pPr/>
              <a:t>43</a:t>
            </a:fld>
            <a:endParaRPr lang="en-US" dirty="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xfrm>
            <a:off x="933557" y="4414523"/>
            <a:ext cx="5143293" cy="4185605"/>
          </a:xfrm>
          <a:noFill/>
          <a:ln/>
        </p:spPr>
        <p:txBody>
          <a:bodyPr/>
          <a:lstStyle/>
          <a:p>
            <a:pPr eaLnBrk="1" hangingPunct="1"/>
            <a:endParaRPr lang="en-US" dirty="0"/>
          </a:p>
        </p:txBody>
      </p:sp>
    </p:spTree>
    <p:extLst>
      <p:ext uri="{BB962C8B-B14F-4D97-AF65-F5344CB8AC3E}">
        <p14:creationId xmlns:p14="http://schemas.microsoft.com/office/powerpoint/2010/main" val="7342635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682">
              <a:defRPr sz="2000" u="sng">
                <a:solidFill>
                  <a:schemeClr val="tx1"/>
                </a:solidFill>
                <a:latin typeface="Garamond" panose="02020404030301010803" pitchFamily="18" charset="0"/>
              </a:defRPr>
            </a:lvl1pPr>
            <a:lvl2pPr marL="742792" indent="-285689" defTabSz="904682">
              <a:defRPr sz="2000" u="sng">
                <a:solidFill>
                  <a:schemeClr val="tx1"/>
                </a:solidFill>
                <a:latin typeface="Garamond" panose="02020404030301010803" pitchFamily="18" charset="0"/>
              </a:defRPr>
            </a:lvl2pPr>
            <a:lvl3pPr marL="1142757" indent="-228550" defTabSz="904682">
              <a:defRPr sz="2000" u="sng">
                <a:solidFill>
                  <a:schemeClr val="tx1"/>
                </a:solidFill>
                <a:latin typeface="Garamond" panose="02020404030301010803" pitchFamily="18" charset="0"/>
              </a:defRPr>
            </a:lvl3pPr>
            <a:lvl4pPr marL="1599860" indent="-228550" defTabSz="904682">
              <a:defRPr sz="2000" u="sng">
                <a:solidFill>
                  <a:schemeClr val="tx1"/>
                </a:solidFill>
                <a:latin typeface="Garamond" panose="02020404030301010803" pitchFamily="18" charset="0"/>
              </a:defRPr>
            </a:lvl4pPr>
            <a:lvl5pPr marL="2056963" indent="-228550" defTabSz="904682">
              <a:defRPr sz="2000" u="sng">
                <a:solidFill>
                  <a:schemeClr val="tx1"/>
                </a:solidFill>
                <a:latin typeface="Garamond" panose="02020404030301010803" pitchFamily="18" charset="0"/>
              </a:defRPr>
            </a:lvl5pPr>
            <a:lvl6pPr marL="2514066" indent="-228550" defTabSz="904682" eaLnBrk="0" fontAlgn="base" hangingPunct="0">
              <a:spcBef>
                <a:spcPct val="0"/>
              </a:spcBef>
              <a:spcAft>
                <a:spcPct val="0"/>
              </a:spcAft>
              <a:defRPr sz="2000" u="sng">
                <a:solidFill>
                  <a:schemeClr val="tx1"/>
                </a:solidFill>
                <a:latin typeface="Garamond" panose="02020404030301010803" pitchFamily="18" charset="0"/>
              </a:defRPr>
            </a:lvl6pPr>
            <a:lvl7pPr marL="2971168" indent="-228550" defTabSz="904682" eaLnBrk="0" fontAlgn="base" hangingPunct="0">
              <a:spcBef>
                <a:spcPct val="0"/>
              </a:spcBef>
              <a:spcAft>
                <a:spcPct val="0"/>
              </a:spcAft>
              <a:defRPr sz="2000" u="sng">
                <a:solidFill>
                  <a:schemeClr val="tx1"/>
                </a:solidFill>
                <a:latin typeface="Garamond" panose="02020404030301010803" pitchFamily="18" charset="0"/>
              </a:defRPr>
            </a:lvl7pPr>
            <a:lvl8pPr marL="3428271" indent="-228550" defTabSz="904682" eaLnBrk="0" fontAlgn="base" hangingPunct="0">
              <a:spcBef>
                <a:spcPct val="0"/>
              </a:spcBef>
              <a:spcAft>
                <a:spcPct val="0"/>
              </a:spcAft>
              <a:defRPr sz="2000" u="sng">
                <a:solidFill>
                  <a:schemeClr val="tx1"/>
                </a:solidFill>
                <a:latin typeface="Garamond" panose="02020404030301010803" pitchFamily="18" charset="0"/>
              </a:defRPr>
            </a:lvl8pPr>
            <a:lvl9pPr marL="3885373" indent="-228550" defTabSz="904682"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5</a:t>
            </a:fld>
            <a:endParaRPr lang="en-US" sz="1200" u="none" dirty="0">
              <a:latin typeface="Arial" panose="020B0604020202020204" pitchFamily="34" charset="0"/>
            </a:endParaRPr>
          </a:p>
        </p:txBody>
      </p:sp>
    </p:spTree>
    <p:extLst>
      <p:ext uri="{BB962C8B-B14F-4D97-AF65-F5344CB8AC3E}">
        <p14:creationId xmlns:p14="http://schemas.microsoft.com/office/powerpoint/2010/main" val="31159616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682">
              <a:defRPr sz="2000" u="sng">
                <a:solidFill>
                  <a:schemeClr val="tx1"/>
                </a:solidFill>
                <a:latin typeface="Garamond" panose="02020404030301010803" pitchFamily="18" charset="0"/>
              </a:defRPr>
            </a:lvl1pPr>
            <a:lvl2pPr marL="742792" indent="-285689" defTabSz="904682">
              <a:defRPr sz="2000" u="sng">
                <a:solidFill>
                  <a:schemeClr val="tx1"/>
                </a:solidFill>
                <a:latin typeface="Garamond" panose="02020404030301010803" pitchFamily="18" charset="0"/>
              </a:defRPr>
            </a:lvl2pPr>
            <a:lvl3pPr marL="1142757" indent="-228550" defTabSz="904682">
              <a:defRPr sz="2000" u="sng">
                <a:solidFill>
                  <a:schemeClr val="tx1"/>
                </a:solidFill>
                <a:latin typeface="Garamond" panose="02020404030301010803" pitchFamily="18" charset="0"/>
              </a:defRPr>
            </a:lvl3pPr>
            <a:lvl4pPr marL="1599860" indent="-228550" defTabSz="904682">
              <a:defRPr sz="2000" u="sng">
                <a:solidFill>
                  <a:schemeClr val="tx1"/>
                </a:solidFill>
                <a:latin typeface="Garamond" panose="02020404030301010803" pitchFamily="18" charset="0"/>
              </a:defRPr>
            </a:lvl4pPr>
            <a:lvl5pPr marL="2056963" indent="-228550" defTabSz="904682">
              <a:defRPr sz="2000" u="sng">
                <a:solidFill>
                  <a:schemeClr val="tx1"/>
                </a:solidFill>
                <a:latin typeface="Garamond" panose="02020404030301010803" pitchFamily="18" charset="0"/>
              </a:defRPr>
            </a:lvl5pPr>
            <a:lvl6pPr marL="2514066" indent="-228550" defTabSz="904682" eaLnBrk="0" fontAlgn="base" hangingPunct="0">
              <a:spcBef>
                <a:spcPct val="0"/>
              </a:spcBef>
              <a:spcAft>
                <a:spcPct val="0"/>
              </a:spcAft>
              <a:defRPr sz="2000" u="sng">
                <a:solidFill>
                  <a:schemeClr val="tx1"/>
                </a:solidFill>
                <a:latin typeface="Garamond" panose="02020404030301010803" pitchFamily="18" charset="0"/>
              </a:defRPr>
            </a:lvl6pPr>
            <a:lvl7pPr marL="2971168" indent="-228550" defTabSz="904682" eaLnBrk="0" fontAlgn="base" hangingPunct="0">
              <a:spcBef>
                <a:spcPct val="0"/>
              </a:spcBef>
              <a:spcAft>
                <a:spcPct val="0"/>
              </a:spcAft>
              <a:defRPr sz="2000" u="sng">
                <a:solidFill>
                  <a:schemeClr val="tx1"/>
                </a:solidFill>
                <a:latin typeface="Garamond" panose="02020404030301010803" pitchFamily="18" charset="0"/>
              </a:defRPr>
            </a:lvl7pPr>
            <a:lvl8pPr marL="3428271" indent="-228550" defTabSz="904682" eaLnBrk="0" fontAlgn="base" hangingPunct="0">
              <a:spcBef>
                <a:spcPct val="0"/>
              </a:spcBef>
              <a:spcAft>
                <a:spcPct val="0"/>
              </a:spcAft>
              <a:defRPr sz="2000" u="sng">
                <a:solidFill>
                  <a:schemeClr val="tx1"/>
                </a:solidFill>
                <a:latin typeface="Garamond" panose="02020404030301010803" pitchFamily="18" charset="0"/>
              </a:defRPr>
            </a:lvl8pPr>
            <a:lvl9pPr marL="3885373" indent="-228550" defTabSz="904682"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6</a:t>
            </a:fld>
            <a:endParaRPr lang="en-US" sz="1200" u="none" dirty="0">
              <a:latin typeface="Arial" panose="020B0604020202020204" pitchFamily="34" charset="0"/>
            </a:endParaRPr>
          </a:p>
        </p:txBody>
      </p:sp>
    </p:spTree>
    <p:extLst>
      <p:ext uri="{BB962C8B-B14F-4D97-AF65-F5344CB8AC3E}">
        <p14:creationId xmlns:p14="http://schemas.microsoft.com/office/powerpoint/2010/main" val="12374674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682">
              <a:defRPr sz="2000" u="sng">
                <a:solidFill>
                  <a:schemeClr val="tx1"/>
                </a:solidFill>
                <a:latin typeface="Garamond" panose="02020404030301010803" pitchFamily="18" charset="0"/>
              </a:defRPr>
            </a:lvl1pPr>
            <a:lvl2pPr marL="742792" indent="-285689" defTabSz="904682">
              <a:defRPr sz="2000" u="sng">
                <a:solidFill>
                  <a:schemeClr val="tx1"/>
                </a:solidFill>
                <a:latin typeface="Garamond" panose="02020404030301010803" pitchFamily="18" charset="0"/>
              </a:defRPr>
            </a:lvl2pPr>
            <a:lvl3pPr marL="1142757" indent="-228550" defTabSz="904682">
              <a:defRPr sz="2000" u="sng">
                <a:solidFill>
                  <a:schemeClr val="tx1"/>
                </a:solidFill>
                <a:latin typeface="Garamond" panose="02020404030301010803" pitchFamily="18" charset="0"/>
              </a:defRPr>
            </a:lvl3pPr>
            <a:lvl4pPr marL="1599860" indent="-228550" defTabSz="904682">
              <a:defRPr sz="2000" u="sng">
                <a:solidFill>
                  <a:schemeClr val="tx1"/>
                </a:solidFill>
                <a:latin typeface="Garamond" panose="02020404030301010803" pitchFamily="18" charset="0"/>
              </a:defRPr>
            </a:lvl4pPr>
            <a:lvl5pPr marL="2056963" indent="-228550" defTabSz="904682">
              <a:defRPr sz="2000" u="sng">
                <a:solidFill>
                  <a:schemeClr val="tx1"/>
                </a:solidFill>
                <a:latin typeface="Garamond" panose="02020404030301010803" pitchFamily="18" charset="0"/>
              </a:defRPr>
            </a:lvl5pPr>
            <a:lvl6pPr marL="2514066" indent="-228550" defTabSz="904682" eaLnBrk="0" fontAlgn="base" hangingPunct="0">
              <a:spcBef>
                <a:spcPct val="0"/>
              </a:spcBef>
              <a:spcAft>
                <a:spcPct val="0"/>
              </a:spcAft>
              <a:defRPr sz="2000" u="sng">
                <a:solidFill>
                  <a:schemeClr val="tx1"/>
                </a:solidFill>
                <a:latin typeface="Garamond" panose="02020404030301010803" pitchFamily="18" charset="0"/>
              </a:defRPr>
            </a:lvl6pPr>
            <a:lvl7pPr marL="2971168" indent="-228550" defTabSz="904682" eaLnBrk="0" fontAlgn="base" hangingPunct="0">
              <a:spcBef>
                <a:spcPct val="0"/>
              </a:spcBef>
              <a:spcAft>
                <a:spcPct val="0"/>
              </a:spcAft>
              <a:defRPr sz="2000" u="sng">
                <a:solidFill>
                  <a:schemeClr val="tx1"/>
                </a:solidFill>
                <a:latin typeface="Garamond" panose="02020404030301010803" pitchFamily="18" charset="0"/>
              </a:defRPr>
            </a:lvl7pPr>
            <a:lvl8pPr marL="3428271" indent="-228550" defTabSz="904682" eaLnBrk="0" fontAlgn="base" hangingPunct="0">
              <a:spcBef>
                <a:spcPct val="0"/>
              </a:spcBef>
              <a:spcAft>
                <a:spcPct val="0"/>
              </a:spcAft>
              <a:defRPr sz="2000" u="sng">
                <a:solidFill>
                  <a:schemeClr val="tx1"/>
                </a:solidFill>
                <a:latin typeface="Garamond" panose="02020404030301010803" pitchFamily="18" charset="0"/>
              </a:defRPr>
            </a:lvl8pPr>
            <a:lvl9pPr marL="3885373" indent="-228550" defTabSz="904682"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7</a:t>
            </a:fld>
            <a:endParaRPr lang="en-US" sz="1200" u="none" dirty="0">
              <a:latin typeface="Arial" panose="020B0604020202020204" pitchFamily="34" charset="0"/>
            </a:endParaRPr>
          </a:p>
        </p:txBody>
      </p:sp>
    </p:spTree>
    <p:extLst>
      <p:ext uri="{BB962C8B-B14F-4D97-AF65-F5344CB8AC3E}">
        <p14:creationId xmlns:p14="http://schemas.microsoft.com/office/powerpoint/2010/main" val="4515758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r>
              <a:rPr lang="en-US" dirty="0"/>
              <a:t>The College Admissions Decisions section provides information on the numbers of applications sent, whether or not students were accepted and are attending their first-choice college, and their reasons for going to college </a:t>
            </a:r>
            <a:r>
              <a:rPr lang="en-US" i="1" u="sng" dirty="0"/>
              <a:t>in general</a:t>
            </a:r>
            <a:r>
              <a:rPr lang="en-US" dirty="0"/>
              <a:t> and </a:t>
            </a:r>
            <a:r>
              <a:rPr lang="en-US" b="0" i="1" u="sng" dirty="0"/>
              <a:t>your</a:t>
            </a:r>
            <a:r>
              <a:rPr lang="en-US" b="0" i="1" u="none" dirty="0"/>
              <a:t> </a:t>
            </a:r>
            <a:r>
              <a:rPr lang="en-US" u="none" dirty="0"/>
              <a:t>institution in particular.</a:t>
            </a:r>
            <a:endParaRPr lang="en-US" dirty="0"/>
          </a:p>
          <a:p>
            <a:endParaRPr lang="en-US" b="1" dirty="0"/>
          </a:p>
        </p:txBody>
      </p:sp>
      <p:sp>
        <p:nvSpPr>
          <p:cNvPr id="58372" name="Slide Number Placeholder 3"/>
          <p:cNvSpPr>
            <a:spLocks noGrp="1"/>
          </p:cNvSpPr>
          <p:nvPr>
            <p:ph type="sldNum" sz="quarter" idx="5"/>
          </p:nvPr>
        </p:nvSpPr>
        <p:spPr>
          <a:noFill/>
        </p:spPr>
        <p:txBody>
          <a:bodyPr/>
          <a:lstStyle/>
          <a:p>
            <a:fld id="{B7868D08-0A52-4EFD-88F2-F5FC81D99C53}" type="slidenum">
              <a:rPr lang="en-US" smtClean="0"/>
              <a:pPr/>
              <a:t>8</a:t>
            </a:fld>
            <a:endParaRPr lang="en-US" dirty="0"/>
          </a:p>
        </p:txBody>
      </p:sp>
    </p:spTree>
    <p:extLst>
      <p:ext uri="{BB962C8B-B14F-4D97-AF65-F5344CB8AC3E}">
        <p14:creationId xmlns:p14="http://schemas.microsoft.com/office/powerpoint/2010/main" val="3703720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682">
              <a:defRPr sz="2000" u="sng">
                <a:solidFill>
                  <a:schemeClr val="tx1"/>
                </a:solidFill>
                <a:latin typeface="Garamond" panose="02020404030301010803" pitchFamily="18" charset="0"/>
              </a:defRPr>
            </a:lvl1pPr>
            <a:lvl2pPr marL="742792" indent="-285689" defTabSz="904682">
              <a:defRPr sz="2000" u="sng">
                <a:solidFill>
                  <a:schemeClr val="tx1"/>
                </a:solidFill>
                <a:latin typeface="Garamond" panose="02020404030301010803" pitchFamily="18" charset="0"/>
              </a:defRPr>
            </a:lvl2pPr>
            <a:lvl3pPr marL="1142757" indent="-228550" defTabSz="904682">
              <a:defRPr sz="2000" u="sng">
                <a:solidFill>
                  <a:schemeClr val="tx1"/>
                </a:solidFill>
                <a:latin typeface="Garamond" panose="02020404030301010803" pitchFamily="18" charset="0"/>
              </a:defRPr>
            </a:lvl3pPr>
            <a:lvl4pPr marL="1599860" indent="-228550" defTabSz="904682">
              <a:defRPr sz="2000" u="sng">
                <a:solidFill>
                  <a:schemeClr val="tx1"/>
                </a:solidFill>
                <a:latin typeface="Garamond" panose="02020404030301010803" pitchFamily="18" charset="0"/>
              </a:defRPr>
            </a:lvl4pPr>
            <a:lvl5pPr marL="2056963" indent="-228550" defTabSz="904682">
              <a:defRPr sz="2000" u="sng">
                <a:solidFill>
                  <a:schemeClr val="tx1"/>
                </a:solidFill>
                <a:latin typeface="Garamond" panose="02020404030301010803" pitchFamily="18" charset="0"/>
              </a:defRPr>
            </a:lvl5pPr>
            <a:lvl6pPr marL="2514066" indent="-228550" defTabSz="904682" eaLnBrk="0" fontAlgn="base" hangingPunct="0">
              <a:spcBef>
                <a:spcPct val="0"/>
              </a:spcBef>
              <a:spcAft>
                <a:spcPct val="0"/>
              </a:spcAft>
              <a:defRPr sz="2000" u="sng">
                <a:solidFill>
                  <a:schemeClr val="tx1"/>
                </a:solidFill>
                <a:latin typeface="Garamond" panose="02020404030301010803" pitchFamily="18" charset="0"/>
              </a:defRPr>
            </a:lvl6pPr>
            <a:lvl7pPr marL="2971168" indent="-228550" defTabSz="904682" eaLnBrk="0" fontAlgn="base" hangingPunct="0">
              <a:spcBef>
                <a:spcPct val="0"/>
              </a:spcBef>
              <a:spcAft>
                <a:spcPct val="0"/>
              </a:spcAft>
              <a:defRPr sz="2000" u="sng">
                <a:solidFill>
                  <a:schemeClr val="tx1"/>
                </a:solidFill>
                <a:latin typeface="Garamond" panose="02020404030301010803" pitchFamily="18" charset="0"/>
              </a:defRPr>
            </a:lvl7pPr>
            <a:lvl8pPr marL="3428271" indent="-228550" defTabSz="904682" eaLnBrk="0" fontAlgn="base" hangingPunct="0">
              <a:spcBef>
                <a:spcPct val="0"/>
              </a:spcBef>
              <a:spcAft>
                <a:spcPct val="0"/>
              </a:spcAft>
              <a:defRPr sz="2000" u="sng">
                <a:solidFill>
                  <a:schemeClr val="tx1"/>
                </a:solidFill>
                <a:latin typeface="Garamond" panose="02020404030301010803" pitchFamily="18" charset="0"/>
              </a:defRPr>
            </a:lvl8pPr>
            <a:lvl9pPr marL="3885373" indent="-228550" defTabSz="904682"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9</a:t>
            </a:fld>
            <a:endParaRPr lang="en-US" sz="1200" u="none" dirty="0">
              <a:latin typeface="Arial" panose="020B0604020202020204" pitchFamily="34" charset="0"/>
            </a:endParaRPr>
          </a:p>
        </p:txBody>
      </p:sp>
    </p:spTree>
    <p:extLst>
      <p:ext uri="{BB962C8B-B14F-4D97-AF65-F5344CB8AC3E}">
        <p14:creationId xmlns:p14="http://schemas.microsoft.com/office/powerpoint/2010/main" val="4515758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0914" name="Rectangle 18"/>
          <p:cNvSpPr>
            <a:spLocks noGrp="1" noChangeArrowheads="1"/>
          </p:cNvSpPr>
          <p:nvPr>
            <p:ph type="ctrTitle" sz="quarter"/>
          </p:nvPr>
        </p:nvSpPr>
        <p:spPr>
          <a:xfrm>
            <a:off x="685800" y="1768475"/>
            <a:ext cx="7772400" cy="1736725"/>
          </a:xfrm>
        </p:spPr>
        <p:txBody>
          <a:bodyPr anchor="b"/>
          <a:lstStyle>
            <a:lvl1pPr>
              <a:defRPr sz="3600"/>
            </a:lvl1pPr>
          </a:lstStyle>
          <a:p>
            <a:r>
              <a:rPr lang="en-US"/>
              <a:t>Click to edit Master title style</a:t>
            </a:r>
          </a:p>
        </p:txBody>
      </p:sp>
      <p:sp>
        <p:nvSpPr>
          <p:cNvPr id="80915"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3" name="Footer Placeholder 2"/>
          <p:cNvSpPr>
            <a:spLocks noGrp="1"/>
          </p:cNvSpPr>
          <p:nvPr>
            <p:ph type="ftr" sz="quarter" idx="10"/>
          </p:nvPr>
        </p:nvSpPr>
        <p:spPr/>
        <p:txBody>
          <a:bodyPr/>
          <a:lstStyle/>
          <a:p>
            <a:pPr>
              <a:defRPr/>
            </a:pPr>
            <a:r>
              <a:rPr lang="en-US" dirty="0"/>
              <a:t>2023 CIRP Freshman Survey</a:t>
            </a:r>
          </a:p>
        </p:txBody>
      </p:sp>
      <p:sp>
        <p:nvSpPr>
          <p:cNvPr id="7" name="Slide Number Placeholder 6"/>
          <p:cNvSpPr>
            <a:spLocks noGrp="1"/>
          </p:cNvSpPr>
          <p:nvPr>
            <p:ph type="sldNum" sz="quarter" idx="11"/>
          </p:nvPr>
        </p:nvSpPr>
        <p:spPr>
          <a:xfrm>
            <a:off x="8382000" y="6397625"/>
            <a:ext cx="762000" cy="457200"/>
          </a:xfrm>
          <a:prstGeom prst="rect">
            <a:avLst/>
          </a:prstGeom>
        </p:spPr>
        <p:txBody>
          <a:bodyPr/>
          <a:lstStyle/>
          <a:p>
            <a:pPr>
              <a:defRPr/>
            </a:pPr>
            <a:fld id="{0399D17B-D3DC-46C4-A2D6-40450C043BFE}" type="slidenum">
              <a:rPr lang="en-US" smtClean="0"/>
              <a:pPr>
                <a:defRPr/>
              </a:pPr>
              <a:t>‹#›</a:t>
            </a:fld>
            <a:endParaRPr 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008280CC-C707-4261-B7EB-22EC2F85ACB4}"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227013"/>
            <a:ext cx="2284412" cy="58689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7013"/>
            <a:ext cx="6704013" cy="58689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FFC155BC-05A1-4687-BAE2-8810AE513904}"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27013"/>
            <a:ext cx="9140825" cy="1143000"/>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72268F59-6084-4BE4-BB73-07AECDF695B3}" type="slidenum">
              <a:rPr lang="en-US"/>
              <a:pPr>
                <a:defRPr/>
              </a:pPr>
              <a:t>‹#›</a:t>
            </a:fld>
            <a:endParaRPr lang="en-US" dirty="0"/>
          </a:p>
        </p:txBody>
      </p:sp>
      <p:sp>
        <p:nvSpPr>
          <p:cNvPr id="7"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0" y="227013"/>
            <a:ext cx="9140825"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1023D46C-05A6-442A-BC82-41165210AE9F}" type="slidenum">
              <a:rPr lang="en-US"/>
              <a:pPr>
                <a:defRPr/>
              </a:pPr>
              <a:t>‹#›</a:t>
            </a:fld>
            <a:endParaRPr lang="en-US" dirty="0"/>
          </a:p>
        </p:txBody>
      </p:sp>
      <p:sp>
        <p:nvSpPr>
          <p:cNvPr id="8"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a:xfrm>
            <a:off x="8382000" y="6397625"/>
            <a:ext cx="762000" cy="457200"/>
          </a:xfrm>
          <a:prstGeom prst="rect">
            <a:avLst/>
          </a:prstGeom>
        </p:spPr>
        <p:txBody>
          <a:bodyPr/>
          <a:lstStyle/>
          <a:p>
            <a:pPr>
              <a:defRPr/>
            </a:pPr>
            <a:fld id="{0399D17B-D3DC-46C4-A2D6-40450C043BFE}" type="slidenum">
              <a:rPr lang="en-US" smtClean="0"/>
              <a:pPr>
                <a:defRPr/>
              </a:pPr>
              <a:t>‹#›</a:t>
            </a:fld>
            <a:endParaRPr lang="en-US" dirty="0"/>
          </a:p>
        </p:txBody>
      </p:sp>
      <p:sp>
        <p:nvSpPr>
          <p:cNvPr id="4" name="Footer Placeholder 3"/>
          <p:cNvSpPr>
            <a:spLocks noGrp="1"/>
          </p:cNvSpPr>
          <p:nvPr>
            <p:ph type="ftr" sz="quarter" idx="11"/>
          </p:nvPr>
        </p:nvSpPr>
        <p:spPr/>
        <p:txBody>
          <a:bodyPr/>
          <a:lstStyle/>
          <a:p>
            <a:pPr>
              <a:defRPr/>
            </a:pPr>
            <a:r>
              <a:rPr lang="en-US" dirty="0"/>
              <a:t>2017 CIRP Freshman Survey</a:t>
            </a:r>
          </a:p>
        </p:txBody>
      </p:sp>
    </p:spTree>
    <p:extLst>
      <p:ext uri="{BB962C8B-B14F-4D97-AF65-F5344CB8AC3E}">
        <p14:creationId xmlns:p14="http://schemas.microsoft.com/office/powerpoint/2010/main" val="2077965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6D0828C8-A5ED-44E3-A3F9-277C9651E203}"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06AEA5C9-031F-481F-A369-D23385131985}"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BA429EC7-0979-4C25-A5E7-628E5A77D3D7}"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54E595F6-D714-4609-A6A9-8CB23CA6D265}" type="slidenum">
              <a:rPr lang="en-US"/>
              <a:pPr>
                <a:defRPr/>
              </a:pPr>
              <a:t>‹#›</a:t>
            </a:fld>
            <a:endParaRPr lang="en-US" dirty="0"/>
          </a:p>
        </p:txBody>
      </p:sp>
      <p:sp>
        <p:nvSpPr>
          <p:cNvPr id="8"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3D3E1E71-A8DD-48B1-ADD3-436C48AC8274}" type="slidenum">
              <a:rPr lang="en-US"/>
              <a:pPr>
                <a:defRPr/>
              </a:pPr>
              <a:t>‹#›</a:t>
            </a:fld>
            <a:endParaRPr lang="en-US" dirty="0"/>
          </a:p>
        </p:txBody>
      </p:sp>
      <p:sp>
        <p:nvSpPr>
          <p:cNvPr id="4"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7F203371-9CB2-4A90-9261-771DC74F61A0}" type="slidenum">
              <a:rPr lang="en-US"/>
              <a:pPr>
                <a:defRPr/>
              </a:pPr>
              <a:t>‹#›</a:t>
            </a:fld>
            <a:endParaRPr lang="en-US" dirty="0"/>
          </a:p>
        </p:txBody>
      </p:sp>
      <p:sp>
        <p:nvSpPr>
          <p:cNvPr id="3"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1E25F94F-5542-4A6C-AED0-672229EB7DD1}"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3CFA94BA-E975-4EDE-9F23-75F47818F364}"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lumMod val="20000"/>
            <a:lumOff val="80000"/>
            <a:alpha val="0"/>
          </a:schemeClr>
        </a:solidFill>
        <a:effectLst/>
      </p:bgPr>
    </p:bg>
    <p:spTree>
      <p:nvGrpSpPr>
        <p:cNvPr id="1" name=""/>
        <p:cNvGrpSpPr/>
        <p:nvPr/>
      </p:nvGrpSpPr>
      <p:grpSpPr>
        <a:xfrm>
          <a:off x="0" y="0"/>
          <a:ext cx="0" cy="0"/>
          <a:chOff x="0" y="0"/>
          <a:chExt cx="0" cy="0"/>
        </a:xfrm>
      </p:grpSpPr>
      <p:sp>
        <p:nvSpPr>
          <p:cNvPr id="26627" name="Rectangle 18"/>
          <p:cNvSpPr>
            <a:spLocks noGrp="1" noChangeArrowheads="1"/>
          </p:cNvSpPr>
          <p:nvPr>
            <p:ph type="title"/>
          </p:nvPr>
        </p:nvSpPr>
        <p:spPr bwMode="auto">
          <a:xfrm>
            <a:off x="0" y="227013"/>
            <a:ext cx="9140825"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p>
            <a:pPr lvl="0"/>
            <a:r>
              <a:rPr lang="en-US"/>
              <a:t>Click to edit Master title style</a:t>
            </a:r>
          </a:p>
        </p:txBody>
      </p:sp>
      <p:sp>
        <p:nvSpPr>
          <p:cNvPr id="79892" name="Rectangle 20"/>
          <p:cNvSpPr>
            <a:spLocks noGrp="1" noChangeArrowheads="1"/>
          </p:cNvSpPr>
          <p:nvPr>
            <p:ph type="ftr" sz="quarter" idx="3"/>
          </p:nvPr>
        </p:nvSpPr>
        <p:spPr bwMode="auto">
          <a:xfrm>
            <a:off x="0"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solidFill>
                  <a:srgbClr val="202945"/>
                </a:solidFill>
              </a:defRPr>
            </a:lvl1pPr>
          </a:lstStyle>
          <a:p>
            <a:pPr>
              <a:defRPr/>
            </a:pPr>
            <a:r>
              <a:rPr lang="en-US" dirty="0"/>
              <a:t>2023 CIRP Freshman Survey</a:t>
            </a:r>
          </a:p>
        </p:txBody>
      </p:sp>
      <p:sp>
        <p:nvSpPr>
          <p:cNvPr id="79894"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8">
            <a:extLst>
              <a:ext uri="{FF2B5EF4-FFF2-40B4-BE49-F238E27FC236}">
                <a16:creationId xmlns:a16="http://schemas.microsoft.com/office/drawing/2014/main" id="{09C52412-F9CE-40A4-9FCA-0AB826FE1B90}"/>
              </a:ext>
            </a:extLst>
          </p:cNvPr>
          <p:cNvPicPr>
            <a:picLocks noChangeAspect="1" noChangeArrowheads="1"/>
          </p:cNvPicPr>
          <p:nvPr userDrawn="1"/>
        </p:nvPicPr>
        <p:blipFill>
          <a:blip r:embed="rId16" cstate="print">
            <a:extLst>
              <a:ext uri="{28A0092B-C50C-407E-A947-70E740481C1C}">
                <a14:useLocalDpi xmlns:a14="http://schemas.microsoft.com/office/drawing/2010/main" val="0"/>
              </a:ext>
            </a:extLst>
          </a:blip>
          <a:stretch>
            <a:fillRect/>
          </a:stretch>
        </p:blipFill>
        <p:spPr bwMode="auto">
          <a:xfrm>
            <a:off x="3175" y="0"/>
            <a:ext cx="908050" cy="908050"/>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392" r:id="rId1"/>
    <p:sldLayoutId id="2147484380" r:id="rId2"/>
    <p:sldLayoutId id="2147484381" r:id="rId3"/>
    <p:sldLayoutId id="2147484382" r:id="rId4"/>
    <p:sldLayoutId id="2147484383" r:id="rId5"/>
    <p:sldLayoutId id="2147484384" r:id="rId6"/>
    <p:sldLayoutId id="2147484385" r:id="rId7"/>
    <p:sldLayoutId id="2147484386" r:id="rId8"/>
    <p:sldLayoutId id="2147484387" r:id="rId9"/>
    <p:sldLayoutId id="2147484388" r:id="rId10"/>
    <p:sldLayoutId id="2147484389" r:id="rId11"/>
    <p:sldLayoutId id="2147484390" r:id="rId12"/>
    <p:sldLayoutId id="2147484391" r:id="rId13"/>
    <p:sldLayoutId id="2147484393" r:id="rId14"/>
  </p:sldLayoutIdLst>
  <p:hf hdr="0" ftr="0" dt="0"/>
  <p:txStyles>
    <p:title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p:titleStyle>
    <p:bodyStyle>
      <a:lvl1pPr marL="342900" indent="-342900" algn="l" rtl="0" eaLnBrk="0" fontAlgn="base" hangingPunct="0">
        <a:spcBef>
          <a:spcPct val="20000"/>
        </a:spcBef>
        <a:spcAft>
          <a:spcPct val="0"/>
        </a:spcAft>
        <a:buClr>
          <a:schemeClr val="tx2"/>
        </a:buClr>
        <a:buChar char="•"/>
        <a:defRPr sz="2400" b="1">
          <a:solidFill>
            <a:srgbClr val="7680AC"/>
          </a:solidFill>
          <a:latin typeface="+mn-lt"/>
          <a:ea typeface="+mn-ea"/>
          <a:cs typeface="+mn-cs"/>
        </a:defRPr>
      </a:lvl1pPr>
      <a:lvl2pPr marL="742950" indent="-285750" algn="l" rtl="0" eaLnBrk="0" fontAlgn="base" hangingPunct="0">
        <a:spcBef>
          <a:spcPct val="20000"/>
        </a:spcBef>
        <a:spcAft>
          <a:spcPct val="0"/>
        </a:spcAft>
        <a:buClr>
          <a:schemeClr val="tx2"/>
        </a:buClr>
        <a:buChar char="•"/>
        <a:defRPr sz="2000" b="1">
          <a:solidFill>
            <a:schemeClr val="tx1"/>
          </a:solidFill>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slide" Target="slide3.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chart" Target="../charts/chart8.xml"/><Relationship Id="rId5" Type="http://schemas.openxmlformats.org/officeDocument/2006/relationships/tags" Target="../tags/tag14.xml"/><Relationship Id="rId10" Type="http://schemas.openxmlformats.org/officeDocument/2006/relationships/chart" Target="../charts/chart7.xml"/><Relationship Id="rId4" Type="http://schemas.openxmlformats.org/officeDocument/2006/relationships/tags" Target="../tags/tag13.xml"/><Relationship Id="rId9"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slide" Target="slide3.xml"/><Relationship Id="rId4" Type="http://schemas.openxmlformats.org/officeDocument/2006/relationships/chart" Target="../charts/chart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slide" Target="slide3.xml"/><Relationship Id="rId4" Type="http://schemas.openxmlformats.org/officeDocument/2006/relationships/chart" Target="../charts/chart10.xml"/></Relationships>
</file>

<file path=ppt/slides/_rels/slide1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4.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5.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9.xml"/><Relationship Id="rId5" Type="http://schemas.openxmlformats.org/officeDocument/2006/relationships/slide" Target="slide3.xml"/><Relationship Id="rId4" Type="http://schemas.openxmlformats.org/officeDocument/2006/relationships/chart" Target="../charts/chart14.xml"/></Relationships>
</file>

<file path=ppt/slides/_rels/slide18.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9.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20.xml"/><Relationship Id="rId6" Type="http://schemas.openxmlformats.org/officeDocument/2006/relationships/slide" Target="slide3.xml"/><Relationship Id="rId5" Type="http://schemas.openxmlformats.org/officeDocument/2006/relationships/chart" Target="../charts/chart19.xml"/><Relationship Id="rId4" Type="http://schemas.openxmlformats.org/officeDocument/2006/relationships/chart" Target="../charts/chart1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21.xml"/><Relationship Id="rId6" Type="http://schemas.openxmlformats.org/officeDocument/2006/relationships/slide" Target="slide3.xml"/><Relationship Id="rId5" Type="http://schemas.openxmlformats.org/officeDocument/2006/relationships/chart" Target="../charts/chart21.xml"/><Relationship Id="rId4" Type="http://schemas.openxmlformats.org/officeDocument/2006/relationships/chart" Target="../charts/chart2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22.xml"/><Relationship Id="rId6" Type="http://schemas.openxmlformats.org/officeDocument/2006/relationships/slide" Target="slide3.xml"/><Relationship Id="rId5" Type="http://schemas.openxmlformats.org/officeDocument/2006/relationships/chart" Target="../charts/chart23.xml"/><Relationship Id="rId4" Type="http://schemas.openxmlformats.org/officeDocument/2006/relationships/chart" Target="../charts/chart2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23.xml"/><Relationship Id="rId5" Type="http://schemas.openxmlformats.org/officeDocument/2006/relationships/slide" Target="slide3.xml"/><Relationship Id="rId4" Type="http://schemas.openxmlformats.org/officeDocument/2006/relationships/chart" Target="../charts/chart2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4.xml"/><Relationship Id="rId5" Type="http://schemas.openxmlformats.org/officeDocument/2006/relationships/slide" Target="slide3.xml"/><Relationship Id="rId4" Type="http://schemas.openxmlformats.org/officeDocument/2006/relationships/chart" Target="../charts/chart25.xml"/></Relationships>
</file>

<file path=ppt/slides/_rels/slide2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chart" Target="../charts/chart27.xml"/><Relationship Id="rId5" Type="http://schemas.openxmlformats.org/officeDocument/2006/relationships/chart" Target="../charts/chart26.xml"/><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27.xml"/><Relationship Id="rId5" Type="http://schemas.openxmlformats.org/officeDocument/2006/relationships/slide" Target="slide3.xml"/><Relationship Id="rId4" Type="http://schemas.openxmlformats.org/officeDocument/2006/relationships/chart" Target="../charts/chart28.xml"/></Relationships>
</file>

<file path=ppt/slides/_rels/slide3.xml.rels><?xml version="1.0" encoding="UTF-8" standalone="yes"?>
<Relationships xmlns="http://schemas.openxmlformats.org/package/2006/relationships"><Relationship Id="rId13" Type="http://schemas.openxmlformats.org/officeDocument/2006/relationships/slide" Target="slide17.xml"/><Relationship Id="rId18" Type="http://schemas.openxmlformats.org/officeDocument/2006/relationships/slide" Target="slide22.xml"/><Relationship Id="rId26" Type="http://schemas.openxmlformats.org/officeDocument/2006/relationships/slide" Target="slide30.xml"/><Relationship Id="rId21" Type="http://schemas.openxmlformats.org/officeDocument/2006/relationships/slide" Target="slide25.xml"/><Relationship Id="rId34" Type="http://schemas.openxmlformats.org/officeDocument/2006/relationships/slide" Target="slide38.xml"/><Relationship Id="rId7" Type="http://schemas.openxmlformats.org/officeDocument/2006/relationships/slide" Target="slide8.xml"/><Relationship Id="rId12" Type="http://schemas.openxmlformats.org/officeDocument/2006/relationships/slide" Target="slide16.xml"/><Relationship Id="rId17" Type="http://schemas.openxmlformats.org/officeDocument/2006/relationships/slide" Target="slide21.xml"/><Relationship Id="rId25" Type="http://schemas.openxmlformats.org/officeDocument/2006/relationships/slide" Target="slide29.xml"/><Relationship Id="rId33" Type="http://schemas.openxmlformats.org/officeDocument/2006/relationships/slide" Target="slide37.xml"/><Relationship Id="rId38" Type="http://schemas.openxmlformats.org/officeDocument/2006/relationships/slide" Target="slide42.xml"/><Relationship Id="rId2" Type="http://schemas.openxmlformats.org/officeDocument/2006/relationships/slideLayout" Target="../slideLayouts/slideLayout2.xml"/><Relationship Id="rId16" Type="http://schemas.openxmlformats.org/officeDocument/2006/relationships/slide" Target="slide20.xml"/><Relationship Id="rId20" Type="http://schemas.openxmlformats.org/officeDocument/2006/relationships/slide" Target="slide24.xml"/><Relationship Id="rId29" Type="http://schemas.openxmlformats.org/officeDocument/2006/relationships/slide" Target="slide33.xml"/><Relationship Id="rId1" Type="http://schemas.openxmlformats.org/officeDocument/2006/relationships/tags" Target="../tags/tag4.xml"/><Relationship Id="rId6" Type="http://schemas.openxmlformats.org/officeDocument/2006/relationships/slide" Target="slide7.xml"/><Relationship Id="rId11" Type="http://schemas.openxmlformats.org/officeDocument/2006/relationships/slide" Target="slide13.xml"/><Relationship Id="rId24" Type="http://schemas.openxmlformats.org/officeDocument/2006/relationships/slide" Target="slide28.xml"/><Relationship Id="rId32" Type="http://schemas.openxmlformats.org/officeDocument/2006/relationships/slide" Target="slide36.xml"/><Relationship Id="rId37" Type="http://schemas.openxmlformats.org/officeDocument/2006/relationships/slide" Target="slide41.xml"/><Relationship Id="rId5" Type="http://schemas.openxmlformats.org/officeDocument/2006/relationships/slide" Target="slide6.xml"/><Relationship Id="rId15" Type="http://schemas.openxmlformats.org/officeDocument/2006/relationships/slide" Target="slide19.xml"/><Relationship Id="rId23" Type="http://schemas.openxmlformats.org/officeDocument/2006/relationships/slide" Target="slide27.xml"/><Relationship Id="rId28" Type="http://schemas.openxmlformats.org/officeDocument/2006/relationships/slide" Target="slide32.xml"/><Relationship Id="rId36" Type="http://schemas.openxmlformats.org/officeDocument/2006/relationships/slide" Target="slide40.xml"/><Relationship Id="rId10" Type="http://schemas.openxmlformats.org/officeDocument/2006/relationships/slide" Target="slide11.xml"/><Relationship Id="rId19" Type="http://schemas.openxmlformats.org/officeDocument/2006/relationships/slide" Target="slide23.xml"/><Relationship Id="rId31" Type="http://schemas.openxmlformats.org/officeDocument/2006/relationships/slide" Target="slide35.xml"/><Relationship Id="rId4" Type="http://schemas.openxmlformats.org/officeDocument/2006/relationships/slide" Target="slide5.xml"/><Relationship Id="rId9" Type="http://schemas.openxmlformats.org/officeDocument/2006/relationships/slide" Target="slide10.xml"/><Relationship Id="rId14" Type="http://schemas.openxmlformats.org/officeDocument/2006/relationships/slide" Target="slide18.xml"/><Relationship Id="rId22" Type="http://schemas.openxmlformats.org/officeDocument/2006/relationships/slide" Target="slide26.xml"/><Relationship Id="rId27" Type="http://schemas.openxmlformats.org/officeDocument/2006/relationships/slide" Target="slide31.xml"/><Relationship Id="rId30" Type="http://schemas.openxmlformats.org/officeDocument/2006/relationships/slide" Target="slide34.xml"/><Relationship Id="rId35" Type="http://schemas.openxmlformats.org/officeDocument/2006/relationships/slide" Target="slide39.xml"/><Relationship Id="rId8" Type="http://schemas.openxmlformats.org/officeDocument/2006/relationships/slide" Target="slide9.xml"/><Relationship Id="rId3"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28.xml"/><Relationship Id="rId4" Type="http://schemas.openxmlformats.org/officeDocument/2006/relationships/slide" Target="slide3.xml"/></Relationships>
</file>

<file path=ppt/slides/_rels/slide32.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29.xml"/><Relationship Id="rId4" Type="http://schemas.openxmlformats.org/officeDocument/2006/relationships/slide" Target="slide3.xml"/></Relationships>
</file>

<file path=ppt/slides/_rels/slide34.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35.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35.xml"/><Relationship Id="rId1" Type="http://schemas.openxmlformats.org/officeDocument/2006/relationships/slideLayout" Target="../slideLayouts/slideLayout12.xml"/><Relationship Id="rId4" Type="http://schemas.openxmlformats.org/officeDocument/2006/relationships/slide" Target="slide3.xml"/></Relationships>
</file>

<file path=ppt/slides/_rels/slide3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38.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39.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30.xml"/><Relationship Id="rId5" Type="http://schemas.openxmlformats.org/officeDocument/2006/relationships/slide" Target="slide3.xml"/><Relationship Id="rId4" Type="http://schemas.openxmlformats.org/officeDocument/2006/relationships/chart" Target="../charts/chart35.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31.xml"/><Relationship Id="rId5" Type="http://schemas.openxmlformats.org/officeDocument/2006/relationships/slide" Target="slide3.xml"/><Relationship Id="rId4" Type="http://schemas.openxmlformats.org/officeDocument/2006/relationships/chart" Target="../charts/chart3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5.xml"/><Relationship Id="rId5" Type="http://schemas.openxmlformats.org/officeDocument/2006/relationships/slide" Target="slide3.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6.xml"/><Relationship Id="rId5" Type="http://schemas.openxmlformats.org/officeDocument/2006/relationships/slide" Target="slide3.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slide" Target="slide3.xml"/><Relationship Id="rId5" Type="http://schemas.openxmlformats.org/officeDocument/2006/relationships/chart" Target="../charts/chart4.xml"/><Relationship Id="rId4" Type="http://schemas.openxmlformats.org/officeDocument/2006/relationships/chart" Target="../charts/chart3.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3175" y="990600"/>
            <a:ext cx="9140825" cy="1736725"/>
          </a:xfrm>
        </p:spPr>
        <p:txBody>
          <a:bodyPr anchor="ctr"/>
          <a:lstStyle/>
          <a:p>
            <a:pPr eaLnBrk="1" hangingPunct="1">
              <a:defRPr/>
            </a:pPr>
            <a:r>
              <a:rPr lang="en-US">
                <a:solidFill>
                  <a:srgbClr val="E74C39"/>
                </a:solidFill>
                <a:latin typeface="Franklin Gothic Book"/>
              </a:rPr>
              <a:t>Wabash College</a:t>
            </a:r>
            <a:br>
              <a:rPr lang="en-US" dirty="0">
                <a:solidFill>
                  <a:schemeClr val="tx1"/>
                </a:solidFill>
                <a:latin typeface="frank"/>
              </a:rPr>
            </a:br>
            <a:r>
              <a:rPr lang="en-US" dirty="0">
                <a:solidFill>
                  <a:srgbClr val="373D5A"/>
                </a:solidFill>
                <a:latin typeface="Franklin Gothic Book"/>
              </a:rPr>
              <a:t> CIRP </a:t>
            </a:r>
            <a:r>
              <a:rPr lang="en-US" dirty="0">
                <a:solidFill>
                  <a:srgbClr val="202945"/>
                </a:solidFill>
                <a:latin typeface="Franklin Gothic Book"/>
              </a:rPr>
              <a:t>Freshman</a:t>
            </a:r>
            <a:r>
              <a:rPr lang="en-US" dirty="0">
                <a:solidFill>
                  <a:srgbClr val="373D5A"/>
                </a:solidFill>
                <a:latin typeface="Franklin Gothic Book"/>
              </a:rPr>
              <a:t> Survey </a:t>
            </a:r>
            <a:br>
              <a:rPr lang="en-US" dirty="0">
                <a:solidFill>
                  <a:schemeClr val="tx1"/>
                </a:solidFill>
                <a:latin typeface="frank"/>
              </a:rPr>
            </a:br>
            <a:r>
              <a:rPr lang="en-US" dirty="0">
                <a:solidFill>
                  <a:srgbClr val="767FAC"/>
                </a:solidFill>
                <a:latin typeface="Franklin Gothic Book"/>
              </a:rPr>
              <a:t> </a:t>
            </a:r>
            <a:r>
              <a:rPr lang="en-US" dirty="0">
                <a:solidFill>
                  <a:srgbClr val="E74C39"/>
                </a:solidFill>
                <a:latin typeface="Franklin Gothic Book"/>
              </a:rPr>
              <a:t>2023</a:t>
            </a:r>
            <a:r>
              <a:rPr lang="en-US" dirty="0">
                <a:solidFill>
                  <a:srgbClr val="767FAC"/>
                </a:solidFill>
                <a:latin typeface="Franklin Gothic Book"/>
              </a:rPr>
              <a:t> </a:t>
            </a:r>
            <a:r>
              <a:rPr lang="en-US" dirty="0">
                <a:solidFill>
                  <a:srgbClr val="E74C39"/>
                </a:solidFill>
                <a:latin typeface="Franklin Gothic Book"/>
              </a:rPr>
              <a:t>Results</a:t>
            </a:r>
            <a:endParaRPr lang="en-US" dirty="0">
              <a:solidFill>
                <a:schemeClr val="tx1"/>
              </a:solidFill>
              <a:latin typeface="Franklin Gothic Book"/>
            </a:endParaRPr>
          </a:p>
        </p:txBody>
      </p:sp>
      <p:sp>
        <p:nvSpPr>
          <p:cNvPr id="28675" name="Text Box 5"/>
          <p:cNvSpPr txBox="1">
            <a:spLocks noChangeArrowheads="1"/>
          </p:cNvSpPr>
          <p:nvPr/>
        </p:nvSpPr>
        <p:spPr bwMode="auto">
          <a:xfrm>
            <a:off x="0" y="6169025"/>
            <a:ext cx="9140825" cy="274638"/>
          </a:xfrm>
          <a:prstGeom prst="rect">
            <a:avLst/>
          </a:prstGeom>
          <a:noFill/>
          <a:ln w="9525">
            <a:noFill/>
            <a:miter lim="800000"/>
            <a:headEnd/>
            <a:tailEnd/>
          </a:ln>
        </p:spPr>
        <p:txBody>
          <a:bodyPr wrap="none" anchor="t"/>
          <a:lstStyle/>
          <a:p>
            <a:pPr algn="ctr"/>
            <a:r>
              <a:rPr lang="en-US" sz="1200" i="1" dirty="0">
                <a:solidFill>
                  <a:srgbClr val="E74C39"/>
                </a:solidFill>
                <a:latin typeface="Franklin Gothic Book"/>
              </a:rPr>
              <a:t>Higher</a:t>
            </a:r>
            <a:r>
              <a:rPr lang="en-US" sz="1200" i="1" dirty="0">
                <a:solidFill>
                  <a:srgbClr val="767FAC"/>
                </a:solidFill>
                <a:latin typeface="Franklin Gothic Book"/>
              </a:rPr>
              <a:t> </a:t>
            </a:r>
            <a:r>
              <a:rPr lang="en-US" sz="1200" i="1" dirty="0">
                <a:solidFill>
                  <a:srgbClr val="E74C39"/>
                </a:solidFill>
                <a:latin typeface="Franklin Gothic Book"/>
              </a:rPr>
              <a:t>Education</a:t>
            </a:r>
            <a:r>
              <a:rPr lang="en-US" sz="1200" i="1" dirty="0">
                <a:solidFill>
                  <a:srgbClr val="767FAC"/>
                </a:solidFill>
                <a:latin typeface="Franklin Gothic Book"/>
              </a:rPr>
              <a:t> </a:t>
            </a:r>
            <a:r>
              <a:rPr lang="en-US" sz="1200" i="1" dirty="0">
                <a:solidFill>
                  <a:srgbClr val="E74C39"/>
                </a:solidFill>
                <a:latin typeface="Franklin Gothic Book"/>
              </a:rPr>
              <a:t>Research</a:t>
            </a:r>
            <a:r>
              <a:rPr lang="en-US" sz="1200" i="1" dirty="0">
                <a:solidFill>
                  <a:srgbClr val="767FAC"/>
                </a:solidFill>
                <a:latin typeface="Franklin Gothic Book"/>
              </a:rPr>
              <a:t> </a:t>
            </a:r>
            <a:r>
              <a:rPr lang="en-US" sz="1200" i="1" dirty="0">
                <a:solidFill>
                  <a:srgbClr val="E74C39"/>
                </a:solidFill>
                <a:latin typeface="Franklin Gothic Book"/>
              </a:rPr>
              <a:t>Institute, University</a:t>
            </a:r>
            <a:r>
              <a:rPr lang="en-US" sz="1200" i="1" dirty="0">
                <a:solidFill>
                  <a:srgbClr val="767FAC"/>
                </a:solidFill>
                <a:latin typeface="Franklin Gothic Book"/>
              </a:rPr>
              <a:t> </a:t>
            </a:r>
            <a:r>
              <a:rPr lang="en-US" sz="1200" i="1" dirty="0">
                <a:solidFill>
                  <a:srgbClr val="E74C39"/>
                </a:solidFill>
                <a:latin typeface="Franklin Gothic Book"/>
              </a:rPr>
              <a:t>of</a:t>
            </a:r>
            <a:r>
              <a:rPr lang="en-US" sz="1200" i="1" dirty="0">
                <a:solidFill>
                  <a:srgbClr val="767FAC"/>
                </a:solidFill>
                <a:latin typeface="Franklin Gothic Book"/>
              </a:rPr>
              <a:t> </a:t>
            </a:r>
            <a:r>
              <a:rPr lang="en-US" sz="1200" i="1" dirty="0">
                <a:solidFill>
                  <a:srgbClr val="E74C39"/>
                </a:solidFill>
                <a:latin typeface="Franklin Gothic Book"/>
              </a:rPr>
              <a:t>California</a:t>
            </a:r>
            <a:r>
              <a:rPr lang="en-US" sz="1200" i="1" dirty="0">
                <a:solidFill>
                  <a:srgbClr val="767FAC"/>
                </a:solidFill>
                <a:latin typeface="Franklin Gothic Book"/>
              </a:rPr>
              <a:t> </a:t>
            </a:r>
            <a:r>
              <a:rPr lang="en-US" sz="1200" i="1" dirty="0">
                <a:solidFill>
                  <a:srgbClr val="E74C39"/>
                </a:solidFill>
                <a:latin typeface="Franklin Gothic Book"/>
              </a:rPr>
              <a:t>at</a:t>
            </a:r>
            <a:r>
              <a:rPr lang="en-US" sz="1200" i="1" dirty="0">
                <a:solidFill>
                  <a:srgbClr val="767FAC"/>
                </a:solidFill>
                <a:latin typeface="Franklin Gothic Book"/>
              </a:rPr>
              <a:t> </a:t>
            </a:r>
            <a:r>
              <a:rPr lang="en-US" sz="1200" i="1" dirty="0">
                <a:solidFill>
                  <a:srgbClr val="E74C39"/>
                </a:solidFill>
                <a:latin typeface="Franklin Gothic Book"/>
              </a:rPr>
              <a:t>Los</a:t>
            </a:r>
            <a:r>
              <a:rPr lang="en-US" sz="1200" i="1" dirty="0">
                <a:solidFill>
                  <a:srgbClr val="767FAC"/>
                </a:solidFill>
                <a:latin typeface="Franklin Gothic Book"/>
              </a:rPr>
              <a:t> </a:t>
            </a:r>
            <a:r>
              <a:rPr lang="en-US" sz="1200" i="1" dirty="0">
                <a:solidFill>
                  <a:srgbClr val="E74C39"/>
                </a:solidFill>
                <a:latin typeface="Franklin Gothic Book"/>
              </a:rPr>
              <a:t>Angeles</a:t>
            </a:r>
          </a:p>
        </p:txBody>
      </p:sp>
      <p:sp>
        <p:nvSpPr>
          <p:cNvPr id="2051" name="Rectangle 3"/>
          <p:cNvSpPr>
            <a:spLocks noChangeArrowheads="1"/>
          </p:cNvSpPr>
          <p:nvPr>
            <p:custDataLst>
              <p:tags r:id="rId1"/>
            </p:custDataLst>
          </p:nvPr>
        </p:nvSpPr>
        <p:spPr bwMode="auto">
          <a:xfrm>
            <a:off x="0" y="3429000"/>
            <a:ext cx="9144000" cy="1676400"/>
          </a:xfrm>
          <a:prstGeom prst="rect">
            <a:avLst/>
          </a:prstGeom>
          <a:noFill/>
          <a:ln w="9525">
            <a:noFill/>
            <a:miter lim="800000"/>
            <a:headEnd/>
            <a:tailEnd/>
          </a:ln>
        </p:spPr>
        <p:txBody>
          <a:bodyPr anchor="t"/>
          <a:lstStyle/>
          <a:p>
            <a:pPr algn="ctr" eaLnBrk="1" hangingPunct="1">
              <a:lnSpc>
                <a:spcPct val="80000"/>
              </a:lnSpc>
              <a:spcBef>
                <a:spcPct val="10000"/>
              </a:spcBef>
              <a:buClr>
                <a:schemeClr val="tx2"/>
              </a:buClr>
              <a:defRPr/>
            </a:pPr>
            <a:r>
              <a:rPr lang="en-US" sz="1800" b="1" dirty="0">
                <a:solidFill>
                  <a:schemeClr val="tx2">
                    <a:lumMod val="50000"/>
                  </a:schemeClr>
                </a:solidFill>
                <a:latin typeface="Franklin Gothic Book"/>
              </a:rPr>
              <a:t>First-Time, Full-Time Freshmen</a:t>
            </a:r>
            <a:endParaRPr lang="en-US" sz="1800" b="1" dirty="0">
              <a:solidFill>
                <a:srgbClr val="373D5A"/>
              </a:solidFill>
              <a:latin typeface="Franklin Gothic Book"/>
            </a:endParaRPr>
          </a:p>
          <a:p>
            <a:pPr algn="ctr" eaLnBrk="1" hangingPunct="1">
              <a:lnSpc>
                <a:spcPct val="80000"/>
              </a:lnSpc>
              <a:spcBef>
                <a:spcPct val="10000"/>
              </a:spcBef>
              <a:buClr>
                <a:schemeClr val="tx2"/>
              </a:buClr>
              <a:defRPr/>
            </a:pPr>
            <a:endParaRPr lang="en-US" sz="12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r>
              <a:rPr lang="en-US" sz="2200" b="1">
                <a:solidFill>
                  <a:srgbClr val="202945"/>
                </a:solidFill>
                <a:latin typeface="Franklin Gothic Book"/>
              </a:rPr>
              <a:t>Wabash College</a:t>
            </a:r>
            <a:endParaRPr lang="en-US" sz="2200" b="1" dirty="0">
              <a:solidFill>
                <a:srgbClr val="202945"/>
              </a:solidFill>
              <a:latin typeface="Franklin Gothic Book"/>
            </a:endParaRPr>
          </a:p>
          <a:p>
            <a:pPr algn="ctr" eaLnBrk="1" hangingPunct="1">
              <a:lnSpc>
                <a:spcPct val="80000"/>
              </a:lnSpc>
              <a:spcBef>
                <a:spcPct val="10000"/>
              </a:spcBef>
              <a:buClr>
                <a:schemeClr val="tx2"/>
              </a:buClr>
              <a:defRPr/>
            </a:pPr>
            <a:r>
              <a:rPr lang="en-US" sz="1800" b="1">
                <a:solidFill>
                  <a:schemeClr val="tx2">
                    <a:lumMod val="50000"/>
                  </a:schemeClr>
                </a:solidFill>
                <a:latin typeface="Franklin Gothic Book"/>
              </a:rPr>
              <a:t>N=204</a:t>
            </a:r>
            <a:endParaRPr lang="en-US" sz="18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endParaRPr lang="en-US" sz="12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r>
              <a:rPr lang="en-US" sz="2200" b="1">
                <a:solidFill>
                  <a:schemeClr val="tx2">
                    <a:lumMod val="50000"/>
                  </a:schemeClr>
                </a:solidFill>
                <a:latin typeface="Franklin Gothic Book"/>
              </a:rPr>
              <a:t>Nonsectarian 4yr Colleges-very high selectivity</a:t>
            </a:r>
            <a:endParaRPr lang="en-US" sz="22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r>
              <a:rPr lang="en-US" sz="1800" b="1">
                <a:solidFill>
                  <a:schemeClr val="tx2">
                    <a:lumMod val="50000"/>
                  </a:schemeClr>
                </a:solidFill>
                <a:latin typeface="Franklin Gothic Book"/>
              </a:rPr>
              <a:t>N=4,218</a:t>
            </a:r>
            <a:endParaRPr lang="en-US" sz="1800" b="1" dirty="0">
              <a:solidFill>
                <a:schemeClr val="tx2">
                  <a:lumMod val="50000"/>
                </a:schemeClr>
              </a:solidFill>
              <a:latin typeface="Franklin Gothic Book"/>
            </a:endParaRPr>
          </a:p>
        </p:txBody>
      </p:sp>
    </p:spTree>
    <p:extLst>
      <p:ext uri="{BB962C8B-B14F-4D97-AF65-F5344CB8AC3E}">
        <p14:creationId xmlns:p14="http://schemas.microsoft.com/office/powerpoint/2010/main" val="39056282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idx="4294967295"/>
            <p:custDataLst>
              <p:tags r:id="rId1"/>
            </p:custDataLst>
          </p:nvPr>
        </p:nvSpPr>
        <p:spPr>
          <a:xfrm>
            <a:off x="609600" y="152400"/>
            <a:ext cx="7924800" cy="838200"/>
          </a:xfrm>
        </p:spPr>
        <p:txBody>
          <a:bodyPr/>
          <a:lstStyle/>
          <a:p>
            <a:pPr eaLnBrk="1" hangingPunct="1">
              <a:defRPr/>
            </a:pPr>
            <a:br>
              <a:rPr lang="en-US" dirty="0">
                <a:solidFill>
                  <a:schemeClr val="bg1"/>
                </a:solidFill>
              </a:rPr>
            </a:br>
            <a:r>
              <a:rPr lang="en-US" dirty="0">
                <a:solidFill>
                  <a:schemeClr val="bg1"/>
                </a:solidFill>
                <a:latin typeface="Franklin Gothic Book" panose="020B0503020102020204" pitchFamily="34" charset="0"/>
              </a:rPr>
              <a:t>College Choice</a:t>
            </a:r>
            <a:br>
              <a:rPr lang="en-US" dirty="0">
                <a:solidFill>
                  <a:schemeClr val="bg1"/>
                </a:solidFill>
              </a:rPr>
            </a:br>
            <a:br>
              <a:rPr lang="en-US" sz="1600" dirty="0">
                <a:solidFill>
                  <a:schemeClr val="bg1"/>
                </a:solidFill>
              </a:rPr>
            </a:br>
            <a:endParaRPr lang="en-US" sz="1600" dirty="0">
              <a:solidFill>
                <a:schemeClr val="bg1"/>
              </a:solidFill>
            </a:endParaRPr>
          </a:p>
        </p:txBody>
      </p:sp>
      <p:graphicFrame>
        <p:nvGraphicFramePr>
          <p:cNvPr id="7" name="Accepted"/>
          <p:cNvGraphicFramePr/>
          <p:nvPr>
            <p:custDataLst>
              <p:tags r:id="rId2"/>
            </p:custDataLst>
            <p:extLst>
              <p:ext uri="{D42A27DB-BD31-4B8C-83A1-F6EECF244321}">
                <p14:modId xmlns:p14="http://schemas.microsoft.com/office/powerpoint/2010/main" val="3821110975"/>
              </p:ext>
            </p:extLst>
          </p:nvPr>
        </p:nvGraphicFramePr>
        <p:xfrm>
          <a:off x="228600" y="2082462"/>
          <a:ext cx="3124200" cy="4318338"/>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9" name="First choice"/>
          <p:cNvGraphicFramePr/>
          <p:nvPr>
            <p:custDataLst>
              <p:tags r:id="rId3"/>
            </p:custDataLst>
            <p:extLst>
              <p:ext uri="{D42A27DB-BD31-4B8C-83A1-F6EECF244321}">
                <p14:modId xmlns:p14="http://schemas.microsoft.com/office/powerpoint/2010/main" val="3050078603"/>
              </p:ext>
            </p:extLst>
          </p:nvPr>
        </p:nvGraphicFramePr>
        <p:xfrm>
          <a:off x="3276600" y="1066800"/>
          <a:ext cx="5867400" cy="5486400"/>
        </p:xfrm>
        <a:graphic>
          <a:graphicData uri="http://schemas.openxmlformats.org/drawingml/2006/chart">
            <c:chart xmlns:c="http://schemas.openxmlformats.org/drawingml/2006/chart" xmlns:r="http://schemas.openxmlformats.org/officeDocument/2006/relationships" r:id="rId11"/>
          </a:graphicData>
        </a:graphic>
      </p:graphicFrame>
      <p:sp>
        <p:nvSpPr>
          <p:cNvPr id="11" name="TextBox 10"/>
          <p:cNvSpPr txBox="1"/>
          <p:nvPr>
            <p:custDataLst>
              <p:tags r:id="rId4"/>
            </p:custDataLst>
          </p:nvPr>
        </p:nvSpPr>
        <p:spPr>
          <a:xfrm>
            <a:off x="3918527" y="765176"/>
            <a:ext cx="5029200" cy="369332"/>
          </a:xfrm>
          <a:prstGeom prst="rect">
            <a:avLst/>
          </a:prstGeom>
          <a:noFill/>
        </p:spPr>
        <p:txBody>
          <a:bodyPr wrap="square" rtlCol="0">
            <a:spAutoFit/>
          </a:bodyPr>
          <a:lstStyle/>
          <a:p>
            <a:pPr algn="ctr"/>
            <a:r>
              <a:rPr lang="en-US" sz="1800" b="1" dirty="0">
                <a:solidFill>
                  <a:srgbClr val="E74C39"/>
                </a:solidFill>
                <a:latin typeface="Franklin Gothic"/>
              </a:rPr>
              <a:t>Is this college your…</a:t>
            </a:r>
          </a:p>
        </p:txBody>
      </p:sp>
      <p:sp>
        <p:nvSpPr>
          <p:cNvPr id="8" name="Footer Placeholder 1"/>
          <p:cNvSpPr txBox="1">
            <a:spLocks/>
          </p:cNvSpPr>
          <p:nvPr>
            <p:custDataLst>
              <p:tags r:id="rId5"/>
            </p:custDataLst>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12" name="Slide Number Placeholder 4"/>
          <p:cNvSpPr txBox="1">
            <a:spLocks/>
          </p:cNvSpPr>
          <p:nvPr>
            <p:custDataLst>
              <p:tags r:id="rId6"/>
            </p:custDataLst>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2" name="TextBox 1"/>
          <p:cNvSpPr txBox="1"/>
          <p:nvPr>
            <p:custDataLst>
              <p:tags r:id="rId7"/>
            </p:custDataLst>
          </p:nvPr>
        </p:nvSpPr>
        <p:spPr>
          <a:xfrm>
            <a:off x="197985" y="1146105"/>
            <a:ext cx="3078615" cy="954107"/>
          </a:xfrm>
          <a:prstGeom prst="rect">
            <a:avLst/>
          </a:prstGeom>
          <a:noFill/>
        </p:spPr>
        <p:txBody>
          <a:bodyPr wrap="square" rtlCol="0">
            <a:spAutoFit/>
          </a:bodyPr>
          <a:lstStyle/>
          <a:p>
            <a:pPr algn="ctr"/>
            <a:r>
              <a:rPr lang="en-US" sz="1800" b="1" dirty="0">
                <a:solidFill>
                  <a:srgbClr val="E74C39"/>
                </a:solidFill>
                <a:latin typeface="Franklin Gothic"/>
              </a:rPr>
              <a:t>Were you accepted by your first-choice college?</a:t>
            </a:r>
          </a:p>
          <a:p>
            <a:endParaRPr lang="en-US" dirty="0"/>
          </a:p>
        </p:txBody>
      </p:sp>
      <p:sp>
        <p:nvSpPr>
          <p:cNvPr id="13"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12"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21433894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p:cNvGraphicFramePr>
            <a:graphicFrameLocks noGrp="1" noChangeAspect="1"/>
          </p:cNvGraphicFramePr>
          <p:nvPr>
            <p:ph idx="1"/>
            <p:custDataLst>
              <p:tags r:id="rId1"/>
            </p:custDataLst>
            <p:extLst>
              <p:ext uri="{D42A27DB-BD31-4B8C-83A1-F6EECF244321}">
                <p14:modId xmlns:p14="http://schemas.microsoft.com/office/powerpoint/2010/main" val="2577933339"/>
              </p:ext>
            </p:extLst>
          </p:nvPr>
        </p:nvGraphicFramePr>
        <p:xfrm>
          <a:off x="152400" y="1350496"/>
          <a:ext cx="8744919" cy="4478804"/>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p:cNvSpPr>
            <a:spLocks noGrp="1"/>
          </p:cNvSpPr>
          <p:nvPr>
            <p:ph type="title"/>
          </p:nvPr>
        </p:nvSpPr>
        <p:spPr>
          <a:xfrm>
            <a:off x="34290" y="204280"/>
            <a:ext cx="9140825" cy="609601"/>
          </a:xfrm>
        </p:spPr>
        <p:txBody>
          <a:bodyPr/>
          <a:lstStyle/>
          <a:p>
            <a:r>
              <a:rPr lang="en-US" dirty="0">
                <a:solidFill>
                  <a:srgbClr val="202945"/>
                </a:solidFill>
                <a:latin typeface="Franklin Gothic Book" panose="020B0503020102020204" pitchFamily="34" charset="0"/>
              </a:rPr>
              <a:t>Reasons for Attending College</a:t>
            </a:r>
            <a:endParaRPr lang="en-US" sz="2160" dirty="0">
              <a:solidFill>
                <a:srgbClr val="202945"/>
              </a:solidFill>
              <a:latin typeface="Franklin Gothic Book" panose="020B0503020102020204" pitchFamily="34" charset="0"/>
            </a:endParaRPr>
          </a:p>
        </p:txBody>
      </p:sp>
      <p:sp>
        <p:nvSpPr>
          <p:cNvPr id="5" name="Rectangle 6"/>
          <p:cNvSpPr>
            <a:spLocks noChangeArrowheads="1"/>
          </p:cNvSpPr>
          <p:nvPr/>
        </p:nvSpPr>
        <p:spPr bwMode="auto">
          <a:xfrm>
            <a:off x="2973388" y="5930413"/>
            <a:ext cx="3657600" cy="646331"/>
          </a:xfrm>
          <a:prstGeom prst="rect">
            <a:avLst/>
          </a:prstGeom>
          <a:noFill/>
          <a:ln w="9525">
            <a:noFill/>
            <a:miter lim="800000"/>
            <a:headEnd/>
            <a:tailEnd/>
          </a:ln>
        </p:spPr>
        <p:txBody>
          <a:bodyPr wrap="square">
            <a:spAutoFit/>
          </a:bodyPr>
          <a:lstStyle/>
          <a:p>
            <a:pPr>
              <a:defRPr/>
            </a:pPr>
            <a:r>
              <a:rPr lang="en-US" sz="1200" b="1" dirty="0">
                <a:solidFill>
                  <a:srgbClr val="202945"/>
                </a:solidFill>
                <a:latin typeface="+mn-lt"/>
              </a:rPr>
              <a:t> Your Institution               Comparison Group</a:t>
            </a:r>
          </a:p>
          <a:p>
            <a:pPr>
              <a:defRPr/>
            </a:pPr>
            <a:r>
              <a:rPr lang="en-US" sz="1200" b="1" dirty="0">
                <a:latin typeface="+mn-lt"/>
              </a:rPr>
              <a:t>     </a:t>
            </a:r>
            <a:r>
              <a:rPr lang="en-US" sz="1200" dirty="0">
                <a:solidFill>
                  <a:srgbClr val="202945"/>
                </a:solidFill>
                <a:latin typeface="+mn-lt"/>
              </a:rPr>
              <a:t>Very Important                  Very Important</a:t>
            </a:r>
          </a:p>
          <a:p>
            <a:pPr>
              <a:defRPr/>
            </a:pPr>
            <a:r>
              <a:rPr lang="en-US" sz="1200" dirty="0">
                <a:latin typeface="+mn-lt"/>
              </a:rPr>
              <a:t>     </a:t>
            </a:r>
            <a:r>
              <a:rPr lang="en-US" sz="1200" dirty="0">
                <a:solidFill>
                  <a:srgbClr val="202945"/>
                </a:solidFill>
                <a:latin typeface="+mn-lt"/>
              </a:rPr>
              <a:t>Somewhat Important         Somewhat Important</a:t>
            </a:r>
          </a:p>
        </p:txBody>
      </p:sp>
      <p:sp>
        <p:nvSpPr>
          <p:cNvPr id="12" name="Rectangle 11"/>
          <p:cNvSpPr/>
          <p:nvPr/>
        </p:nvSpPr>
        <p:spPr bwMode="auto">
          <a:xfrm>
            <a:off x="3125788" y="6401661"/>
            <a:ext cx="76200" cy="76962"/>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125788" y="6195744"/>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706298" y="6195744"/>
            <a:ext cx="95892" cy="95892"/>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5988" y="6392748"/>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3" name="TextBox 2"/>
          <p:cNvSpPr txBox="1"/>
          <p:nvPr/>
        </p:nvSpPr>
        <p:spPr>
          <a:xfrm>
            <a:off x="0" y="725269"/>
            <a:ext cx="9144000" cy="646331"/>
          </a:xfrm>
          <a:prstGeom prst="rect">
            <a:avLst/>
          </a:prstGeom>
          <a:noFill/>
        </p:spPr>
        <p:txBody>
          <a:bodyPr wrap="square" rtlCol="0">
            <a:spAutoFit/>
          </a:bodyPr>
          <a:lstStyle/>
          <a:p>
            <a:pPr algn="ctr"/>
            <a:r>
              <a:rPr lang="en-US" sz="1800" b="1" kern="0" dirty="0">
                <a:solidFill>
                  <a:srgbClr val="E74C39"/>
                </a:solidFill>
                <a:latin typeface="Franklin Gothic"/>
                <a:ea typeface="+mj-ea"/>
                <a:cs typeface="+mj-cs"/>
              </a:rPr>
              <a:t>In deciding to </a:t>
            </a:r>
            <a:r>
              <a:rPr lang="en-US" sz="1800" b="1" i="1" u="sng" kern="0" dirty="0">
                <a:solidFill>
                  <a:srgbClr val="E74C39"/>
                </a:solidFill>
                <a:latin typeface="Franklin Gothic"/>
                <a:ea typeface="+mj-ea"/>
                <a:cs typeface="+mj-cs"/>
              </a:rPr>
              <a:t>go to college</a:t>
            </a:r>
            <a:r>
              <a:rPr lang="en-US" sz="1800" b="1" kern="0" dirty="0">
                <a:solidFill>
                  <a:srgbClr val="E74C39"/>
                </a:solidFill>
                <a:latin typeface="Franklin Gothic"/>
                <a:ea typeface="+mj-ea"/>
                <a:cs typeface="+mj-cs"/>
              </a:rPr>
              <a:t>, how important to </a:t>
            </a:r>
            <a:br>
              <a:rPr lang="en-US" sz="1800" b="1" kern="0" dirty="0">
                <a:solidFill>
                  <a:srgbClr val="E74C39"/>
                </a:solidFill>
                <a:latin typeface="Franklin Gothic"/>
                <a:ea typeface="+mj-ea"/>
                <a:cs typeface="+mj-cs"/>
              </a:rPr>
            </a:br>
            <a:r>
              <a:rPr lang="en-US" sz="1800" b="1" kern="0" dirty="0">
                <a:solidFill>
                  <a:srgbClr val="E74C39"/>
                </a:solidFill>
                <a:latin typeface="Franklin Gothic"/>
                <a:ea typeface="+mj-ea"/>
                <a:cs typeface="+mj-cs"/>
              </a:rPr>
              <a:t>you was each of the following reasons?</a:t>
            </a:r>
            <a:endParaRPr lang="en-US" sz="1800" b="1" dirty="0">
              <a:solidFill>
                <a:srgbClr val="E74C39"/>
              </a:solidFill>
              <a:latin typeface="Franklin Gothic"/>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1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p:cNvGraphicFramePr>
            <a:graphicFrameLocks noGrp="1" noChangeAspect="1"/>
          </p:cNvGraphicFramePr>
          <p:nvPr>
            <p:ph idx="1"/>
            <p:custDataLst>
              <p:tags r:id="rId1"/>
            </p:custDataLst>
            <p:extLst>
              <p:ext uri="{D42A27DB-BD31-4B8C-83A1-F6EECF244321}">
                <p14:modId xmlns:p14="http://schemas.microsoft.com/office/powerpoint/2010/main" val="643275276"/>
              </p:ext>
            </p:extLst>
          </p:nvPr>
        </p:nvGraphicFramePr>
        <p:xfrm>
          <a:off x="152400" y="1350496"/>
          <a:ext cx="8744919" cy="4478804"/>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p:cNvSpPr>
            <a:spLocks noGrp="1"/>
          </p:cNvSpPr>
          <p:nvPr>
            <p:ph type="title"/>
          </p:nvPr>
        </p:nvSpPr>
        <p:spPr>
          <a:xfrm>
            <a:off x="34290" y="204280"/>
            <a:ext cx="9140825" cy="609601"/>
          </a:xfrm>
        </p:spPr>
        <p:txBody>
          <a:bodyPr/>
          <a:lstStyle/>
          <a:p>
            <a:r>
              <a:rPr lang="en-US" dirty="0">
                <a:solidFill>
                  <a:srgbClr val="202945"/>
                </a:solidFill>
                <a:latin typeface="Franklin Gothic Book" panose="020B0503020102020204" pitchFamily="34" charset="0"/>
              </a:rPr>
              <a:t>Reasons for Attending College</a:t>
            </a:r>
            <a:endParaRPr lang="en-US" sz="2160" dirty="0">
              <a:solidFill>
                <a:srgbClr val="202945"/>
              </a:solidFill>
              <a:latin typeface="Franklin Gothic Book" panose="020B0503020102020204" pitchFamily="34" charset="0"/>
            </a:endParaRPr>
          </a:p>
        </p:txBody>
      </p:sp>
      <p:sp>
        <p:nvSpPr>
          <p:cNvPr id="5" name="Rectangle 6"/>
          <p:cNvSpPr>
            <a:spLocks noChangeArrowheads="1"/>
          </p:cNvSpPr>
          <p:nvPr/>
        </p:nvSpPr>
        <p:spPr bwMode="auto">
          <a:xfrm>
            <a:off x="2973388" y="5930413"/>
            <a:ext cx="3657600" cy="646331"/>
          </a:xfrm>
          <a:prstGeom prst="rect">
            <a:avLst/>
          </a:prstGeom>
          <a:noFill/>
          <a:ln w="9525">
            <a:noFill/>
            <a:miter lim="800000"/>
            <a:headEnd/>
            <a:tailEnd/>
          </a:ln>
        </p:spPr>
        <p:txBody>
          <a:bodyPr wrap="square">
            <a:spAutoFit/>
          </a:bodyPr>
          <a:lstStyle/>
          <a:p>
            <a:pPr>
              <a:defRPr/>
            </a:pPr>
            <a:r>
              <a:rPr lang="en-US" sz="1200" b="1" dirty="0">
                <a:solidFill>
                  <a:srgbClr val="202945"/>
                </a:solidFill>
                <a:latin typeface="+mn-lt"/>
              </a:rPr>
              <a:t> Your Institution               Comparison Group</a:t>
            </a:r>
          </a:p>
          <a:p>
            <a:pPr>
              <a:defRPr/>
            </a:pPr>
            <a:r>
              <a:rPr lang="en-US" sz="1200" b="1" dirty="0">
                <a:latin typeface="+mn-lt"/>
              </a:rPr>
              <a:t>     </a:t>
            </a:r>
            <a:r>
              <a:rPr lang="en-US" sz="1200" dirty="0">
                <a:solidFill>
                  <a:srgbClr val="202945"/>
                </a:solidFill>
                <a:latin typeface="+mn-lt"/>
              </a:rPr>
              <a:t>Very Important                  Very Important</a:t>
            </a:r>
          </a:p>
          <a:p>
            <a:pPr>
              <a:defRPr/>
            </a:pPr>
            <a:r>
              <a:rPr lang="en-US" sz="1200" dirty="0">
                <a:latin typeface="+mn-lt"/>
              </a:rPr>
              <a:t>     </a:t>
            </a:r>
            <a:r>
              <a:rPr lang="en-US" sz="1200" dirty="0">
                <a:solidFill>
                  <a:srgbClr val="202945"/>
                </a:solidFill>
                <a:latin typeface="+mn-lt"/>
              </a:rPr>
              <a:t>Somewhat Important         Somewhat Important</a:t>
            </a:r>
          </a:p>
        </p:txBody>
      </p:sp>
      <p:sp>
        <p:nvSpPr>
          <p:cNvPr id="12" name="Rectangle 11"/>
          <p:cNvSpPr/>
          <p:nvPr/>
        </p:nvSpPr>
        <p:spPr bwMode="auto">
          <a:xfrm>
            <a:off x="3125788" y="6401661"/>
            <a:ext cx="76200" cy="76962"/>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125788" y="6195744"/>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706298" y="6195744"/>
            <a:ext cx="95892" cy="95892"/>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5988" y="6392748"/>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3" name="TextBox 2"/>
          <p:cNvSpPr txBox="1"/>
          <p:nvPr/>
        </p:nvSpPr>
        <p:spPr>
          <a:xfrm>
            <a:off x="0" y="725269"/>
            <a:ext cx="9140825" cy="646331"/>
          </a:xfrm>
          <a:prstGeom prst="rect">
            <a:avLst/>
          </a:prstGeom>
          <a:noFill/>
        </p:spPr>
        <p:txBody>
          <a:bodyPr wrap="square" rtlCol="0">
            <a:spAutoFit/>
          </a:bodyPr>
          <a:lstStyle/>
          <a:p>
            <a:pPr algn="ctr"/>
            <a:r>
              <a:rPr lang="en-US" sz="1800" b="1" kern="0" dirty="0">
                <a:solidFill>
                  <a:srgbClr val="E74C39"/>
                </a:solidFill>
                <a:latin typeface="Franklin Gothic"/>
                <a:ea typeface="+mj-ea"/>
                <a:cs typeface="+mj-cs"/>
              </a:rPr>
              <a:t>In deciding to </a:t>
            </a:r>
            <a:r>
              <a:rPr lang="en-US" sz="1800" b="1" i="1" u="sng" kern="0" dirty="0">
                <a:solidFill>
                  <a:srgbClr val="E74C39"/>
                </a:solidFill>
                <a:latin typeface="Franklin Gothic"/>
                <a:ea typeface="+mj-ea"/>
                <a:cs typeface="+mj-cs"/>
              </a:rPr>
              <a:t>go to college</a:t>
            </a:r>
            <a:r>
              <a:rPr lang="en-US" sz="1800" b="1" kern="0" dirty="0">
                <a:solidFill>
                  <a:srgbClr val="E74C39"/>
                </a:solidFill>
                <a:latin typeface="Franklin Gothic"/>
                <a:ea typeface="+mj-ea"/>
                <a:cs typeface="+mj-cs"/>
              </a:rPr>
              <a:t>, how important to </a:t>
            </a:r>
            <a:br>
              <a:rPr lang="en-US" sz="1800" b="1" kern="0" dirty="0">
                <a:solidFill>
                  <a:srgbClr val="E74C39"/>
                </a:solidFill>
                <a:latin typeface="Franklin Gothic"/>
                <a:ea typeface="+mj-ea"/>
                <a:cs typeface="+mj-cs"/>
              </a:rPr>
            </a:br>
            <a:r>
              <a:rPr lang="en-US" sz="1800" b="1" kern="0" dirty="0">
                <a:solidFill>
                  <a:srgbClr val="E74C39"/>
                </a:solidFill>
                <a:latin typeface="Franklin Gothic"/>
                <a:ea typeface="+mj-ea"/>
                <a:cs typeface="+mj-cs"/>
              </a:rPr>
              <a:t>you was each of the following reasons?</a:t>
            </a:r>
            <a:endParaRPr lang="en-US" sz="1800" b="1" dirty="0">
              <a:solidFill>
                <a:srgbClr val="E74C39"/>
              </a:solidFill>
              <a:latin typeface="Franklin Gothic"/>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1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5050582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1713006708"/>
              </p:ext>
            </p:extLst>
          </p:nvPr>
        </p:nvGraphicFramePr>
        <p:xfrm>
          <a:off x="152400" y="1065213"/>
          <a:ext cx="8744919" cy="4802187"/>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153987"/>
            <a:ext cx="9140825" cy="989013"/>
          </a:xfrm>
        </p:spPr>
        <p:txBody>
          <a:bodyPr/>
          <a:lstStyle/>
          <a:p>
            <a:r>
              <a:rPr lang="en-US" dirty="0">
                <a:solidFill>
                  <a:srgbClr val="202945"/>
                </a:solidFill>
                <a:latin typeface="Franklin Gothic Book" panose="020B0503020102020204" pitchFamily="34" charset="0"/>
              </a:rPr>
              <a:t>Reasons for Attending </a:t>
            </a:r>
            <a:r>
              <a:rPr lang="en-US" i="1" dirty="0">
                <a:solidFill>
                  <a:srgbClr val="202945"/>
                </a:solidFill>
                <a:latin typeface="Franklin Gothic Book" panose="020B0503020102020204" pitchFamily="34" charset="0"/>
              </a:rPr>
              <a:t>This </a:t>
            </a:r>
            <a:r>
              <a:rPr lang="en-US" dirty="0">
                <a:solidFill>
                  <a:srgbClr val="202945"/>
                </a:solidFill>
                <a:latin typeface="Franklin Gothic Book" panose="020B0503020102020204" pitchFamily="34" charset="0"/>
              </a:rPr>
              <a:t>College</a:t>
            </a:r>
            <a:br>
              <a:rPr lang="en-US" dirty="0">
                <a:solidFill>
                  <a:srgbClr val="202945"/>
                </a:solidFill>
                <a:latin typeface="Franklin Gothic Book" panose="020B0503020102020204" pitchFamily="34" charset="0"/>
              </a:rPr>
            </a:br>
            <a:r>
              <a:rPr lang="en-US" sz="1800" dirty="0">
                <a:solidFill>
                  <a:srgbClr val="E74C39"/>
                </a:solidFill>
                <a:latin typeface="Franklin Gothic"/>
              </a:rPr>
              <a:t>How important was each reason in your decision to attend </a:t>
            </a:r>
            <a:r>
              <a:rPr lang="en-US" sz="1800" i="1" u="sng" dirty="0">
                <a:solidFill>
                  <a:srgbClr val="E74C39"/>
                </a:solidFill>
                <a:latin typeface="Franklin Gothic"/>
              </a:rPr>
              <a:t>this college</a:t>
            </a:r>
            <a:r>
              <a:rPr lang="en-US" sz="1800" dirty="0">
                <a:solidFill>
                  <a:srgbClr val="E74C39"/>
                </a:solidFill>
                <a:latin typeface="Franklin Gothic"/>
              </a:rPr>
              <a:t>?</a:t>
            </a:r>
          </a:p>
        </p:txBody>
      </p:sp>
      <p:sp>
        <p:nvSpPr>
          <p:cNvPr id="5" name="Rectangle 6"/>
          <p:cNvSpPr>
            <a:spLocks noChangeArrowheads="1"/>
          </p:cNvSpPr>
          <p:nvPr/>
        </p:nvSpPr>
        <p:spPr bwMode="auto">
          <a:xfrm>
            <a:off x="2895600" y="5867400"/>
            <a:ext cx="4343400" cy="646331"/>
          </a:xfrm>
          <a:prstGeom prst="rect">
            <a:avLst/>
          </a:prstGeom>
          <a:noFill/>
          <a:ln w="9525">
            <a:noFill/>
            <a:miter lim="800000"/>
            <a:headEnd/>
            <a:tailEnd/>
          </a:ln>
        </p:spPr>
        <p:txBody>
          <a:bodyPr wrap="square">
            <a:spAutoFit/>
          </a:bodyPr>
          <a:lstStyle/>
          <a:p>
            <a:pPr>
              <a:defRPr/>
            </a:pPr>
            <a:r>
              <a:rPr lang="en-US" sz="1200" b="1" dirty="0">
                <a:solidFill>
                  <a:srgbClr val="202945"/>
                </a:solidFill>
              </a:rPr>
              <a:t> Your Institution               Comparison Group</a:t>
            </a:r>
          </a:p>
          <a:p>
            <a:pPr>
              <a:defRPr/>
            </a:pPr>
            <a:r>
              <a:rPr lang="en-US" sz="1200" b="1" dirty="0"/>
              <a:t>     </a:t>
            </a:r>
            <a:r>
              <a:rPr lang="en-US" sz="1200" dirty="0">
                <a:solidFill>
                  <a:srgbClr val="202945"/>
                </a:solidFill>
              </a:rPr>
              <a:t>Very Important                  Very Important</a:t>
            </a:r>
          </a:p>
          <a:p>
            <a:pPr>
              <a:defRPr/>
            </a:pPr>
            <a:r>
              <a:rPr lang="en-US" sz="1200" dirty="0">
                <a:solidFill>
                  <a:srgbClr val="202945"/>
                </a:solidFill>
              </a:rPr>
              <a:t>     Somewhat Important         Somewhat Important</a:t>
            </a:r>
          </a:p>
        </p:txBody>
      </p:sp>
      <p:sp>
        <p:nvSpPr>
          <p:cNvPr id="12" name="Rectangle 11"/>
          <p:cNvSpPr/>
          <p:nvPr/>
        </p:nvSpPr>
        <p:spPr bwMode="auto">
          <a:xfrm>
            <a:off x="3048000" y="61722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048000" y="63246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648200" y="6172200"/>
            <a:ext cx="76200"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648200" y="63246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2995304105"/>
              </p:ext>
            </p:extLst>
          </p:nvPr>
        </p:nvGraphicFramePr>
        <p:xfrm>
          <a:off x="152400" y="1143001"/>
          <a:ext cx="8744919" cy="4419599"/>
        </p:xfrm>
        <a:graphic>
          <a:graphicData uri="http://schemas.openxmlformats.org/drawingml/2006/chart">
            <c:chart xmlns:c="http://schemas.openxmlformats.org/drawingml/2006/chart" xmlns:r="http://schemas.openxmlformats.org/officeDocument/2006/relationships" r:id="rId3"/>
          </a:graphicData>
        </a:graphic>
      </p:graphicFrame>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Rectangle 6"/>
          <p:cNvSpPr>
            <a:spLocks noChangeArrowheads="1"/>
          </p:cNvSpPr>
          <p:nvPr/>
        </p:nvSpPr>
        <p:spPr bwMode="auto">
          <a:xfrm>
            <a:off x="3048000" y="5788759"/>
            <a:ext cx="3810000" cy="646331"/>
          </a:xfrm>
          <a:prstGeom prst="rect">
            <a:avLst/>
          </a:prstGeom>
          <a:noFill/>
          <a:ln w="9525">
            <a:noFill/>
            <a:miter lim="800000"/>
            <a:headEnd/>
            <a:tailEnd/>
          </a:ln>
        </p:spPr>
        <p:txBody>
          <a:bodyPr wrap="square">
            <a:spAutoFit/>
          </a:bodyPr>
          <a:lstStyle/>
          <a:p>
            <a:pPr>
              <a:defRPr/>
            </a:pPr>
            <a:r>
              <a:rPr lang="en-US" sz="1200" b="1" dirty="0">
                <a:solidFill>
                  <a:srgbClr val="202945"/>
                </a:solidFill>
              </a:rPr>
              <a:t> Your Institution               Comparison Group</a:t>
            </a:r>
          </a:p>
          <a:p>
            <a:pPr>
              <a:defRPr/>
            </a:pPr>
            <a:r>
              <a:rPr lang="en-US" sz="1200" b="1" dirty="0"/>
              <a:t>     </a:t>
            </a:r>
            <a:r>
              <a:rPr lang="en-US" sz="1200" dirty="0">
                <a:solidFill>
                  <a:srgbClr val="202945"/>
                </a:solidFill>
              </a:rPr>
              <a:t>Very Important                  Very Important</a:t>
            </a:r>
          </a:p>
          <a:p>
            <a:pPr>
              <a:defRPr/>
            </a:pPr>
            <a:r>
              <a:rPr lang="en-US" sz="1200" dirty="0">
                <a:solidFill>
                  <a:srgbClr val="202945"/>
                </a:solidFill>
              </a:rPr>
              <a:t>     Somewhat Important         Somewhat Important</a:t>
            </a:r>
          </a:p>
        </p:txBody>
      </p:sp>
      <p:sp>
        <p:nvSpPr>
          <p:cNvPr id="18" name="Rectangle 17"/>
          <p:cNvSpPr/>
          <p:nvPr/>
        </p:nvSpPr>
        <p:spPr bwMode="auto">
          <a:xfrm>
            <a:off x="3200400" y="6093559"/>
            <a:ext cx="64168"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9" name="Rectangle 18"/>
          <p:cNvSpPr/>
          <p:nvPr/>
        </p:nvSpPr>
        <p:spPr bwMode="auto">
          <a:xfrm>
            <a:off x="3200400" y="6245959"/>
            <a:ext cx="64168"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0" name="Rectangle 19"/>
          <p:cNvSpPr/>
          <p:nvPr/>
        </p:nvSpPr>
        <p:spPr bwMode="auto">
          <a:xfrm>
            <a:off x="4800600" y="6093559"/>
            <a:ext cx="64168"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2" name="Rectangle 21"/>
          <p:cNvSpPr/>
          <p:nvPr/>
        </p:nvSpPr>
        <p:spPr bwMode="auto">
          <a:xfrm>
            <a:off x="4800600" y="6245959"/>
            <a:ext cx="64168"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
        <p:nvSpPr>
          <p:cNvPr id="2" name="Title 1">
            <a:extLst>
              <a:ext uri="{FF2B5EF4-FFF2-40B4-BE49-F238E27FC236}">
                <a16:creationId xmlns:a16="http://schemas.microsoft.com/office/drawing/2014/main" id="{59C9316A-4D6F-117C-F245-48C89D27AE37}"/>
              </a:ext>
            </a:extLst>
          </p:cNvPr>
          <p:cNvSpPr>
            <a:spLocks noGrp="1"/>
          </p:cNvSpPr>
          <p:nvPr>
            <p:ph type="title"/>
          </p:nvPr>
        </p:nvSpPr>
        <p:spPr>
          <a:xfrm>
            <a:off x="0" y="153987"/>
            <a:ext cx="9140825" cy="989013"/>
          </a:xfrm>
        </p:spPr>
        <p:txBody>
          <a:bodyPr/>
          <a:lstStyle/>
          <a:p>
            <a:r>
              <a:rPr lang="en-US" dirty="0">
                <a:solidFill>
                  <a:srgbClr val="202945"/>
                </a:solidFill>
                <a:latin typeface="Franklin Gothic Book" panose="020B0503020102020204" pitchFamily="34" charset="0"/>
              </a:rPr>
              <a:t>Reasons for Attending </a:t>
            </a:r>
            <a:r>
              <a:rPr lang="en-US" i="1" dirty="0">
                <a:solidFill>
                  <a:srgbClr val="202945"/>
                </a:solidFill>
                <a:latin typeface="Franklin Gothic Book" panose="020B0503020102020204" pitchFamily="34" charset="0"/>
              </a:rPr>
              <a:t>This </a:t>
            </a:r>
            <a:r>
              <a:rPr lang="en-US" dirty="0">
                <a:solidFill>
                  <a:srgbClr val="202945"/>
                </a:solidFill>
                <a:latin typeface="Franklin Gothic Book" panose="020B0503020102020204" pitchFamily="34" charset="0"/>
              </a:rPr>
              <a:t>College</a:t>
            </a:r>
            <a:br>
              <a:rPr lang="en-US" dirty="0">
                <a:solidFill>
                  <a:srgbClr val="202945"/>
                </a:solidFill>
                <a:latin typeface="Franklin Gothic Book" panose="020B0503020102020204" pitchFamily="34" charset="0"/>
              </a:rPr>
            </a:br>
            <a:r>
              <a:rPr lang="en-US" sz="1800" dirty="0">
                <a:solidFill>
                  <a:srgbClr val="E74C39"/>
                </a:solidFill>
                <a:latin typeface="Franklin Gothic"/>
              </a:rPr>
              <a:t>How important was each reason in your decision to attend </a:t>
            </a:r>
            <a:r>
              <a:rPr lang="en-US" sz="1800" i="1" u="sng" dirty="0">
                <a:solidFill>
                  <a:srgbClr val="E74C39"/>
                </a:solidFill>
                <a:latin typeface="Franklin Gothic"/>
              </a:rPr>
              <a:t>this college</a:t>
            </a:r>
            <a:r>
              <a:rPr lang="en-US" sz="1800" dirty="0">
                <a:solidFill>
                  <a:srgbClr val="E74C39"/>
                </a:solidFill>
                <a:latin typeface="Franklin Gothic"/>
              </a:rPr>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2743186546"/>
              </p:ext>
            </p:extLst>
          </p:nvPr>
        </p:nvGraphicFramePr>
        <p:xfrm>
          <a:off x="152400" y="1143000"/>
          <a:ext cx="8744919"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6"/>
          <p:cNvSpPr>
            <a:spLocks noChangeArrowheads="1"/>
          </p:cNvSpPr>
          <p:nvPr/>
        </p:nvSpPr>
        <p:spPr bwMode="auto">
          <a:xfrm>
            <a:off x="3048000" y="5754469"/>
            <a:ext cx="3581400" cy="646331"/>
          </a:xfrm>
          <a:prstGeom prst="rect">
            <a:avLst/>
          </a:prstGeom>
          <a:noFill/>
          <a:ln w="9525">
            <a:noFill/>
            <a:miter lim="800000"/>
            <a:headEnd/>
            <a:tailEnd/>
          </a:ln>
        </p:spPr>
        <p:txBody>
          <a:bodyPr wrap="square">
            <a:spAutoFit/>
          </a:bodyPr>
          <a:lstStyle/>
          <a:p>
            <a:pPr>
              <a:defRPr/>
            </a:pPr>
            <a:r>
              <a:rPr lang="en-US" sz="1200" b="1" dirty="0">
                <a:solidFill>
                  <a:schemeClr val="tx1">
                    <a:lumMod val="75000"/>
                  </a:schemeClr>
                </a:solidFill>
              </a:rPr>
              <a:t> </a:t>
            </a:r>
            <a:r>
              <a:rPr lang="en-US" sz="1200" b="1" dirty="0">
                <a:solidFill>
                  <a:srgbClr val="202945"/>
                </a:solidFill>
              </a:rPr>
              <a:t>Your Institution                 Comparison Group</a:t>
            </a:r>
          </a:p>
          <a:p>
            <a:pPr>
              <a:defRPr/>
            </a:pPr>
            <a:r>
              <a:rPr lang="en-US" sz="1200" b="1" dirty="0">
                <a:solidFill>
                  <a:srgbClr val="202945"/>
                </a:solidFill>
              </a:rPr>
              <a:t>     </a:t>
            </a:r>
            <a:r>
              <a:rPr lang="en-US" sz="1200" dirty="0">
                <a:solidFill>
                  <a:srgbClr val="202945"/>
                </a:solidFill>
              </a:rPr>
              <a:t>Very Important       	 Very Important</a:t>
            </a:r>
          </a:p>
          <a:p>
            <a:pPr>
              <a:defRPr/>
            </a:pPr>
            <a:r>
              <a:rPr lang="en-US" sz="1200" dirty="0">
                <a:solidFill>
                  <a:srgbClr val="202945"/>
                </a:solidFill>
              </a:rPr>
              <a:t>     Somewhat Important           Somewhat Important</a:t>
            </a:r>
          </a:p>
        </p:txBody>
      </p:sp>
      <p:sp>
        <p:nvSpPr>
          <p:cNvPr id="13" name="Rectangle 12"/>
          <p:cNvSpPr/>
          <p:nvPr/>
        </p:nvSpPr>
        <p:spPr bwMode="auto">
          <a:xfrm>
            <a:off x="3200400" y="6059269"/>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3200400" y="6211669"/>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876800" y="6059269"/>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876800" y="6211669"/>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
        <p:nvSpPr>
          <p:cNvPr id="2" name="Title 1">
            <a:extLst>
              <a:ext uri="{FF2B5EF4-FFF2-40B4-BE49-F238E27FC236}">
                <a16:creationId xmlns:a16="http://schemas.microsoft.com/office/drawing/2014/main" id="{799B5EAB-7413-6B58-9218-F2D52505C72A}"/>
              </a:ext>
            </a:extLst>
          </p:cNvPr>
          <p:cNvSpPr>
            <a:spLocks noGrp="1"/>
          </p:cNvSpPr>
          <p:nvPr>
            <p:ph type="title"/>
          </p:nvPr>
        </p:nvSpPr>
        <p:spPr>
          <a:xfrm>
            <a:off x="0" y="153987"/>
            <a:ext cx="9140825" cy="989013"/>
          </a:xfrm>
        </p:spPr>
        <p:txBody>
          <a:bodyPr/>
          <a:lstStyle/>
          <a:p>
            <a:r>
              <a:rPr lang="en-US" dirty="0">
                <a:solidFill>
                  <a:srgbClr val="202945"/>
                </a:solidFill>
                <a:latin typeface="Franklin Gothic Book" panose="020B0503020102020204" pitchFamily="34" charset="0"/>
              </a:rPr>
              <a:t>Reasons for Attending </a:t>
            </a:r>
            <a:r>
              <a:rPr lang="en-US" i="1" dirty="0">
                <a:solidFill>
                  <a:srgbClr val="202945"/>
                </a:solidFill>
                <a:latin typeface="Franklin Gothic Book" panose="020B0503020102020204" pitchFamily="34" charset="0"/>
              </a:rPr>
              <a:t>This </a:t>
            </a:r>
            <a:r>
              <a:rPr lang="en-US" dirty="0">
                <a:solidFill>
                  <a:srgbClr val="202945"/>
                </a:solidFill>
                <a:latin typeface="Franklin Gothic Book" panose="020B0503020102020204" pitchFamily="34" charset="0"/>
              </a:rPr>
              <a:t>College</a:t>
            </a:r>
            <a:br>
              <a:rPr lang="en-US" dirty="0">
                <a:solidFill>
                  <a:srgbClr val="202945"/>
                </a:solidFill>
                <a:latin typeface="Franklin Gothic Book" panose="020B0503020102020204" pitchFamily="34" charset="0"/>
              </a:rPr>
            </a:br>
            <a:r>
              <a:rPr lang="en-US" sz="1800" dirty="0">
                <a:solidFill>
                  <a:srgbClr val="E74C39"/>
                </a:solidFill>
                <a:latin typeface="Franklin Gothic"/>
              </a:rPr>
              <a:t>How important was each reason in your decision to attend </a:t>
            </a:r>
            <a:r>
              <a:rPr lang="en-US" sz="1800" i="1" u="sng" dirty="0">
                <a:solidFill>
                  <a:srgbClr val="E74C39"/>
                </a:solidFill>
                <a:latin typeface="Franklin Gothic"/>
              </a:rPr>
              <a:t>this college</a:t>
            </a:r>
            <a:r>
              <a:rPr lang="en-US" sz="1800" dirty="0">
                <a:solidFill>
                  <a:srgbClr val="E74C39"/>
                </a:solidFill>
                <a:latin typeface="Franklin Gothic"/>
              </a:rPr>
              <a: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Subtitle 6"/>
          <p:cNvSpPr>
            <a:spLocks noGrp="1"/>
          </p:cNvSpPr>
          <p:nvPr>
            <p:ph type="subTitle" sz="quarter" idx="1"/>
          </p:nvPr>
        </p:nvSpPr>
        <p:spPr>
          <a:xfrm>
            <a:off x="1371600" y="4419600"/>
            <a:ext cx="6400800" cy="1752600"/>
          </a:xfrm>
        </p:spPr>
        <p:txBody>
          <a:bodyPr/>
          <a:lstStyle/>
          <a:p>
            <a:r>
              <a:rPr lang="en-US" dirty="0">
                <a:solidFill>
                  <a:srgbClr val="E74C39"/>
                </a:solidFill>
                <a:latin typeface="Franklin Gothic Book"/>
              </a:rPr>
              <a:t>Economic factors play an important role in students’ decisions about college.</a:t>
            </a:r>
          </a:p>
          <a:p>
            <a:endParaRPr lang="en-US" sz="1600" dirty="0"/>
          </a:p>
        </p:txBody>
      </p:sp>
      <p:sp>
        <p:nvSpPr>
          <p:cNvPr id="5" name="Rectangle 2"/>
          <p:cNvSpPr txBox="1">
            <a:spLocks noChangeArrowheads="1"/>
          </p:cNvSpPr>
          <p:nvPr/>
        </p:nvSpPr>
        <p:spPr bwMode="auto">
          <a:xfrm>
            <a:off x="0" y="2362200"/>
            <a:ext cx="9144000"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Financing College </a:t>
            </a:r>
            <a:endParaRPr lang="en-US" sz="4400"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Financial expenses"/>
          <p:cNvGraphicFramePr>
            <a:graphicFrameLocks noChangeAspect="1"/>
          </p:cNvGraphicFramePr>
          <p:nvPr>
            <p:custDataLst>
              <p:tags r:id="rId1"/>
            </p:custDataLst>
            <p:extLst>
              <p:ext uri="{D42A27DB-BD31-4B8C-83A1-F6EECF244321}">
                <p14:modId xmlns:p14="http://schemas.microsoft.com/office/powerpoint/2010/main" val="2116990278"/>
              </p:ext>
            </p:extLst>
          </p:nvPr>
        </p:nvGraphicFramePr>
        <p:xfrm>
          <a:off x="152400" y="1600200"/>
          <a:ext cx="8229600" cy="4682359"/>
        </p:xfrm>
        <a:graphic>
          <a:graphicData uri="http://schemas.openxmlformats.org/drawingml/2006/chart">
            <c:chart xmlns:c="http://schemas.openxmlformats.org/drawingml/2006/chart" xmlns:r="http://schemas.openxmlformats.org/officeDocument/2006/relationships" r:id="rId4"/>
          </a:graphicData>
        </a:graphic>
      </p:graphicFrame>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9"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0" name="Title 1"/>
          <p:cNvSpPr txBox="1">
            <a:spLocks/>
          </p:cNvSpPr>
          <p:nvPr/>
        </p:nvSpPr>
        <p:spPr bwMode="auto">
          <a:xfrm>
            <a:off x="0" y="230187"/>
            <a:ext cx="9140825" cy="989013"/>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r>
              <a:rPr lang="en-US" kern="0" dirty="0">
                <a:solidFill>
                  <a:srgbClr val="202945"/>
                </a:solidFill>
                <a:latin typeface="Franklin Gothic Book"/>
              </a:rPr>
              <a:t>Funding Sources</a:t>
            </a:r>
            <a:br>
              <a:rPr lang="en-US" kern="0" dirty="0">
                <a:solidFill>
                  <a:schemeClr val="tx1"/>
                </a:solidFill>
              </a:rPr>
            </a:br>
            <a:r>
              <a:rPr lang="en-US" sz="1800" kern="1200" dirty="0">
                <a:solidFill>
                  <a:srgbClr val="E74C39"/>
                </a:solidFill>
                <a:latin typeface="Franklin Gothic"/>
              </a:rPr>
              <a:t>Students’ first-year funding sources:</a:t>
            </a:r>
            <a:endParaRPr lang="en-US" sz="1800" kern="0" dirty="0">
              <a:solidFill>
                <a:srgbClr val="E74C39"/>
              </a:solidFill>
              <a:latin typeface="Franklin Gothic"/>
            </a:endParaRP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0825" cy="989013"/>
          </a:xfrm>
        </p:spPr>
        <p:txBody>
          <a:bodyPr/>
          <a:lstStyle/>
          <a:p>
            <a:r>
              <a:rPr lang="en-US" dirty="0">
                <a:solidFill>
                  <a:srgbClr val="202945"/>
                </a:solidFill>
                <a:latin typeface="Franklin Gothic Book"/>
              </a:rPr>
              <a:t>Financial Aid</a:t>
            </a:r>
            <a:br>
              <a:rPr lang="en-US" dirty="0">
                <a:solidFill>
                  <a:schemeClr val="tx1"/>
                </a:solidFill>
              </a:rPr>
            </a:br>
            <a:r>
              <a:rPr lang="en-US" sz="1800" kern="1200" dirty="0">
                <a:solidFill>
                  <a:srgbClr val="E74C39"/>
                </a:solidFill>
                <a:latin typeface="Franklin Gothic"/>
              </a:rPr>
              <a:t>Did you receive any of the following forms of financial aid?</a:t>
            </a:r>
            <a:endParaRPr lang="en-US" sz="1800" dirty="0">
              <a:solidFill>
                <a:srgbClr val="E74C39"/>
              </a:solidFill>
              <a:latin typeface="Franklin Gothic"/>
            </a:endParaRPr>
          </a:p>
        </p:txBody>
      </p:sp>
      <p:graphicFrame>
        <p:nvGraphicFramePr>
          <p:cNvPr id="5" name="Ability to finance education"/>
          <p:cNvGraphicFramePr>
            <a:graphicFrameLocks noGrp="1"/>
          </p:cNvGraphicFramePr>
          <p:nvPr>
            <p:ph idx="1"/>
            <p:extLst>
              <p:ext uri="{D42A27DB-BD31-4B8C-83A1-F6EECF244321}">
                <p14:modId xmlns:p14="http://schemas.microsoft.com/office/powerpoint/2010/main" val="3720066346"/>
              </p:ext>
            </p:extLst>
          </p:nvPr>
        </p:nvGraphicFramePr>
        <p:xfrm>
          <a:off x="228600" y="1524000"/>
          <a:ext cx="86106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1041654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0825" cy="1066800"/>
          </a:xfrm>
        </p:spPr>
        <p:txBody>
          <a:bodyPr/>
          <a:lstStyle/>
          <a:p>
            <a:r>
              <a:rPr lang="en-US" dirty="0">
                <a:solidFill>
                  <a:srgbClr val="202945"/>
                </a:solidFill>
                <a:latin typeface="Franklin Gothic Book"/>
              </a:rPr>
              <a:t>Ability to Finance Education</a:t>
            </a:r>
            <a:br>
              <a:rPr lang="en-US" dirty="0">
                <a:solidFill>
                  <a:schemeClr val="tx1"/>
                </a:solidFill>
              </a:rPr>
            </a:br>
            <a:r>
              <a:rPr lang="en-US" sz="1800" dirty="0">
                <a:solidFill>
                  <a:srgbClr val="E74C39"/>
                </a:solidFill>
                <a:latin typeface="Franklin Gothic"/>
              </a:rPr>
              <a:t>Do you have any concern about your ability to finance your </a:t>
            </a:r>
            <a:br>
              <a:rPr lang="en-US" sz="1800" dirty="0">
                <a:solidFill>
                  <a:srgbClr val="E74C39"/>
                </a:solidFill>
                <a:latin typeface="Franklin Gothic"/>
              </a:rPr>
            </a:br>
            <a:r>
              <a:rPr lang="en-US" sz="1800" dirty="0">
                <a:solidFill>
                  <a:srgbClr val="E74C39"/>
                </a:solidFill>
                <a:latin typeface="Franklin Gothic"/>
              </a:rPr>
              <a:t>college education?</a:t>
            </a:r>
          </a:p>
        </p:txBody>
      </p:sp>
      <p:graphicFrame>
        <p:nvGraphicFramePr>
          <p:cNvPr id="5" name="Ability to finance education"/>
          <p:cNvGraphicFramePr>
            <a:graphicFrameLocks noGrp="1"/>
          </p:cNvGraphicFramePr>
          <p:nvPr>
            <p:ph idx="1"/>
            <p:extLst>
              <p:ext uri="{D42A27DB-BD31-4B8C-83A1-F6EECF244321}">
                <p14:modId xmlns:p14="http://schemas.microsoft.com/office/powerpoint/2010/main" val="2019551817"/>
              </p:ext>
            </p:extLst>
          </p:nvPr>
        </p:nvGraphicFramePr>
        <p:xfrm>
          <a:off x="304800" y="1676400"/>
          <a:ext cx="82296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a:defRPr/>
            </a:pPr>
            <a:r>
              <a:rPr lang="en-US" dirty="0">
                <a:solidFill>
                  <a:schemeClr val="tx1">
                    <a:lumMod val="75000"/>
                  </a:schemeClr>
                </a:solidFill>
              </a:rPr>
              <a:t>The First Year is Important…</a:t>
            </a:r>
          </a:p>
        </p:txBody>
      </p:sp>
      <p:sp>
        <p:nvSpPr>
          <p:cNvPr id="34819" name="Content Placeholder 2"/>
          <p:cNvSpPr>
            <a:spLocks noGrp="1"/>
          </p:cNvSpPr>
          <p:nvPr>
            <p:ph idx="1"/>
          </p:nvPr>
        </p:nvSpPr>
        <p:spPr>
          <a:xfrm>
            <a:off x="304800" y="1600200"/>
            <a:ext cx="8534400" cy="4648200"/>
          </a:xfrm>
        </p:spPr>
        <p:txBody>
          <a:bodyPr/>
          <a:lstStyle/>
          <a:p>
            <a:pPr marL="0" indent="0">
              <a:buFontTx/>
              <a:buNone/>
              <a:defRPr/>
            </a:pPr>
            <a:r>
              <a:rPr lang="en-US" dirty="0">
                <a:solidFill>
                  <a:srgbClr val="202945"/>
                </a:solidFill>
                <a:latin typeface="Franklin Gothic Book"/>
              </a:rPr>
              <a:t>The CIRP Freshman Survey (TFS) collects important information on what your incoming students are like before they experience college. Key sections of the survey examine the following:</a:t>
            </a:r>
          </a:p>
          <a:p>
            <a:pPr>
              <a:defRPr/>
            </a:pPr>
            <a:endParaRPr lang="en-US" sz="1400" dirty="0">
              <a:solidFill>
                <a:schemeClr val="tx2">
                  <a:lumMod val="50000"/>
                </a:schemeClr>
              </a:solidFill>
            </a:endParaRPr>
          </a:p>
          <a:p>
            <a:pPr lvl="1">
              <a:spcBef>
                <a:spcPts val="300"/>
              </a:spcBef>
              <a:buClr>
                <a:srgbClr val="E74C39"/>
              </a:buClr>
              <a:defRPr/>
            </a:pPr>
            <a:r>
              <a:rPr lang="en-US" sz="2400" dirty="0">
                <a:solidFill>
                  <a:srgbClr val="E74C39"/>
                </a:solidFill>
                <a:latin typeface="Franklin Gothic Book"/>
              </a:rPr>
              <a:t>College choice</a:t>
            </a:r>
          </a:p>
          <a:p>
            <a:pPr lvl="1">
              <a:spcBef>
                <a:spcPts val="300"/>
              </a:spcBef>
              <a:buClr>
                <a:srgbClr val="E74C39"/>
              </a:buClr>
              <a:defRPr/>
            </a:pPr>
            <a:r>
              <a:rPr lang="en-US" sz="2400" dirty="0">
                <a:solidFill>
                  <a:srgbClr val="E74C39"/>
                </a:solidFill>
                <a:latin typeface="Franklin Gothic Book"/>
              </a:rPr>
              <a:t>Financing college</a:t>
            </a:r>
          </a:p>
          <a:p>
            <a:pPr lvl="1">
              <a:spcBef>
                <a:spcPts val="300"/>
              </a:spcBef>
              <a:buClr>
                <a:srgbClr val="E74C39"/>
              </a:buClr>
              <a:defRPr/>
            </a:pPr>
            <a:r>
              <a:rPr lang="en-US" sz="2400" dirty="0">
                <a:solidFill>
                  <a:srgbClr val="E74C39"/>
                </a:solidFill>
                <a:latin typeface="Franklin Gothic Book"/>
              </a:rPr>
              <a:t>High school experiences</a:t>
            </a:r>
          </a:p>
          <a:p>
            <a:pPr lvl="1">
              <a:spcBef>
                <a:spcPts val="300"/>
              </a:spcBef>
              <a:buClr>
                <a:srgbClr val="E74C39"/>
              </a:buClr>
              <a:defRPr/>
            </a:pPr>
            <a:r>
              <a:rPr lang="en-US" sz="2400" dirty="0">
                <a:solidFill>
                  <a:srgbClr val="E74C39"/>
                </a:solidFill>
                <a:latin typeface="Franklin Gothic Book"/>
              </a:rPr>
              <a:t>College preparation</a:t>
            </a:r>
          </a:p>
          <a:p>
            <a:pPr lvl="1">
              <a:spcBef>
                <a:spcPts val="300"/>
              </a:spcBef>
              <a:buClr>
                <a:srgbClr val="E74C39"/>
              </a:buClr>
              <a:defRPr/>
            </a:pPr>
            <a:r>
              <a:rPr lang="en-US" sz="2400" dirty="0">
                <a:solidFill>
                  <a:srgbClr val="E74C39"/>
                </a:solidFill>
                <a:latin typeface="Franklin Gothic Book"/>
              </a:rPr>
              <a:t>Expectations for college: major and career</a:t>
            </a:r>
          </a:p>
          <a:p>
            <a:pPr lvl="1">
              <a:spcBef>
                <a:spcPts val="300"/>
              </a:spcBef>
              <a:buClr>
                <a:srgbClr val="E74C39"/>
              </a:buClr>
              <a:defRPr/>
            </a:pPr>
            <a:r>
              <a:rPr lang="en-US" sz="2400" dirty="0">
                <a:solidFill>
                  <a:srgbClr val="E74C39"/>
                </a:solidFill>
                <a:latin typeface="Franklin Gothic Book"/>
              </a:rPr>
              <a:t>Expectations for college life</a:t>
            </a:r>
          </a:p>
          <a:p>
            <a:pPr lvl="1">
              <a:spcBef>
                <a:spcPts val="300"/>
              </a:spcBef>
              <a:buClr>
                <a:srgbClr val="E74C39"/>
              </a:buClr>
              <a:defRPr/>
            </a:pPr>
            <a:r>
              <a:rPr lang="en-US" sz="2400" dirty="0">
                <a:solidFill>
                  <a:srgbClr val="E74C39"/>
                </a:solidFill>
                <a:latin typeface="Franklin Gothic Book"/>
              </a:rPr>
              <a:t>Recruitment and orientation</a:t>
            </a:r>
          </a:p>
        </p:txBody>
      </p:sp>
      <p:sp>
        <p:nvSpPr>
          <p:cNvPr id="11" name="TextBox 10"/>
          <p:cNvSpPr txBox="1"/>
          <p:nvPr/>
        </p:nvSpPr>
        <p:spPr>
          <a:xfrm>
            <a:off x="0" y="0"/>
            <a:ext cx="9144000" cy="1046440"/>
          </a:xfrm>
          <a:prstGeom prst="rect">
            <a:avLst/>
          </a:prstGeom>
          <a:solidFill>
            <a:srgbClr val="202945"/>
          </a:solidFill>
        </p:spPr>
        <p:txBody>
          <a:bodyPr lIns="274320" rIns="274320" anchor="t">
            <a:spAutoFit/>
          </a:bodyPr>
          <a:lstStyle/>
          <a:p>
            <a:pPr>
              <a:defRPr/>
            </a:pPr>
            <a:endParaRPr lang="en-US" sz="1000" dirty="0">
              <a:solidFill>
                <a:schemeClr val="bg2"/>
              </a:solidFill>
              <a:latin typeface="+mj-lt"/>
            </a:endParaRPr>
          </a:p>
          <a:p>
            <a:pPr>
              <a:defRPr/>
            </a:pPr>
            <a:r>
              <a:rPr lang="en-US" sz="3600" dirty="0">
                <a:latin typeface="Franklin Gothic Book"/>
              </a:rPr>
              <a:t>INCOMING FIRST-YEAR STUDENTS</a:t>
            </a:r>
          </a:p>
          <a:p>
            <a:pPr>
              <a:defRPr/>
            </a:pPr>
            <a:endParaRPr lang="en-US" sz="1600" dirty="0">
              <a:solidFill>
                <a:schemeClr val="bg2"/>
              </a:solidFill>
              <a:latin typeface="Franklin Gothic Book"/>
            </a:endParaRPr>
          </a:p>
        </p:txBody>
      </p:sp>
      <p:cxnSp>
        <p:nvCxnSpPr>
          <p:cNvPr id="29703" name="Straight Connector 11"/>
          <p:cNvCxnSpPr>
            <a:cxnSpLocks noChangeShapeType="1"/>
          </p:cNvCxnSpPr>
          <p:nvPr/>
        </p:nvCxnSpPr>
        <p:spPr bwMode="auto">
          <a:xfrm>
            <a:off x="152400" y="838200"/>
            <a:ext cx="8686800" cy="0"/>
          </a:xfrm>
          <a:prstGeom prst="line">
            <a:avLst/>
          </a:prstGeom>
          <a:noFill/>
          <a:ln w="22225" algn="ctr">
            <a:solidFill>
              <a:schemeClr val="bg2"/>
            </a:solidFill>
            <a:round/>
            <a:headEnd/>
            <a:tailEnd/>
          </a:ln>
        </p:spPr>
      </p:cxnSp>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9" name="Slide Number Placeholder 4"/>
          <p:cNvSpPr txBox="1">
            <a:spLocks/>
          </p:cNvSpPr>
          <p:nvPr>
            <p:custDataLst>
              <p:tags r:id="rId1"/>
            </p:custDataLst>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Subtitle 6"/>
          <p:cNvSpPr>
            <a:spLocks noGrp="1"/>
          </p:cNvSpPr>
          <p:nvPr>
            <p:ph type="subTitle" sz="quarter" idx="1"/>
          </p:nvPr>
        </p:nvSpPr>
        <p:spPr>
          <a:xfrm>
            <a:off x="1295400" y="4648200"/>
            <a:ext cx="6172200" cy="1752600"/>
          </a:xfrm>
        </p:spPr>
        <p:txBody>
          <a:bodyPr/>
          <a:lstStyle/>
          <a:p>
            <a:r>
              <a:rPr lang="en-US" dirty="0">
                <a:solidFill>
                  <a:srgbClr val="E74C39"/>
                </a:solidFill>
                <a:latin typeface="Franklin Gothic Book"/>
              </a:rPr>
              <a:t>Understanding students’ established behaviors in high school helps foster skills, knowledge, and abilities in the curriculum and co-curriculum.</a:t>
            </a:r>
          </a:p>
        </p:txBody>
      </p:sp>
      <p:sp>
        <p:nvSpPr>
          <p:cNvPr id="4" name="Rectangle 2"/>
          <p:cNvSpPr txBox="1">
            <a:spLocks noChangeArrowheads="1"/>
          </p:cNvSpPr>
          <p:nvPr/>
        </p:nvSpPr>
        <p:spPr bwMode="auto">
          <a:xfrm>
            <a:off x="0" y="2362200"/>
            <a:ext cx="9164444"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High School Experiences</a:t>
            </a:r>
            <a:endParaRPr lang="en-US" sz="4400" b="0" kern="0" dirty="0">
              <a:solidFill>
                <a:schemeClr val="bg1"/>
              </a:solidFill>
              <a:latin typeface="Franklin Gothic Medium" panose="020B0603020102020204" pitchFamily="34" charset="0"/>
            </a:endParaRP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0187"/>
            <a:ext cx="9140825" cy="865187"/>
          </a:xfrm>
        </p:spPr>
        <p:txBody>
          <a:bodyPr/>
          <a:lstStyle/>
          <a:p>
            <a:r>
              <a:rPr lang="en-US" dirty="0">
                <a:solidFill>
                  <a:srgbClr val="202945"/>
                </a:solidFill>
                <a:latin typeface="Franklin Gothic Book" panose="020B0503020102020204" pitchFamily="34" charset="0"/>
              </a:rPr>
              <a:t>Academic Preparation</a:t>
            </a:r>
            <a:br>
              <a:rPr lang="en-US" dirty="0">
                <a:solidFill>
                  <a:schemeClr val="tx1"/>
                </a:solidFill>
                <a:latin typeface="Franklin Gothic Medium" panose="020B0603020102020204" pitchFamily="34" charset="0"/>
              </a:rPr>
            </a:br>
            <a:r>
              <a:rPr lang="en-US" sz="1800" dirty="0">
                <a:solidFill>
                  <a:srgbClr val="E74C39"/>
                </a:solidFill>
                <a:latin typeface="Franklin Gothic"/>
              </a:rPr>
              <a:t>Please mark which of the following courses you have completed.</a:t>
            </a:r>
          </a:p>
        </p:txBody>
      </p:sp>
      <p:graphicFrame>
        <p:nvGraphicFramePr>
          <p:cNvPr id="5" name="Course completion"/>
          <p:cNvGraphicFramePr>
            <a:graphicFrameLocks noGrp="1"/>
          </p:cNvGraphicFramePr>
          <p:nvPr>
            <p:ph idx="1"/>
            <p:extLst>
              <p:ext uri="{D42A27DB-BD31-4B8C-83A1-F6EECF244321}">
                <p14:modId xmlns:p14="http://schemas.microsoft.com/office/powerpoint/2010/main" val="804586471"/>
              </p:ext>
            </p:extLst>
          </p:nvPr>
        </p:nvGraphicFramePr>
        <p:xfrm>
          <a:off x="608012" y="1370012"/>
          <a:ext cx="7924800" cy="5183188"/>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a:spLocks noChangeArrowheads="1"/>
          </p:cNvSpPr>
          <p:nvPr/>
        </p:nvSpPr>
        <p:spPr bwMode="auto">
          <a:xfrm>
            <a:off x="1522846" y="6248400"/>
            <a:ext cx="2629887" cy="276999"/>
          </a:xfrm>
          <a:prstGeom prst="rect">
            <a:avLst/>
          </a:prstGeom>
          <a:noFill/>
          <a:ln w="9525">
            <a:noFill/>
            <a:miter lim="800000"/>
            <a:headEnd/>
            <a:tailEnd/>
          </a:ln>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a:pPr>
            <a:r>
              <a:rPr lang="en-US" sz="1200" dirty="0">
                <a:solidFill>
                  <a:srgbClr val="202945"/>
                </a:solidFill>
              </a:rPr>
              <a:t> Your Institution       Comparison Group</a:t>
            </a:r>
          </a:p>
        </p:txBody>
      </p:sp>
      <p:graphicFrame>
        <p:nvGraphicFramePr>
          <p:cNvPr id="10"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Habits of Mind"/>
          <p:cNvGraphicFramePr>
            <a:graphicFrameLocks/>
          </p:cNvGraphicFramePr>
          <p:nvPr>
            <p:extLst>
              <p:ext uri="{D42A27DB-BD31-4B8C-83A1-F6EECF244321}">
                <p14:modId xmlns:p14="http://schemas.microsoft.com/office/powerpoint/2010/main" val="3277285258"/>
              </p:ext>
            </p:extLst>
          </p:nvPr>
        </p:nvGraphicFramePr>
        <p:xfrm>
          <a:off x="0" y="1600200"/>
          <a:ext cx="7162800" cy="4648200"/>
        </p:xfrm>
        <a:graphic>
          <a:graphicData uri="http://schemas.openxmlformats.org/drawingml/2006/chart">
            <c:chart xmlns:c="http://schemas.openxmlformats.org/drawingml/2006/chart" xmlns:r="http://schemas.openxmlformats.org/officeDocument/2006/relationships" r:id="rId5"/>
          </a:graphicData>
        </a:graphic>
      </p:graphicFrame>
      <p:sp>
        <p:nvSpPr>
          <p:cNvPr id="7173" name="Rectangle 2"/>
          <p:cNvSpPr>
            <a:spLocks noGrp="1" noChangeArrowheads="1"/>
          </p:cNvSpPr>
          <p:nvPr>
            <p:ph type="title" idx="4294967295"/>
          </p:nvPr>
        </p:nvSpPr>
        <p:spPr>
          <a:xfrm>
            <a:off x="1143000" y="381000"/>
            <a:ext cx="6858000" cy="1219200"/>
          </a:xfrm>
        </p:spPr>
        <p:txBody>
          <a:bodyPr/>
          <a:lstStyle/>
          <a:p>
            <a:pPr eaLnBrk="1" hangingPunct="1">
              <a:defRPr/>
            </a:pPr>
            <a:r>
              <a:rPr lang="en-US" dirty="0">
                <a:solidFill>
                  <a:srgbClr val="202945"/>
                </a:solidFill>
                <a:latin typeface="Franklin Gothic Book"/>
              </a:rPr>
              <a:t>Habits of Mind</a:t>
            </a:r>
            <a:br>
              <a:rPr lang="en-US" dirty="0">
                <a:solidFill>
                  <a:schemeClr val="tx1"/>
                </a:solidFill>
              </a:rPr>
            </a:br>
            <a:r>
              <a:rPr lang="en-US" sz="1800" i="1" dirty="0">
                <a:solidFill>
                  <a:srgbClr val="E74C39"/>
                </a:solidFill>
                <a:latin typeface="Franklin Gothic"/>
              </a:rPr>
              <a:t>Habits of Mind </a:t>
            </a:r>
            <a:r>
              <a:rPr lang="en-US" sz="1800" dirty="0">
                <a:solidFill>
                  <a:srgbClr val="E74C39"/>
                </a:solidFill>
                <a:latin typeface="Franklin Gothic"/>
              </a:rPr>
              <a:t>is a unified measure of the behaviors and traits associated with academic success. These learning behaviors are seen as the foundation for lifelong learning.</a:t>
            </a:r>
          </a:p>
        </p:txBody>
      </p:sp>
      <p:sp>
        <p:nvSpPr>
          <p:cNvPr id="7176" name="TextBox 1"/>
          <p:cNvSpPr txBox="1">
            <a:spLocks noChangeArrowheads="1"/>
          </p:cNvSpPr>
          <p:nvPr/>
        </p:nvSpPr>
        <p:spPr bwMode="auto">
          <a:xfrm>
            <a:off x="5867400" y="1828800"/>
            <a:ext cx="2971800" cy="4343400"/>
          </a:xfrm>
          <a:prstGeom prst="rect">
            <a:avLst/>
          </a:prstGeom>
          <a:noFill/>
          <a:ln w="9525">
            <a:noFill/>
            <a:miter lim="800000"/>
            <a:headEnd/>
            <a:tailEnd/>
          </a:ln>
        </p:spPr>
        <p:txBody>
          <a:bodyPr anchor="t"/>
          <a:lstStyle/>
          <a:p>
            <a:pPr algn="ctr">
              <a:defRPr/>
            </a:pPr>
            <a:r>
              <a:rPr lang="en-US" sz="1400" b="1" u="sng" dirty="0">
                <a:solidFill>
                  <a:schemeClr val="bg2"/>
                </a:solidFill>
                <a:latin typeface="Franklin Gothic Book"/>
              </a:rPr>
              <a:t>Construct Items</a:t>
            </a:r>
            <a:endParaRPr lang="en-US" sz="1400" u="sng" dirty="0">
              <a:solidFill>
                <a:srgbClr val="202945"/>
              </a:solidFill>
              <a:latin typeface="Franklin Gothic Book"/>
            </a:endParaRPr>
          </a:p>
          <a:p>
            <a:pPr marL="171450" indent="-171450">
              <a:buFont typeface="Arial"/>
              <a:buChar char="•"/>
              <a:defRPr/>
            </a:pPr>
            <a:endParaRPr lang="en-US" sz="1200" b="1" dirty="0">
              <a:solidFill>
                <a:schemeClr val="bg2"/>
              </a:solidFill>
              <a:latin typeface="Franklin Gothic Book"/>
            </a:endParaRPr>
          </a:p>
          <a:p>
            <a:pPr marL="171450" indent="-171450">
              <a:buFont typeface="Arial"/>
              <a:buChar char="•"/>
              <a:defRPr/>
            </a:pPr>
            <a:r>
              <a:rPr lang="en-US" sz="1400" b="1" dirty="0">
                <a:solidFill>
                  <a:schemeClr val="bg1"/>
                </a:solidFill>
                <a:latin typeface="Franklin Gothic Book" panose="020B0503020102020204" pitchFamily="34" charset="0"/>
              </a:rPr>
              <a:t>Seek solutions to problems and explain them to others</a:t>
            </a:r>
          </a:p>
          <a:p>
            <a:pPr marL="171450" indent="-171450">
              <a:buFont typeface="Arial"/>
              <a:buChar char="•"/>
              <a:defRPr/>
            </a:pPr>
            <a:r>
              <a:rPr lang="en-US" sz="1400" b="1" dirty="0">
                <a:solidFill>
                  <a:schemeClr val="bg1"/>
                </a:solidFill>
                <a:latin typeface="Franklin Gothic Book" panose="020B0503020102020204" pitchFamily="34" charset="0"/>
              </a:rPr>
              <a:t>Support your opinions with a logical argument</a:t>
            </a:r>
          </a:p>
          <a:p>
            <a:pPr marL="171450" indent="-171450">
              <a:buFont typeface="Arial"/>
              <a:buChar char="•"/>
              <a:defRPr/>
            </a:pPr>
            <a:r>
              <a:rPr lang="en-US" sz="1400" b="1" dirty="0">
                <a:solidFill>
                  <a:schemeClr val="bg1"/>
                </a:solidFill>
                <a:latin typeface="Franklin Gothic Book" panose="020B0503020102020204" pitchFamily="34" charset="0"/>
              </a:rPr>
              <a:t>Look up scientific research articles and resources</a:t>
            </a:r>
          </a:p>
          <a:p>
            <a:pPr marL="171450" indent="-171450">
              <a:buFont typeface="Arial"/>
              <a:buChar char="•"/>
              <a:defRPr/>
            </a:pPr>
            <a:r>
              <a:rPr lang="en-US" sz="1400" b="1" dirty="0">
                <a:solidFill>
                  <a:schemeClr val="bg1"/>
                </a:solidFill>
                <a:latin typeface="Franklin Gothic Book" panose="020B0503020102020204" pitchFamily="34" charset="0"/>
              </a:rPr>
              <a:t>Accept mistakes as part of the learning process</a:t>
            </a:r>
          </a:p>
          <a:p>
            <a:pPr marL="171450" indent="-171450">
              <a:buFont typeface="Arial"/>
              <a:buChar char="•"/>
              <a:defRPr/>
            </a:pPr>
            <a:r>
              <a:rPr lang="en-US" sz="1400" b="1" dirty="0">
                <a:solidFill>
                  <a:schemeClr val="bg1"/>
                </a:solidFill>
                <a:latin typeface="Franklin Gothic Book" panose="020B0503020102020204" pitchFamily="34" charset="0"/>
              </a:rPr>
              <a:t>Explore topics on your own, even though it was not required for a class</a:t>
            </a:r>
          </a:p>
        </p:txBody>
      </p:sp>
      <p:sp>
        <p:nvSpPr>
          <p:cNvPr id="15" name="Rectangle 14"/>
          <p:cNvSpPr/>
          <p:nvPr/>
        </p:nvSpPr>
        <p:spPr bwMode="auto">
          <a:xfrm>
            <a:off x="1524000" y="63246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2743200" y="6324600"/>
            <a:ext cx="76200"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14"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6" action="ppaction://hlinksldjump"/>
              </a:rPr>
              <a:t>Return to contents</a:t>
            </a:r>
            <a:endParaRPr lang="en-US" sz="1200" dirty="0">
              <a:solidFill>
                <a:srgbClr val="7680AC"/>
              </a:solidFill>
            </a:endParaRPr>
          </a:p>
        </p:txBody>
      </p:sp>
      <p:sp>
        <p:nvSpPr>
          <p:cNvPr id="18" name="TextBox 17">
            <a:extLst>
              <a:ext uri="{FF2B5EF4-FFF2-40B4-BE49-F238E27FC236}">
                <a16:creationId xmlns:a16="http://schemas.microsoft.com/office/drawing/2014/main" id="{4AE46297-37C9-A8F3-4D7F-97DCE6269487}"/>
              </a:ext>
            </a:extLst>
          </p:cNvPr>
          <p:cNvSpPr txBox="1"/>
          <p:nvPr/>
        </p:nvSpPr>
        <p:spPr>
          <a:xfrm>
            <a:off x="6104737" y="5257800"/>
            <a:ext cx="3048788" cy="830997"/>
          </a:xfrm>
          <a:prstGeom prst="rect">
            <a:avLst/>
          </a:prstGeom>
          <a:noFill/>
        </p:spPr>
        <p:txBody>
          <a:bodyPr wrap="square" rtlCol="0">
            <a:spAutoFit/>
          </a:bodyPr>
          <a:lstStyle/>
          <a:p>
            <a:r>
              <a:rPr lang="en-US" sz="1200" dirty="0">
                <a:solidFill>
                  <a:schemeClr val="bg1"/>
                </a:solidFill>
              </a:rPr>
              <a:t>* Includes non-binary, genderqueer, gender non-conforming, identity not listed above.</a:t>
            </a:r>
          </a:p>
          <a:p>
            <a:endParaRPr lang="en-US" sz="1200" dirty="0">
              <a:solidFill>
                <a:schemeClr val="bg1"/>
              </a:solidFill>
            </a:endParaRPr>
          </a:p>
          <a:p>
            <a:r>
              <a:rPr lang="en-US" sz="1200" dirty="0">
                <a:solidFill>
                  <a:schemeClr val="bg1"/>
                </a:solidFill>
              </a:rPr>
              <a:t>Data are included if your campus has an n ≥ 5.</a:t>
            </a:r>
          </a:p>
        </p:txBody>
      </p:sp>
    </p:spTree>
    <p:extLst>
      <p:ext uri="{BB962C8B-B14F-4D97-AF65-F5344CB8AC3E}">
        <p14:creationId xmlns:p14="http://schemas.microsoft.com/office/powerpoint/2010/main" val="8336212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6"/>
          <p:cNvGraphicFramePr>
            <a:graphicFrameLocks noChangeAspect="1"/>
          </p:cNvGraphicFramePr>
          <p:nvPr>
            <p:custDataLst>
              <p:tags r:id="rId1"/>
            </p:custDataLst>
            <p:extLst>
              <p:ext uri="{D42A27DB-BD31-4B8C-83A1-F6EECF244321}">
                <p14:modId xmlns:p14="http://schemas.microsoft.com/office/powerpoint/2010/main" val="2132840234"/>
              </p:ext>
            </p:extLst>
          </p:nvPr>
        </p:nvGraphicFramePr>
        <p:xfrm>
          <a:off x="221391" y="1476487"/>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Pluralistic Orientation"/>
          <p:cNvGraphicFramePr>
            <a:graphicFrameLocks/>
          </p:cNvGraphicFramePr>
          <p:nvPr>
            <p:extLst>
              <p:ext uri="{D42A27DB-BD31-4B8C-83A1-F6EECF244321}">
                <p14:modId xmlns:p14="http://schemas.microsoft.com/office/powerpoint/2010/main" val="1300440700"/>
              </p:ext>
            </p:extLst>
          </p:nvPr>
        </p:nvGraphicFramePr>
        <p:xfrm>
          <a:off x="152400" y="1676400"/>
          <a:ext cx="6477000" cy="48006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5758927" y="1895587"/>
            <a:ext cx="3352800" cy="3556000"/>
          </a:xfrm>
          <a:prstGeom prst="rect">
            <a:avLst/>
          </a:prstGeom>
          <a:noFill/>
          <a:ln w="9525">
            <a:noFill/>
            <a:miter lim="800000"/>
            <a:headEnd/>
            <a:tailEnd/>
          </a:ln>
        </p:spPr>
        <p:txBody>
          <a:bodyPr anchor="t"/>
          <a:lstStyle/>
          <a:p>
            <a:pPr algn="ctr">
              <a:defRPr/>
            </a:pPr>
            <a:r>
              <a:rPr lang="en-US" sz="1400" b="1" u="sng" dirty="0">
                <a:solidFill>
                  <a:srgbClr val="202945"/>
                </a:solidFill>
                <a:latin typeface="Franklin Gothic Book"/>
              </a:rPr>
              <a:t>Construct Items</a:t>
            </a:r>
          </a:p>
          <a:p>
            <a:pPr marL="285750" indent="-285750">
              <a:buFont typeface="Arial" panose="020B0604020202020204" pitchFamily="34" charset="0"/>
              <a:buChar char="•"/>
              <a:defRPr/>
            </a:pPr>
            <a:endParaRPr lang="en-US" sz="1400" b="1" u="sng" dirty="0">
              <a:solidFill>
                <a:srgbClr val="202945"/>
              </a:solidFill>
              <a:latin typeface="Franklin Gothic Book"/>
            </a:endParaRPr>
          </a:p>
          <a:p>
            <a:pPr marL="404813" indent="-285750">
              <a:buFont typeface="Arial" panose="020B0604020202020204" pitchFamily="34" charset="0"/>
              <a:buChar char="•"/>
              <a:defRPr/>
            </a:pPr>
            <a:r>
              <a:rPr lang="en-US" sz="1400" b="1" dirty="0">
                <a:solidFill>
                  <a:srgbClr val="202945"/>
                </a:solidFill>
                <a:latin typeface="Franklin Gothic Book"/>
              </a:rPr>
              <a:t>Ability to see the world from someone else's perspective</a:t>
            </a:r>
          </a:p>
          <a:p>
            <a:pPr marL="404813" indent="-285750">
              <a:buFont typeface="Arial" panose="020B0604020202020204" pitchFamily="34" charset="0"/>
              <a:buChar char="•"/>
              <a:defRPr/>
            </a:pPr>
            <a:r>
              <a:rPr lang="en-US" sz="1400" b="1" dirty="0">
                <a:solidFill>
                  <a:srgbClr val="202945"/>
                </a:solidFill>
                <a:latin typeface="Franklin Gothic Book"/>
              </a:rPr>
              <a:t>Tolerance of others with different beliefs</a:t>
            </a:r>
          </a:p>
          <a:p>
            <a:pPr marL="404813" indent="-285750">
              <a:buFont typeface="Arial" panose="020B0604020202020204" pitchFamily="34" charset="0"/>
              <a:buChar char="•"/>
              <a:defRPr/>
            </a:pPr>
            <a:r>
              <a:rPr lang="en-US" sz="1400" b="1" dirty="0">
                <a:solidFill>
                  <a:srgbClr val="202945"/>
                </a:solidFill>
                <a:latin typeface="Franklin Gothic Book"/>
              </a:rPr>
              <a:t>Openness to having my own views challenged</a:t>
            </a:r>
          </a:p>
          <a:p>
            <a:pPr marL="404813" indent="-285750">
              <a:buFont typeface="Arial" panose="020B0604020202020204" pitchFamily="34" charset="0"/>
              <a:buChar char="•"/>
              <a:defRPr/>
            </a:pPr>
            <a:r>
              <a:rPr lang="en-US" sz="1400" b="1" dirty="0">
                <a:solidFill>
                  <a:srgbClr val="202945"/>
                </a:solidFill>
                <a:latin typeface="Franklin Gothic Book"/>
              </a:rPr>
              <a:t>Ability to discuss and negotiate controversial issues</a:t>
            </a:r>
          </a:p>
          <a:p>
            <a:pPr marL="404813" indent="-285750">
              <a:buFont typeface="Arial" panose="020B0604020202020204" pitchFamily="34" charset="0"/>
              <a:buChar char="•"/>
              <a:defRPr/>
            </a:pPr>
            <a:r>
              <a:rPr lang="en-US" sz="1400" b="1" dirty="0">
                <a:solidFill>
                  <a:srgbClr val="202945"/>
                </a:solidFill>
                <a:latin typeface="Franklin Gothic Book"/>
              </a:rPr>
              <a:t>Ability to work cooperatively with diverse people</a:t>
            </a:r>
          </a:p>
          <a:p>
            <a:pPr marL="404813" indent="-285750">
              <a:buFont typeface="Arial" panose="020B0604020202020204" pitchFamily="34" charset="0"/>
              <a:buChar char="•"/>
              <a:defRPr/>
            </a:pPr>
            <a:endParaRPr lang="en-US" sz="1400" b="1" dirty="0">
              <a:solidFill>
                <a:srgbClr val="202945"/>
              </a:solidFill>
              <a:latin typeface="Franklin Gothic Book"/>
            </a:endParaRPr>
          </a:p>
          <a:p>
            <a:pPr>
              <a:defRPr/>
            </a:pPr>
            <a:endParaRPr lang="en-US" sz="1200" dirty="0">
              <a:solidFill>
                <a:schemeClr val="bg1"/>
              </a:solidFill>
              <a:latin typeface="Franklin Gothic Book"/>
            </a:endParaRPr>
          </a:p>
        </p:txBody>
      </p:sp>
      <p:sp>
        <p:nvSpPr>
          <p:cNvPr id="14" name="Rectangle 2"/>
          <p:cNvSpPr txBox="1">
            <a:spLocks noChangeArrowheads="1"/>
          </p:cNvSpPr>
          <p:nvPr/>
        </p:nvSpPr>
        <p:spPr bwMode="auto">
          <a:xfrm>
            <a:off x="914400" y="228600"/>
            <a:ext cx="7315200" cy="1295400"/>
          </a:xfrm>
          <a:prstGeom prst="rect">
            <a:avLst/>
          </a:prstGeom>
          <a:noFill/>
          <a:ln w="9525">
            <a:noFill/>
            <a:miter lim="800000"/>
            <a:headEnd/>
            <a:tailEnd/>
          </a:ln>
        </p:spPr>
        <p:txBody>
          <a:bodyPr anchor="ctr" anchorCtr="1"/>
          <a:lstStyle/>
          <a:p>
            <a:pPr algn="ctr" eaLnBrk="1" hangingPunct="1">
              <a:defRPr/>
            </a:pPr>
            <a:r>
              <a:rPr lang="en-US" sz="2800" b="1" kern="0" dirty="0">
                <a:solidFill>
                  <a:srgbClr val="202945"/>
                </a:solidFill>
                <a:latin typeface="Franklin Gothic Book"/>
                <a:ea typeface="+mj-ea"/>
                <a:cs typeface="+mj-cs"/>
              </a:rPr>
              <a:t>Pluralistic Orientation</a:t>
            </a:r>
            <a:br>
              <a:rPr lang="en-US" sz="1600" b="1" kern="0" dirty="0">
                <a:latin typeface="+mj-lt"/>
                <a:ea typeface="+mj-ea"/>
                <a:cs typeface="+mj-cs"/>
              </a:rPr>
            </a:br>
            <a:r>
              <a:rPr lang="en-US" sz="1800" b="1" i="1" kern="0" dirty="0">
                <a:solidFill>
                  <a:srgbClr val="E74C39"/>
                </a:solidFill>
                <a:latin typeface="Franklin Gothic"/>
                <a:ea typeface="+mj-ea"/>
                <a:cs typeface="+mj-cs"/>
              </a:rPr>
              <a:t>Pluralistic Orientation </a:t>
            </a:r>
            <a:r>
              <a:rPr lang="en-US" sz="1800" b="1" kern="0" dirty="0">
                <a:solidFill>
                  <a:srgbClr val="E74C39"/>
                </a:solidFill>
                <a:latin typeface="Franklin Gothic"/>
                <a:ea typeface="+mj-ea"/>
                <a:cs typeface="+mj-cs"/>
              </a:rPr>
              <a:t>measures skills and dispositions appropriate for </a:t>
            </a:r>
            <a:br>
              <a:rPr lang="en-US" sz="1800" b="1" kern="0" dirty="0">
                <a:latin typeface="Franklin Gothic"/>
                <a:ea typeface="+mj-ea"/>
                <a:cs typeface="+mj-cs"/>
              </a:rPr>
            </a:br>
            <a:r>
              <a:rPr lang="en-US" sz="1800" b="1" kern="0" dirty="0">
                <a:solidFill>
                  <a:srgbClr val="E74C39"/>
                </a:solidFill>
                <a:latin typeface="Franklin Gothic"/>
                <a:ea typeface="+mj-ea"/>
                <a:cs typeface="+mj-cs"/>
              </a:rPr>
              <a:t>living and working in a diverse society.</a:t>
            </a:r>
          </a:p>
        </p:txBody>
      </p:sp>
      <p:sp>
        <p:nvSpPr>
          <p:cNvPr id="7"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8"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9"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6" action="ppaction://hlinksldjump"/>
              </a:rPr>
              <a:t>Return to contents</a:t>
            </a:r>
            <a:endParaRPr lang="en-US" sz="1200" dirty="0">
              <a:solidFill>
                <a:srgbClr val="7680AC"/>
              </a:solidFill>
            </a:endParaRPr>
          </a:p>
        </p:txBody>
      </p:sp>
      <p:sp>
        <p:nvSpPr>
          <p:cNvPr id="11" name="TextBox 10">
            <a:extLst>
              <a:ext uri="{FF2B5EF4-FFF2-40B4-BE49-F238E27FC236}">
                <a16:creationId xmlns:a16="http://schemas.microsoft.com/office/drawing/2014/main" id="{9872E3C1-DD0A-416F-B5B7-E63E256D4CAA}"/>
              </a:ext>
            </a:extLst>
          </p:cNvPr>
          <p:cNvSpPr txBox="1"/>
          <p:nvPr/>
        </p:nvSpPr>
        <p:spPr>
          <a:xfrm>
            <a:off x="6104737" y="5257800"/>
            <a:ext cx="3048788" cy="830997"/>
          </a:xfrm>
          <a:prstGeom prst="rect">
            <a:avLst/>
          </a:prstGeom>
          <a:noFill/>
        </p:spPr>
        <p:txBody>
          <a:bodyPr wrap="square" rtlCol="0">
            <a:spAutoFit/>
          </a:bodyPr>
          <a:lstStyle/>
          <a:p>
            <a:r>
              <a:rPr lang="en-US" sz="1200" dirty="0">
                <a:solidFill>
                  <a:schemeClr val="bg1"/>
                </a:solidFill>
              </a:rPr>
              <a:t>* Includes non-binary, genderqueer, gender non-conforming, identity not listed above.</a:t>
            </a:r>
          </a:p>
          <a:p>
            <a:endParaRPr lang="en-US" sz="1200" dirty="0">
              <a:solidFill>
                <a:schemeClr val="bg1"/>
              </a:solidFill>
            </a:endParaRPr>
          </a:p>
          <a:p>
            <a:r>
              <a:rPr lang="en-US" sz="1200" dirty="0">
                <a:solidFill>
                  <a:schemeClr val="bg1"/>
                </a:solidFill>
              </a:rPr>
              <a:t>Data are included if your campus has an n ≥ 5.</a:t>
            </a:r>
          </a:p>
        </p:txBody>
      </p:sp>
    </p:spTree>
    <p:extLst>
      <p:ext uri="{BB962C8B-B14F-4D97-AF65-F5344CB8AC3E}">
        <p14:creationId xmlns:p14="http://schemas.microsoft.com/office/powerpoint/2010/main" val="14107320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Academic Self-Concept"/>
          <p:cNvGraphicFramePr>
            <a:graphicFrameLocks/>
          </p:cNvGraphicFramePr>
          <p:nvPr>
            <p:extLst>
              <p:ext uri="{D42A27DB-BD31-4B8C-83A1-F6EECF244321}">
                <p14:modId xmlns:p14="http://schemas.microsoft.com/office/powerpoint/2010/main" val="1980465896"/>
              </p:ext>
            </p:extLst>
          </p:nvPr>
        </p:nvGraphicFramePr>
        <p:xfrm>
          <a:off x="533400" y="1600200"/>
          <a:ext cx="6478588" cy="48768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6139656" y="2120900"/>
            <a:ext cx="2578100" cy="2057400"/>
          </a:xfrm>
          <a:prstGeom prst="rect">
            <a:avLst/>
          </a:prstGeom>
          <a:noFill/>
          <a:ln w="9525">
            <a:noFill/>
            <a:miter lim="800000"/>
            <a:headEnd/>
            <a:tailEnd/>
          </a:ln>
        </p:spPr>
        <p:txBody>
          <a:bodyPr anchor="t"/>
          <a:lstStyle/>
          <a:p>
            <a:pPr algn="ctr">
              <a:defRPr/>
            </a:pPr>
            <a:r>
              <a:rPr lang="en-US" sz="1400" b="1" u="sng" dirty="0">
                <a:solidFill>
                  <a:srgbClr val="202945"/>
                </a:solidFill>
                <a:latin typeface="Franklin Gothic Book"/>
              </a:rPr>
              <a:t>Construct Items</a:t>
            </a:r>
          </a:p>
          <a:p>
            <a:pPr>
              <a:defRPr/>
            </a:pPr>
            <a:endParaRPr lang="en-US" sz="1400" b="1" u="sng" dirty="0">
              <a:solidFill>
                <a:srgbClr val="202945"/>
              </a:solidFill>
              <a:latin typeface="Franklin Gothic Book"/>
            </a:endParaRPr>
          </a:p>
          <a:p>
            <a:pPr marL="285750" indent="-285750">
              <a:buFont typeface="Arial" panose="020B0604020202020204" pitchFamily="34" charset="0"/>
              <a:buChar char="•"/>
              <a:defRPr/>
            </a:pPr>
            <a:r>
              <a:rPr lang="en-US" sz="1400" b="1" dirty="0">
                <a:solidFill>
                  <a:srgbClr val="202945"/>
                </a:solidFill>
                <a:latin typeface="Franklin Gothic Book"/>
              </a:rPr>
              <a:t>Self-rated academic ability</a:t>
            </a:r>
          </a:p>
          <a:p>
            <a:pPr marL="285750" indent="-285750">
              <a:buFont typeface="Arial" panose="020B0604020202020204" pitchFamily="34" charset="0"/>
              <a:buChar char="•"/>
              <a:defRPr/>
            </a:pPr>
            <a:r>
              <a:rPr lang="en-US" sz="1400" b="1" dirty="0">
                <a:solidFill>
                  <a:srgbClr val="202945"/>
                </a:solidFill>
                <a:latin typeface="Franklin Gothic Book"/>
              </a:rPr>
              <a:t>Self-rated mathematical ability</a:t>
            </a:r>
          </a:p>
          <a:p>
            <a:pPr marL="285750" indent="-285750">
              <a:buFont typeface="Arial" panose="020B0604020202020204" pitchFamily="34" charset="0"/>
              <a:buChar char="•"/>
              <a:defRPr/>
            </a:pPr>
            <a:r>
              <a:rPr lang="en-US" sz="1400" b="1" dirty="0">
                <a:solidFill>
                  <a:srgbClr val="202945"/>
                </a:solidFill>
                <a:latin typeface="Franklin Gothic Book"/>
              </a:rPr>
              <a:t>Self-rated self-confidence (intellectual)</a:t>
            </a:r>
          </a:p>
          <a:p>
            <a:pPr marL="285750" indent="-285750">
              <a:buFont typeface="Arial" panose="020B0604020202020204" pitchFamily="34" charset="0"/>
              <a:buChar char="•"/>
              <a:defRPr/>
            </a:pPr>
            <a:r>
              <a:rPr lang="en-US" sz="1400" b="1" dirty="0">
                <a:solidFill>
                  <a:srgbClr val="202945"/>
                </a:solidFill>
                <a:latin typeface="Franklin Gothic Book"/>
              </a:rPr>
              <a:t>Self-rated drive to achieve</a:t>
            </a:r>
          </a:p>
          <a:p>
            <a:pPr marL="171450" indent="-171450" algn="just">
              <a:buFont typeface="Arial" panose="020B0604020202020204" pitchFamily="34" charset="0"/>
              <a:buChar char="•"/>
              <a:defRPr/>
            </a:pPr>
            <a:endParaRPr lang="en-US" sz="1200" dirty="0">
              <a:solidFill>
                <a:srgbClr val="202945"/>
              </a:solidFill>
              <a:latin typeface="Franklin Gothic Book"/>
            </a:endParaRPr>
          </a:p>
        </p:txBody>
      </p:sp>
      <p:sp>
        <p:nvSpPr>
          <p:cNvPr id="10" name="Rectangle 2"/>
          <p:cNvSpPr txBox="1">
            <a:spLocks noChangeArrowheads="1"/>
          </p:cNvSpPr>
          <p:nvPr/>
        </p:nvSpPr>
        <p:spPr bwMode="auto">
          <a:xfrm>
            <a:off x="838200" y="381000"/>
            <a:ext cx="7467600" cy="1447800"/>
          </a:xfrm>
          <a:prstGeom prst="rect">
            <a:avLst/>
          </a:prstGeom>
          <a:noFill/>
          <a:ln w="9525">
            <a:noFill/>
            <a:miter lim="800000"/>
            <a:headEnd/>
            <a:tailEnd/>
          </a:ln>
        </p:spPr>
        <p:txBody>
          <a:bodyPr anchor="ctr" anchorCtr="1"/>
          <a:lstStyle/>
          <a:p>
            <a:pPr algn="ctr" eaLnBrk="1" hangingPunct="1">
              <a:defRPr/>
            </a:pPr>
            <a:r>
              <a:rPr lang="en-US" sz="2800" b="1" kern="0" dirty="0">
                <a:solidFill>
                  <a:schemeClr val="bg2"/>
                </a:solidFill>
                <a:latin typeface="Franklin Gothic Book"/>
                <a:ea typeface="+mj-ea"/>
                <a:cs typeface="+mj-cs"/>
              </a:rPr>
              <a:t>Academic Self-Concept</a:t>
            </a:r>
            <a:r>
              <a:rPr lang="en-US" sz="1600" b="1" i="1" kern="0" dirty="0">
                <a:latin typeface="Franklin Gothic Book"/>
                <a:ea typeface="+mj-ea"/>
                <a:cs typeface="+mj-cs"/>
              </a:rPr>
              <a:t> </a:t>
            </a:r>
            <a:br>
              <a:rPr lang="en-US" sz="1600" b="1" i="1" kern="0" dirty="0">
                <a:latin typeface="+mj-lt"/>
                <a:ea typeface="+mj-ea"/>
                <a:cs typeface="+mj-cs"/>
              </a:rPr>
            </a:br>
            <a:r>
              <a:rPr lang="en-US" sz="1800" b="1" kern="0" dirty="0">
                <a:solidFill>
                  <a:srgbClr val="E74C39"/>
                </a:solidFill>
                <a:latin typeface="Franklin Gothic"/>
                <a:ea typeface="+mj-ea"/>
                <a:cs typeface="+mj-cs"/>
              </a:rPr>
              <a:t>Self-awareness and confidence in academic environments help students learn by encouraging their intellectual inquiry. </a:t>
            </a:r>
            <a:r>
              <a:rPr lang="en-US" sz="1800" b="1" i="1" kern="0" dirty="0">
                <a:solidFill>
                  <a:srgbClr val="E74C39"/>
                </a:solidFill>
                <a:latin typeface="Franklin Gothic"/>
                <a:ea typeface="+mj-ea"/>
                <a:cs typeface="+mj-cs"/>
              </a:rPr>
              <a:t>Academic Self-Concept </a:t>
            </a:r>
            <a:r>
              <a:rPr lang="en-US" sz="1800" b="1" kern="0" dirty="0">
                <a:solidFill>
                  <a:srgbClr val="E74C39"/>
                </a:solidFill>
                <a:latin typeface="Franklin Gothic"/>
                <a:ea typeface="+mj-ea"/>
                <a:cs typeface="+mj-cs"/>
              </a:rPr>
              <a:t>is a unified measure of students’ beliefs about their abilities and confidence in academic environments.</a:t>
            </a:r>
          </a:p>
        </p:txBody>
      </p:sp>
      <p:sp>
        <p:nvSpPr>
          <p:cNvPr id="7"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8"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9"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6" action="ppaction://hlinksldjump"/>
              </a:rPr>
              <a:t>Return to contents</a:t>
            </a:r>
            <a:endParaRPr lang="en-US" sz="1200" dirty="0">
              <a:solidFill>
                <a:srgbClr val="7680AC"/>
              </a:solidFill>
            </a:endParaRPr>
          </a:p>
        </p:txBody>
      </p:sp>
      <p:sp>
        <p:nvSpPr>
          <p:cNvPr id="15" name="TextBox 14">
            <a:extLst>
              <a:ext uri="{FF2B5EF4-FFF2-40B4-BE49-F238E27FC236}">
                <a16:creationId xmlns:a16="http://schemas.microsoft.com/office/drawing/2014/main" id="{E428C278-DDD7-43B5-A534-0280175F1489}"/>
              </a:ext>
            </a:extLst>
          </p:cNvPr>
          <p:cNvSpPr txBox="1"/>
          <p:nvPr/>
        </p:nvSpPr>
        <p:spPr>
          <a:xfrm>
            <a:off x="6104737" y="5257800"/>
            <a:ext cx="3048788" cy="830997"/>
          </a:xfrm>
          <a:prstGeom prst="rect">
            <a:avLst/>
          </a:prstGeom>
          <a:noFill/>
        </p:spPr>
        <p:txBody>
          <a:bodyPr wrap="square" rtlCol="0">
            <a:spAutoFit/>
          </a:bodyPr>
          <a:lstStyle/>
          <a:p>
            <a:r>
              <a:rPr lang="en-US" sz="1200" dirty="0">
                <a:solidFill>
                  <a:schemeClr val="bg1"/>
                </a:solidFill>
              </a:rPr>
              <a:t>* Includes non-binary, genderqueer, gender non-conforming, identity not listed above.</a:t>
            </a:r>
          </a:p>
          <a:p>
            <a:endParaRPr lang="en-US" sz="1200" dirty="0">
              <a:solidFill>
                <a:schemeClr val="bg1"/>
              </a:solidFill>
            </a:endParaRPr>
          </a:p>
          <a:p>
            <a:r>
              <a:rPr lang="en-US" sz="1200" dirty="0">
                <a:solidFill>
                  <a:schemeClr val="bg1"/>
                </a:solidFill>
              </a:rPr>
              <a:t>Data are included if your campus has an n ≥ 5.</a:t>
            </a:r>
          </a:p>
        </p:txBody>
      </p:sp>
    </p:spTree>
    <p:extLst>
      <p:ext uri="{BB962C8B-B14F-4D97-AF65-F5344CB8AC3E}">
        <p14:creationId xmlns:p14="http://schemas.microsoft.com/office/powerpoint/2010/main" val="28611757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2"/>
          <p:cNvSpPr>
            <a:spLocks noGrp="1" noChangeArrowheads="1"/>
          </p:cNvSpPr>
          <p:nvPr>
            <p:ph type="title" idx="4294967295"/>
          </p:nvPr>
        </p:nvSpPr>
        <p:spPr>
          <a:xfrm>
            <a:off x="838200" y="227013"/>
            <a:ext cx="7467600" cy="1449387"/>
          </a:xfrm>
        </p:spPr>
        <p:txBody>
          <a:bodyPr/>
          <a:lstStyle/>
          <a:p>
            <a:pPr eaLnBrk="1" hangingPunct="1">
              <a:defRPr/>
            </a:pPr>
            <a:r>
              <a:rPr lang="en-US" sz="1600" dirty="0">
                <a:solidFill>
                  <a:schemeClr val="tx1">
                    <a:lumMod val="50000"/>
                  </a:schemeClr>
                </a:solidFill>
              </a:rPr>
              <a:t> </a:t>
            </a:r>
            <a:r>
              <a:rPr lang="en-US" dirty="0">
                <a:solidFill>
                  <a:srgbClr val="202945"/>
                </a:solidFill>
                <a:latin typeface="Franklin Gothic Book"/>
              </a:rPr>
              <a:t>Civic Engagement</a:t>
            </a:r>
            <a:br>
              <a:rPr lang="en-US" sz="1600" dirty="0">
                <a:solidFill>
                  <a:schemeClr val="tx1"/>
                </a:solidFill>
              </a:rPr>
            </a:br>
            <a:r>
              <a:rPr lang="en-US" sz="1800" dirty="0">
                <a:solidFill>
                  <a:srgbClr val="E74C39"/>
                </a:solidFill>
                <a:latin typeface="Franklin Gothic"/>
              </a:rPr>
              <a:t>Engaged citizens are a critical element in the functioning of our democratic society. </a:t>
            </a:r>
            <a:r>
              <a:rPr lang="en-US" sz="1800" i="1" dirty="0">
                <a:solidFill>
                  <a:srgbClr val="E74C39"/>
                </a:solidFill>
                <a:latin typeface="Franklin Gothic"/>
              </a:rPr>
              <a:t>Civic Engagement </a:t>
            </a:r>
            <a:r>
              <a:rPr lang="en-US" sz="1800" dirty="0">
                <a:solidFill>
                  <a:srgbClr val="E74C39"/>
                </a:solidFill>
                <a:latin typeface="Franklin Gothic"/>
              </a:rPr>
              <a:t>measures the extent to which students are motivated and involved in civic, electoral, and political activities.</a:t>
            </a:r>
          </a:p>
        </p:txBody>
      </p:sp>
      <p:graphicFrame>
        <p:nvGraphicFramePr>
          <p:cNvPr id="8" name="Civic Engagement"/>
          <p:cNvGraphicFramePr>
            <a:graphicFrameLocks noChangeAspect="1"/>
          </p:cNvGraphicFramePr>
          <p:nvPr>
            <p:custDataLst>
              <p:tags r:id="rId1"/>
            </p:custDataLst>
            <p:extLst>
              <p:ext uri="{D42A27DB-BD31-4B8C-83A1-F6EECF244321}">
                <p14:modId xmlns:p14="http://schemas.microsoft.com/office/powerpoint/2010/main" val="2883797870"/>
              </p:ext>
            </p:extLst>
          </p:nvPr>
        </p:nvGraphicFramePr>
        <p:xfrm>
          <a:off x="76200" y="1492250"/>
          <a:ext cx="8839200"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8"/>
          <p:cNvSpPr>
            <a:spLocks noChangeArrowheads="1"/>
          </p:cNvSpPr>
          <p:nvPr/>
        </p:nvSpPr>
        <p:spPr bwMode="auto">
          <a:xfrm>
            <a:off x="1677581" y="6019800"/>
            <a:ext cx="2717026" cy="276999"/>
          </a:xfrm>
          <a:prstGeom prst="rect">
            <a:avLst/>
          </a:prstGeom>
          <a:noFill/>
          <a:ln w="9525">
            <a:noFill/>
            <a:miter lim="800000"/>
            <a:headEnd/>
            <a:tailEnd/>
          </a:ln>
        </p:spPr>
        <p:txBody>
          <a:bodyPr wrap="none" anchor="t">
            <a:spAutoFit/>
          </a:bodyPr>
          <a:lstStyle/>
          <a:p>
            <a:pPr algn="ctr">
              <a:defRPr/>
            </a:pPr>
            <a:r>
              <a:rPr lang="en-US" sz="1200" dirty="0">
                <a:solidFill>
                  <a:srgbClr val="202945"/>
                </a:solidFill>
                <a:latin typeface="+mn-lt"/>
              </a:rPr>
              <a:t>  Your Institution       Comparison Group</a:t>
            </a:r>
          </a:p>
        </p:txBody>
      </p:sp>
      <p:sp>
        <p:nvSpPr>
          <p:cNvPr id="13" name="Rectangle 12"/>
          <p:cNvSpPr/>
          <p:nvPr/>
        </p:nvSpPr>
        <p:spPr bwMode="auto">
          <a:xfrm>
            <a:off x="1752600" y="60960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rgbClr val="202945"/>
              </a:solidFill>
              <a:effectLst/>
              <a:latin typeface="Garamond" pitchFamily="18" charset="0"/>
            </a:endParaRPr>
          </a:p>
        </p:txBody>
      </p:sp>
      <p:sp>
        <p:nvSpPr>
          <p:cNvPr id="14" name="Rectangle 13"/>
          <p:cNvSpPr/>
          <p:nvPr/>
        </p:nvSpPr>
        <p:spPr bwMode="auto">
          <a:xfrm>
            <a:off x="2971800" y="60960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12"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0"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
        <p:nvSpPr>
          <p:cNvPr id="15" name="TextBox 14">
            <a:extLst>
              <a:ext uri="{FF2B5EF4-FFF2-40B4-BE49-F238E27FC236}">
                <a16:creationId xmlns:a16="http://schemas.microsoft.com/office/drawing/2014/main" id="{7B39D8A2-28DE-474E-83F9-068A388B83FE}"/>
              </a:ext>
            </a:extLst>
          </p:cNvPr>
          <p:cNvSpPr txBox="1"/>
          <p:nvPr/>
        </p:nvSpPr>
        <p:spPr>
          <a:xfrm>
            <a:off x="6104737" y="5257800"/>
            <a:ext cx="3048788" cy="830997"/>
          </a:xfrm>
          <a:prstGeom prst="rect">
            <a:avLst/>
          </a:prstGeom>
          <a:noFill/>
        </p:spPr>
        <p:txBody>
          <a:bodyPr wrap="square" rtlCol="0">
            <a:spAutoFit/>
          </a:bodyPr>
          <a:lstStyle/>
          <a:p>
            <a:r>
              <a:rPr lang="en-US" sz="1200" dirty="0">
                <a:solidFill>
                  <a:schemeClr val="bg1"/>
                </a:solidFill>
              </a:rPr>
              <a:t>* Includes non-binary, genderqueer, gender non-conforming, identity not listed above.</a:t>
            </a:r>
          </a:p>
          <a:p>
            <a:endParaRPr lang="en-US" sz="1200" dirty="0">
              <a:solidFill>
                <a:schemeClr val="bg1"/>
              </a:solidFill>
            </a:endParaRPr>
          </a:p>
          <a:p>
            <a:r>
              <a:rPr lang="en-US" sz="1200" dirty="0">
                <a:solidFill>
                  <a:schemeClr val="bg1"/>
                </a:solidFill>
              </a:rPr>
              <a:t>Data are included if your campus has an n ≥ 5.</a:t>
            </a:r>
          </a:p>
        </p:txBody>
      </p:sp>
    </p:spTree>
    <p:extLst>
      <p:ext uri="{BB962C8B-B14F-4D97-AF65-F5344CB8AC3E}">
        <p14:creationId xmlns:p14="http://schemas.microsoft.com/office/powerpoint/2010/main" val="7304297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Rectangle 2"/>
          <p:cNvSpPr>
            <a:spLocks noGrp="1" noChangeArrowheads="1"/>
          </p:cNvSpPr>
          <p:nvPr>
            <p:ph type="title"/>
          </p:nvPr>
        </p:nvSpPr>
        <p:spPr>
          <a:xfrm>
            <a:off x="762000" y="76200"/>
            <a:ext cx="7620000" cy="1524000"/>
          </a:xfrm>
        </p:spPr>
        <p:txBody>
          <a:bodyPr/>
          <a:lstStyle/>
          <a:p>
            <a:pPr eaLnBrk="1" hangingPunct="1">
              <a:defRPr/>
            </a:pPr>
            <a:r>
              <a:rPr lang="en-US" dirty="0">
                <a:solidFill>
                  <a:schemeClr val="bg1"/>
                </a:solidFill>
                <a:latin typeface="Franklin Gothic Book"/>
              </a:rPr>
              <a:t>Health and Wellness</a:t>
            </a:r>
            <a:br>
              <a:rPr lang="en-US" sz="1600" dirty="0">
                <a:solidFill>
                  <a:schemeClr val="tx1"/>
                </a:solidFill>
              </a:rPr>
            </a:br>
            <a:r>
              <a:rPr lang="en-US" sz="1600" dirty="0">
                <a:solidFill>
                  <a:srgbClr val="E74C39"/>
                </a:solidFill>
                <a:latin typeface="Franklin Gothic"/>
              </a:rPr>
              <a:t>Students’ emotional well-being can affect many important aspects of the student experience including academic performance and persistence.</a:t>
            </a:r>
            <a:br>
              <a:rPr lang="en-US" sz="1600" dirty="0">
                <a:solidFill>
                  <a:srgbClr val="E74C39"/>
                </a:solidFill>
                <a:latin typeface="Franklin Gothic"/>
              </a:rPr>
            </a:br>
            <a:br>
              <a:rPr lang="en-US" sz="1600" dirty="0">
                <a:solidFill>
                  <a:srgbClr val="E74C39"/>
                </a:solidFill>
                <a:latin typeface="Franklin Gothic Book"/>
              </a:rPr>
            </a:br>
            <a:r>
              <a:rPr lang="en-US" sz="1800" dirty="0">
                <a:solidFill>
                  <a:srgbClr val="E74C39"/>
                </a:solidFill>
                <a:latin typeface="Franklin Gothic Medium" panose="020B0603020102020204" pitchFamily="34" charset="0"/>
              </a:rPr>
              <a:t>In the past year, how often have you:</a:t>
            </a:r>
          </a:p>
        </p:txBody>
      </p:sp>
      <p:graphicFrame>
        <p:nvGraphicFramePr>
          <p:cNvPr id="18" name="Health Wellness"/>
          <p:cNvGraphicFramePr>
            <a:graphicFrameLocks noChangeAspect="1"/>
          </p:cNvGraphicFramePr>
          <p:nvPr>
            <p:custDataLst>
              <p:tags r:id="rId1"/>
            </p:custDataLst>
            <p:extLst>
              <p:ext uri="{D42A27DB-BD31-4B8C-83A1-F6EECF244321}">
                <p14:modId xmlns:p14="http://schemas.microsoft.com/office/powerpoint/2010/main" val="2179479635"/>
              </p:ext>
            </p:extLst>
          </p:nvPr>
        </p:nvGraphicFramePr>
        <p:xfrm>
          <a:off x="101600" y="1600200"/>
          <a:ext cx="8737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22534" name="TextBox 10"/>
          <p:cNvSpPr txBox="1">
            <a:spLocks noChangeArrowheads="1"/>
          </p:cNvSpPr>
          <p:nvPr/>
        </p:nvSpPr>
        <p:spPr bwMode="auto">
          <a:xfrm>
            <a:off x="1066800" y="5562600"/>
            <a:ext cx="3429000"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Felt overwhelmed by all I had to do</a:t>
            </a:r>
          </a:p>
        </p:txBody>
      </p:sp>
      <p:sp>
        <p:nvSpPr>
          <p:cNvPr id="22537" name="TextBox 13"/>
          <p:cNvSpPr txBox="1">
            <a:spLocks noChangeArrowheads="1"/>
          </p:cNvSpPr>
          <p:nvPr/>
        </p:nvSpPr>
        <p:spPr bwMode="auto">
          <a:xfrm>
            <a:off x="5943600" y="5562600"/>
            <a:ext cx="1981200" cy="307975"/>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Felt depressed</a:t>
            </a:r>
          </a:p>
        </p:txBody>
      </p:sp>
      <p:sp>
        <p:nvSpPr>
          <p:cNvPr id="14" name="Rectangle 6"/>
          <p:cNvSpPr>
            <a:spLocks noChangeArrowheads="1"/>
          </p:cNvSpPr>
          <p:nvPr/>
        </p:nvSpPr>
        <p:spPr bwMode="auto">
          <a:xfrm>
            <a:off x="3276600" y="5943600"/>
            <a:ext cx="2895600" cy="646331"/>
          </a:xfrm>
          <a:prstGeom prst="rect">
            <a:avLst/>
          </a:prstGeom>
          <a:noFill/>
          <a:ln w="9525">
            <a:noFill/>
            <a:miter lim="800000"/>
            <a:headEnd/>
            <a:tailEnd/>
          </a:ln>
        </p:spPr>
        <p:txBody>
          <a:bodyPr wrap="square" anchor="t">
            <a:spAutoFit/>
          </a:bodyPr>
          <a:lstStyle/>
          <a:p>
            <a:pPr>
              <a:defRPr/>
            </a:pP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Frequently                    Frequently</a:t>
            </a:r>
          </a:p>
          <a:p>
            <a:pPr>
              <a:defRPr/>
            </a:pPr>
            <a:r>
              <a:rPr lang="en-US" sz="1200" dirty="0">
                <a:solidFill>
                  <a:srgbClr val="202945"/>
                </a:solidFill>
                <a:latin typeface="+mn-lt"/>
              </a:rPr>
              <a:t>     Occasionally                 Occasionally</a:t>
            </a:r>
          </a:p>
        </p:txBody>
      </p:sp>
      <p:sp>
        <p:nvSpPr>
          <p:cNvPr id="17" name="Rectangle 16"/>
          <p:cNvSpPr/>
          <p:nvPr/>
        </p:nvSpPr>
        <p:spPr bwMode="auto">
          <a:xfrm>
            <a:off x="3429000" y="64008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1" name="Rectangle 20"/>
          <p:cNvSpPr/>
          <p:nvPr/>
        </p:nvSpPr>
        <p:spPr bwMode="auto">
          <a:xfrm>
            <a:off x="3429000" y="6248400"/>
            <a:ext cx="76200" cy="76200"/>
          </a:xfrm>
          <a:prstGeom prst="rect">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2" name="Rectangle 21"/>
          <p:cNvSpPr/>
          <p:nvPr/>
        </p:nvSpPr>
        <p:spPr bwMode="auto">
          <a:xfrm>
            <a:off x="4800600" y="64008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3" name="Rectangle 22"/>
          <p:cNvSpPr/>
          <p:nvPr/>
        </p:nvSpPr>
        <p:spPr bwMode="auto">
          <a:xfrm>
            <a:off x="4800600" y="62484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2"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13"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5"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7670837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724400"/>
            <a:ext cx="6400800" cy="1752600"/>
          </a:xfrm>
        </p:spPr>
        <p:txBody>
          <a:bodyPr/>
          <a:lstStyle/>
          <a:p>
            <a:pPr>
              <a:spcBef>
                <a:spcPct val="0"/>
              </a:spcBef>
            </a:pPr>
            <a:r>
              <a:rPr lang="en-US" dirty="0">
                <a:solidFill>
                  <a:srgbClr val="E74C39"/>
                </a:solidFill>
                <a:latin typeface="Franklin Gothic Book"/>
              </a:rPr>
              <a:t>These items illustrate students’ academic preparation.</a:t>
            </a:r>
          </a:p>
        </p:txBody>
      </p:sp>
      <p:sp>
        <p:nvSpPr>
          <p:cNvPr id="5" name="Rectangle 2"/>
          <p:cNvSpPr txBox="1">
            <a:spLocks noChangeArrowheads="1"/>
          </p:cNvSpPr>
          <p:nvPr/>
        </p:nvSpPr>
        <p:spPr bwMode="auto">
          <a:xfrm>
            <a:off x="0" y="2590800"/>
            <a:ext cx="9144000"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College Preparation</a:t>
            </a:r>
            <a:endParaRPr lang="en-US" sz="4400"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175" y="161633"/>
            <a:ext cx="9140825" cy="762000"/>
          </a:xfrm>
          <a:noFill/>
        </p:spPr>
        <p:txBody>
          <a:bodyPr/>
          <a:lstStyle/>
          <a:p>
            <a:pPr eaLnBrk="1" hangingPunct="1"/>
            <a:br>
              <a:rPr lang="en-US" dirty="0">
                <a:solidFill>
                  <a:schemeClr val="tx1"/>
                </a:solidFill>
              </a:rPr>
            </a:br>
            <a:r>
              <a:rPr lang="en-US" dirty="0">
                <a:solidFill>
                  <a:schemeClr val="tx1">
                    <a:lumMod val="50000"/>
                  </a:schemeClr>
                </a:solidFill>
              </a:rPr>
              <a:t> </a:t>
            </a:r>
            <a:r>
              <a:rPr lang="en-US" dirty="0">
                <a:solidFill>
                  <a:srgbClr val="202945"/>
                </a:solidFill>
                <a:latin typeface="Franklin Gothic Book"/>
              </a:rPr>
              <a:t>AP Exam Scores</a:t>
            </a:r>
            <a:br>
              <a:rPr lang="en-US" sz="2160" dirty="0">
                <a:solidFill>
                  <a:schemeClr val="tx1"/>
                </a:solidFill>
              </a:rPr>
            </a:br>
            <a:endParaRPr lang="en-US" sz="2160" dirty="0">
              <a:solidFill>
                <a:schemeClr val="tx1"/>
              </a:solidFill>
            </a:endParaRPr>
          </a:p>
        </p:txBody>
      </p:sp>
      <p:graphicFrame>
        <p:nvGraphicFramePr>
          <p:cNvPr id="7" name="College Adminissions"/>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Number of applications"/>
          <p:cNvGraphicFramePr>
            <a:graphicFrameLocks noGrp="1"/>
          </p:cNvGraphicFramePr>
          <p:nvPr>
            <p:ph sz="half" idx="4294967295"/>
            <p:custDataLst>
              <p:tags r:id="rId2"/>
            </p:custDataLst>
            <p:extLst>
              <p:ext uri="{D42A27DB-BD31-4B8C-83A1-F6EECF244321}">
                <p14:modId xmlns:p14="http://schemas.microsoft.com/office/powerpoint/2010/main" val="104451647"/>
              </p:ext>
            </p:extLst>
          </p:nvPr>
        </p:nvGraphicFramePr>
        <p:xfrm>
          <a:off x="195146" y="2055094"/>
          <a:ext cx="8686800" cy="4348270"/>
        </p:xfrm>
        <a:graphic>
          <a:graphicData uri="http://schemas.openxmlformats.org/drawingml/2006/chart">
            <c:chart xmlns:c="http://schemas.openxmlformats.org/drawingml/2006/chart" xmlns:r="http://schemas.openxmlformats.org/officeDocument/2006/relationships" r:id="rId6"/>
          </a:graphicData>
        </a:graphic>
      </p:graphicFrame>
      <p:sp>
        <p:nvSpPr>
          <p:cNvPr id="2" name="TextBox 1"/>
          <p:cNvSpPr txBox="1"/>
          <p:nvPr/>
        </p:nvSpPr>
        <p:spPr>
          <a:xfrm>
            <a:off x="228600" y="773668"/>
            <a:ext cx="8763000" cy="369332"/>
          </a:xfrm>
          <a:prstGeom prst="rect">
            <a:avLst/>
          </a:prstGeom>
          <a:noFill/>
        </p:spPr>
        <p:txBody>
          <a:bodyPr wrap="square" rtlCol="0" anchor="t">
            <a:spAutoFit/>
          </a:bodyPr>
          <a:lstStyle/>
          <a:p>
            <a:pPr algn="ctr"/>
            <a:r>
              <a:rPr lang="en-US" sz="1800" b="1" kern="0" dirty="0">
                <a:solidFill>
                  <a:srgbClr val="E74C39"/>
                </a:solidFill>
                <a:latin typeface="Franklin Gothic"/>
                <a:ea typeface="+mj-ea"/>
                <a:cs typeface="+mj-cs"/>
              </a:rPr>
              <a:t>On how many AP exams did you score a 3 or higher?</a:t>
            </a:r>
            <a:endParaRPr lang="en-US" sz="1800" b="1" dirty="0">
              <a:solidFill>
                <a:srgbClr val="E74C39"/>
              </a:solidFill>
              <a:latin typeface="Franklin Gothic"/>
            </a:endParaRPr>
          </a:p>
        </p:txBody>
      </p:sp>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10"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1"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7"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3657353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929"/>
            <a:ext cx="9140825" cy="1066801"/>
          </a:xfrm>
        </p:spPr>
        <p:txBody>
          <a:bodyPr/>
          <a:lstStyle/>
          <a:p>
            <a:br>
              <a:rPr lang="en-US" dirty="0">
                <a:solidFill>
                  <a:schemeClr val="tx1"/>
                </a:solidFill>
              </a:rPr>
            </a:br>
            <a:r>
              <a:rPr lang="en-US" dirty="0">
                <a:solidFill>
                  <a:srgbClr val="202945"/>
                </a:solidFill>
                <a:latin typeface="Franklin Gothic Book"/>
              </a:rPr>
              <a:t>Previous College Coursework</a:t>
            </a:r>
            <a:br>
              <a:rPr lang="en-US" dirty="0">
                <a:solidFill>
                  <a:schemeClr val="tx1"/>
                </a:solidFill>
              </a:rPr>
            </a:br>
            <a:endParaRPr lang="en-US" sz="2150" dirty="0">
              <a:solidFill>
                <a:srgbClr val="E74C39"/>
              </a:solidFill>
              <a:latin typeface="Franklin Gothic Book"/>
            </a:endParaRPr>
          </a:p>
        </p:txBody>
      </p:sp>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graphicFrame>
        <p:nvGraphicFramePr>
          <p:cNvPr id="8" name="Health Wellness"/>
          <p:cNvGraphicFramePr>
            <a:graphicFrameLocks noChangeAspect="1"/>
          </p:cNvGraphicFramePr>
          <p:nvPr>
            <p:custDataLst>
              <p:tags r:id="rId1"/>
            </p:custDataLst>
            <p:extLst>
              <p:ext uri="{D42A27DB-BD31-4B8C-83A1-F6EECF244321}">
                <p14:modId xmlns:p14="http://schemas.microsoft.com/office/powerpoint/2010/main" val="1161015808"/>
              </p:ext>
            </p:extLst>
          </p:nvPr>
        </p:nvGraphicFramePr>
        <p:xfrm>
          <a:off x="146424" y="1866899"/>
          <a:ext cx="8737600" cy="4762501"/>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10"/>
          <p:cNvSpPr txBox="1">
            <a:spLocks noChangeArrowheads="1"/>
          </p:cNvSpPr>
          <p:nvPr/>
        </p:nvSpPr>
        <p:spPr bwMode="auto">
          <a:xfrm>
            <a:off x="5029200" y="5715000"/>
            <a:ext cx="1380564"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Yes</a:t>
            </a:r>
          </a:p>
        </p:txBody>
      </p:sp>
      <p:sp>
        <p:nvSpPr>
          <p:cNvPr id="11" name="TextBox 10"/>
          <p:cNvSpPr txBox="1">
            <a:spLocks noChangeArrowheads="1"/>
          </p:cNvSpPr>
          <p:nvPr/>
        </p:nvSpPr>
        <p:spPr bwMode="auto">
          <a:xfrm>
            <a:off x="857793" y="986985"/>
            <a:ext cx="3429000" cy="646331"/>
          </a:xfrm>
          <a:prstGeom prst="rect">
            <a:avLst/>
          </a:prstGeom>
          <a:noFill/>
          <a:ln w="9525">
            <a:noFill/>
            <a:miter lim="800000"/>
            <a:headEnd/>
            <a:tailEnd/>
          </a:ln>
        </p:spPr>
        <p:txBody>
          <a:bodyPr wrap="square" anchor="t">
            <a:spAutoFit/>
          </a:bodyPr>
          <a:lstStyle/>
          <a:p>
            <a:pPr algn="ctr">
              <a:defRPr/>
            </a:pPr>
            <a:r>
              <a:rPr lang="en-US" sz="1800" b="1" kern="0" dirty="0">
                <a:solidFill>
                  <a:srgbClr val="E74C39"/>
                </a:solidFill>
                <a:latin typeface="Franklin Gothic"/>
                <a:ea typeface="+mj-ea"/>
                <a:cs typeface="+mj-cs"/>
              </a:rPr>
              <a:t>Have taken courses for credit at </a:t>
            </a:r>
            <a:r>
              <a:rPr lang="en-US" sz="1800" b="1" i="1" u="sng" kern="0" dirty="0">
                <a:solidFill>
                  <a:srgbClr val="E74C39"/>
                </a:solidFill>
                <a:latin typeface="Franklin Gothic"/>
                <a:ea typeface="+mj-ea"/>
                <a:cs typeface="+mj-cs"/>
              </a:rPr>
              <a:t>this</a:t>
            </a:r>
            <a:r>
              <a:rPr lang="en-US" sz="1800" b="1" kern="0" dirty="0">
                <a:solidFill>
                  <a:srgbClr val="E74C39"/>
                </a:solidFill>
                <a:latin typeface="Franklin Gothic"/>
                <a:ea typeface="+mj-ea"/>
                <a:cs typeface="+mj-cs"/>
              </a:rPr>
              <a:t> institution prior to this term </a:t>
            </a:r>
            <a:endParaRPr lang="en-US" sz="1100" dirty="0">
              <a:solidFill>
                <a:srgbClr val="202945"/>
              </a:solidFill>
              <a:latin typeface="Franklin Gothic"/>
            </a:endParaRPr>
          </a:p>
        </p:txBody>
      </p:sp>
      <p:sp>
        <p:nvSpPr>
          <p:cNvPr id="14" name="TextBox 10"/>
          <p:cNvSpPr txBox="1">
            <a:spLocks noChangeArrowheads="1"/>
          </p:cNvSpPr>
          <p:nvPr/>
        </p:nvSpPr>
        <p:spPr bwMode="auto">
          <a:xfrm>
            <a:off x="990600" y="5721162"/>
            <a:ext cx="1380564"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Yes</a:t>
            </a:r>
          </a:p>
        </p:txBody>
      </p:sp>
      <p:sp>
        <p:nvSpPr>
          <p:cNvPr id="15" name="TextBox 10"/>
          <p:cNvSpPr txBox="1">
            <a:spLocks noChangeArrowheads="1"/>
          </p:cNvSpPr>
          <p:nvPr/>
        </p:nvSpPr>
        <p:spPr bwMode="auto">
          <a:xfrm>
            <a:off x="3009900" y="5752733"/>
            <a:ext cx="1380564"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Yes</a:t>
            </a:r>
          </a:p>
        </p:txBody>
      </p:sp>
      <p:sp>
        <p:nvSpPr>
          <p:cNvPr id="16" name="TextBox 10"/>
          <p:cNvSpPr txBox="1">
            <a:spLocks noChangeArrowheads="1"/>
          </p:cNvSpPr>
          <p:nvPr/>
        </p:nvSpPr>
        <p:spPr bwMode="auto">
          <a:xfrm>
            <a:off x="7227046" y="5732001"/>
            <a:ext cx="1380564"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Yes</a:t>
            </a:r>
          </a:p>
        </p:txBody>
      </p:sp>
      <p:sp>
        <p:nvSpPr>
          <p:cNvPr id="17" name="TextBox 16"/>
          <p:cNvSpPr txBox="1">
            <a:spLocks noChangeArrowheads="1"/>
          </p:cNvSpPr>
          <p:nvPr/>
        </p:nvSpPr>
        <p:spPr bwMode="auto">
          <a:xfrm>
            <a:off x="5158439" y="951646"/>
            <a:ext cx="3756961" cy="923330"/>
          </a:xfrm>
          <a:prstGeom prst="rect">
            <a:avLst/>
          </a:prstGeom>
          <a:noFill/>
          <a:ln w="9525">
            <a:noFill/>
            <a:miter lim="800000"/>
            <a:headEnd/>
            <a:tailEnd/>
          </a:ln>
        </p:spPr>
        <p:txBody>
          <a:bodyPr wrap="square" anchor="t">
            <a:spAutoFit/>
          </a:bodyPr>
          <a:lstStyle/>
          <a:p>
            <a:pPr algn="ctr">
              <a:defRPr/>
            </a:pPr>
            <a:r>
              <a:rPr lang="en-US" sz="1800" b="1" kern="0" dirty="0">
                <a:solidFill>
                  <a:srgbClr val="E74C39"/>
                </a:solidFill>
                <a:latin typeface="Franklin Gothic"/>
                <a:ea typeface="+mj-ea"/>
                <a:cs typeface="+mj-cs"/>
              </a:rPr>
              <a:t>Have taken courses, whether for credit or not for credit, at </a:t>
            </a:r>
            <a:r>
              <a:rPr lang="en-US" sz="1800" b="1" i="1" u="sng" kern="0" dirty="0">
                <a:solidFill>
                  <a:srgbClr val="E74C39"/>
                </a:solidFill>
                <a:latin typeface="Franklin Gothic"/>
                <a:ea typeface="+mj-ea"/>
                <a:cs typeface="+mj-cs"/>
              </a:rPr>
              <a:t>any other</a:t>
            </a:r>
            <a:r>
              <a:rPr lang="en-US" sz="1800" b="1" i="1" kern="0" dirty="0">
                <a:solidFill>
                  <a:srgbClr val="E74C39"/>
                </a:solidFill>
                <a:latin typeface="Franklin Gothic"/>
                <a:ea typeface="+mj-ea"/>
                <a:cs typeface="+mj-cs"/>
              </a:rPr>
              <a:t> </a:t>
            </a:r>
            <a:r>
              <a:rPr lang="en-US" sz="1800" b="1" kern="0" dirty="0">
                <a:solidFill>
                  <a:srgbClr val="E74C39"/>
                </a:solidFill>
                <a:latin typeface="Franklin Gothic"/>
                <a:ea typeface="+mj-ea"/>
                <a:cs typeface="+mj-cs"/>
              </a:rPr>
              <a:t>institution since leaving high school</a:t>
            </a:r>
            <a:endParaRPr lang="en-US" sz="1100" dirty="0">
              <a:solidFill>
                <a:srgbClr val="202945"/>
              </a:solidFill>
              <a:latin typeface="Franklin Gothic"/>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284749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5"/>
          <p:cNvSpPr>
            <a:spLocks noGrp="1" noChangeArrowheads="1"/>
          </p:cNvSpPr>
          <p:nvPr>
            <p:ph type="title"/>
          </p:nvPr>
        </p:nvSpPr>
        <p:spPr/>
        <p:txBody>
          <a:bodyPr/>
          <a:lstStyle/>
          <a:p>
            <a:pPr eaLnBrk="1" hangingPunct="1">
              <a:defRPr/>
            </a:pPr>
            <a:r>
              <a:rPr lang="en-US" dirty="0">
                <a:solidFill>
                  <a:srgbClr val="202945"/>
                </a:solidFill>
                <a:latin typeface="Franklin Gothic Book" panose="020B0503020102020204" pitchFamily="34" charset="0"/>
              </a:rPr>
              <a:t>Table of Contents</a:t>
            </a:r>
          </a:p>
        </p:txBody>
      </p:sp>
      <p:sp>
        <p:nvSpPr>
          <p:cNvPr id="8" name="Content Placeholder 7"/>
          <p:cNvSpPr>
            <a:spLocks noGrp="1"/>
          </p:cNvSpPr>
          <p:nvPr>
            <p:ph idx="1"/>
          </p:nvPr>
        </p:nvSpPr>
        <p:spPr>
          <a:xfrm>
            <a:off x="457200" y="1219200"/>
            <a:ext cx="8229600" cy="5334000"/>
          </a:xfrm>
        </p:spPr>
        <p:txBody>
          <a:bodyPr numCol="2">
            <a:noAutofit/>
          </a:bodyPr>
          <a:lstStyle/>
          <a:p>
            <a:pPr marL="0" indent="0"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4" action="ppaction://hlinksldjump"/>
              </a:rPr>
              <a:t>Demographics</a:t>
            </a:r>
            <a:endParaRPr lang="en-US" sz="1200" u="sng" dirty="0">
              <a:solidFill>
                <a:srgbClr val="202945"/>
              </a:solidFill>
              <a:latin typeface="Franklin Gothic Book" panose="020B0503020102020204" pitchFamily="34" charset="0"/>
            </a:endParaRPr>
          </a:p>
          <a:p>
            <a:pPr marL="233363" indent="0" eaLnBrk="1" hangingPunct="1">
              <a:spcBef>
                <a:spcPts val="400"/>
              </a:spcBef>
              <a:buClr>
                <a:srgbClr val="7680AC"/>
              </a:buClr>
              <a:buNone/>
              <a:tabLst>
                <a:tab pos="228600" algn="l"/>
              </a:tabLst>
              <a:defRPr/>
            </a:pPr>
            <a:r>
              <a:rPr lang="en-US" sz="1200" u="sng" dirty="0">
                <a:solidFill>
                  <a:schemeClr val="bg2"/>
                </a:solidFill>
                <a:latin typeface="Franklin Gothic Book" panose="020B0503020102020204" pitchFamily="34" charset="0"/>
                <a:hlinkClick r:id="rId4" action="ppaction://hlinksldjump"/>
              </a:rPr>
              <a:t>Gender Identity </a:t>
            </a:r>
            <a:endParaRPr lang="en-US" sz="1200" u="sng" dirty="0">
              <a:solidFill>
                <a:schemeClr val="bg2"/>
              </a:solidFill>
              <a:latin typeface="Franklin Gothic Book" panose="020B0503020102020204" pitchFamily="34" charset="0"/>
            </a:endParaRPr>
          </a:p>
          <a:p>
            <a:pPr marL="233363" indent="0" eaLnBrk="1" hangingPunct="1">
              <a:spcBef>
                <a:spcPts val="400"/>
              </a:spcBef>
              <a:buClr>
                <a:srgbClr val="7680AC"/>
              </a:buClr>
              <a:buNone/>
              <a:tabLst>
                <a:tab pos="228600" algn="l"/>
              </a:tabLst>
              <a:defRPr/>
            </a:pPr>
            <a:r>
              <a:rPr lang="en-US" sz="1200" u="sng" dirty="0">
                <a:solidFill>
                  <a:schemeClr val="bg2"/>
                </a:solidFill>
                <a:latin typeface="Franklin Gothic Book" panose="020B0503020102020204" pitchFamily="34" charset="0"/>
                <a:hlinkClick r:id="rId5" action="ppaction://hlinksldjump"/>
              </a:rPr>
              <a:t>Race/Ethnicity</a:t>
            </a:r>
            <a:endParaRPr lang="en-US" sz="1200" u="sng" dirty="0">
              <a:solidFill>
                <a:schemeClr val="bg2"/>
              </a:solidFill>
              <a:latin typeface="Franklin Gothic Book" panose="020B0503020102020204" pitchFamily="34" charset="0"/>
            </a:endParaRPr>
          </a:p>
          <a:p>
            <a:pPr marL="233363" indent="0"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6" action="ppaction://hlinksldjump"/>
              </a:rPr>
              <a:t>Distance from Home</a:t>
            </a:r>
            <a:endParaRPr lang="en-US" sz="1200" dirty="0">
              <a:solidFill>
                <a:srgbClr val="E74C39"/>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endParaRPr lang="en-US" sz="800" dirty="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7" action="ppaction://hlinksldjump"/>
              </a:rPr>
              <a:t>College Choice</a:t>
            </a:r>
            <a:endParaRPr lang="en-US" sz="12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8" action="ppaction://hlinksldjump"/>
              </a:rPr>
              <a:t>College Applications</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9" action="ppaction://hlinksldjump"/>
              </a:rPr>
              <a:t>College Choice</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0" action="ppaction://hlinksldjump"/>
              </a:rPr>
              <a:t>Reasons for Attending College</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1" action="ppaction://hlinksldjump"/>
              </a:rPr>
              <a:t>Reasons for Attending This College (3 Slides)</a:t>
            </a:r>
            <a:endParaRPr lang="en-US" sz="1200" dirty="0">
              <a:solidFill>
                <a:srgbClr val="E74C39"/>
              </a:solidFill>
              <a:latin typeface="Franklin Gothic Book" panose="020B0503020102020204" pitchFamily="34" charset="0"/>
            </a:endParaRPr>
          </a:p>
          <a:p>
            <a:pPr marL="0" lvl="1" indent="0" eaLnBrk="1" hangingPunct="1">
              <a:spcBef>
                <a:spcPts val="400"/>
              </a:spcBef>
              <a:buClr>
                <a:srgbClr val="7680AC"/>
              </a:buClr>
              <a:buNone/>
              <a:tabLst>
                <a:tab pos="228600" algn="l"/>
              </a:tabLst>
              <a:defRPr/>
            </a:pPr>
            <a:endParaRPr lang="en-US" sz="800" dirty="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12" action="ppaction://hlinksldjump"/>
              </a:rPr>
              <a:t>Financing College</a:t>
            </a:r>
            <a:endParaRPr lang="en-US" sz="12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3" action="ppaction://hlinksldjump"/>
              </a:rPr>
              <a:t>Funding Sources</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4" action="ppaction://hlinksldjump"/>
              </a:rPr>
              <a:t>Financial Aid</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5" action="ppaction://hlinksldjump"/>
              </a:rPr>
              <a:t>Ability to Finance Education</a:t>
            </a:r>
            <a:r>
              <a:rPr lang="en-US" sz="1200" dirty="0">
                <a:solidFill>
                  <a:srgbClr val="E74C39"/>
                </a:solidFill>
                <a:latin typeface="Franklin Gothic Book" panose="020B0503020102020204" pitchFamily="34" charset="0"/>
              </a:rPr>
              <a:t> </a:t>
            </a:r>
            <a:endParaRPr lang="en-US" sz="1200" u="sng" dirty="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endParaRPr lang="en-US" sz="800" u="sng" dirty="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16" action="ppaction://hlinksldjump"/>
              </a:rPr>
              <a:t>High School Experiences</a:t>
            </a:r>
            <a:endParaRPr lang="en-US" sz="12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7" action="ppaction://hlinksldjump"/>
              </a:rPr>
              <a:t>Academic Preparation</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8" action="ppaction://hlinksldjump"/>
              </a:rPr>
              <a:t>Habits of Mind </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9" action="ppaction://hlinksldjump"/>
              </a:rPr>
              <a:t>Pluralistic Orientation </a:t>
            </a:r>
            <a:endParaRPr lang="en-US" sz="1200" dirty="0">
              <a:solidFill>
                <a:srgbClr val="E74C39"/>
              </a:solidFill>
              <a:latin typeface="Franklin Gothic Book" panose="020B0503020102020204" pitchFamily="34" charset="0"/>
              <a:hlinkClick r:id="rId20" action="ppaction://hlinksldjump"/>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0" action="ppaction://hlinksldjump"/>
              </a:rPr>
              <a:t>Academic Self-Concept</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1" action="ppaction://hlinksldjump"/>
              </a:rPr>
              <a:t>Civic Engagement</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2" action="ppaction://hlinksldjump"/>
              </a:rPr>
              <a:t>Health and Wellness</a:t>
            </a:r>
            <a:endParaRPr lang="en-US" sz="1200" dirty="0">
              <a:solidFill>
                <a:srgbClr val="E74C39"/>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23" action="ppaction://hlinksldjump"/>
              </a:rPr>
              <a:t>College Preparation</a:t>
            </a:r>
            <a:endParaRPr lang="en-US" sz="1200" u="sng" dirty="0">
              <a:solidFill>
                <a:srgbClr val="202945"/>
              </a:solidFill>
              <a:latin typeface="Franklin Gothic Book" panose="020B0503020102020204" pitchFamily="34" charset="0"/>
            </a:endParaRPr>
          </a:p>
          <a:p>
            <a:pPr marL="0" indent="233363"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24" action="ppaction://hlinksldjump"/>
              </a:rPr>
              <a:t>AP Exam Scores</a:t>
            </a:r>
            <a:endParaRPr lang="en-US" sz="1200" u="sng" dirty="0">
              <a:solidFill>
                <a:srgbClr val="202945"/>
              </a:solidFill>
              <a:latin typeface="Franklin Gothic Book" panose="020B0503020102020204" pitchFamily="34" charset="0"/>
            </a:endParaRPr>
          </a:p>
          <a:p>
            <a:pPr marL="0" indent="233363" eaLnBrk="1" hangingPunct="1">
              <a:spcBef>
                <a:spcPct val="30000"/>
              </a:spcBef>
              <a:buClr>
                <a:srgbClr val="7680AC"/>
              </a:buClr>
              <a:buNone/>
              <a:tabLst>
                <a:tab pos="228600" algn="l"/>
              </a:tabLst>
              <a:defRPr/>
            </a:pPr>
            <a:r>
              <a:rPr lang="en-US" sz="1200" dirty="0">
                <a:solidFill>
                  <a:srgbClr val="202945"/>
                </a:solidFill>
                <a:latin typeface="Franklin Gothic Book"/>
                <a:hlinkClick r:id="rId25" action="ppaction://hlinksldjump"/>
              </a:rPr>
              <a:t>Previous College Coursework</a:t>
            </a:r>
            <a:endParaRPr lang="en-US" sz="1200" u="sng" dirty="0">
              <a:solidFill>
                <a:schemeClr val="bg1"/>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endParaRPr lang="en-US" sz="800" u="sng" dirty="0">
              <a:solidFill>
                <a:schemeClr val="bg1"/>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26" action="ppaction://hlinksldjump"/>
              </a:rPr>
              <a:t>Expectations for College: Major and Career</a:t>
            </a:r>
            <a:endParaRPr lang="en-US" sz="12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7" action="ppaction://hlinksldjump"/>
              </a:rPr>
              <a:t>Intended Major</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8" action="ppaction://hlinksldjump"/>
              </a:rPr>
              <a:t>Pre-Med or Pre-Law</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9" action="ppaction://hlinksldjump"/>
              </a:rPr>
              <a:t>Intended Career</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30" action="ppaction://hlinksldjump"/>
              </a:rPr>
              <a:t>Time-to-Degree</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31" action="ppaction://hlinksldjump"/>
              </a:rPr>
              <a:t>Degree Aspirations</a:t>
            </a:r>
            <a:endParaRPr lang="en-US" sz="1200" dirty="0">
              <a:solidFill>
                <a:srgbClr val="E74C39"/>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endParaRPr lang="en-US" sz="800" u="sng" dirty="0">
              <a:solidFill>
                <a:schemeClr val="tx2">
                  <a:lumMod val="50000"/>
                </a:schemeClr>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32" action="ppaction://hlinksldjump"/>
              </a:rPr>
              <a:t>Expectations for College Life</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33" action="ppaction://hlinksldjump"/>
              </a:rPr>
              <a:t>Civic &amp; Campus Engagement</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34" action="ppaction://hlinksldjump"/>
              </a:rPr>
              <a:t>Academic Engagement</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35" action="ppaction://hlinksldjump"/>
              </a:rPr>
              <a:t>Political Behaviors</a:t>
            </a:r>
            <a:endParaRPr lang="en-US" sz="12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endParaRPr lang="en-US" sz="800" u="sng" dirty="0">
              <a:solidFill>
                <a:srgbClr val="202945"/>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36" action="ppaction://hlinksldjump"/>
              </a:rPr>
              <a:t>Recruitment and Orientation</a:t>
            </a:r>
            <a:endParaRPr lang="en-US" sz="1200" u="sng" dirty="0">
              <a:solidFill>
                <a:srgbClr val="202945"/>
              </a:solidFill>
              <a:latin typeface="Franklin Gothic Book" panose="020B0503020102020204" pitchFamily="34" charset="0"/>
            </a:endParaRPr>
          </a:p>
          <a:p>
            <a:pPr marL="0" indent="185738"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37" action="ppaction://hlinksldjump"/>
              </a:rPr>
              <a:t>Admissions and Enrollment</a:t>
            </a:r>
            <a:endParaRPr lang="en-US" sz="1200" u="sng" dirty="0">
              <a:solidFill>
                <a:srgbClr val="202945"/>
              </a:solidFill>
              <a:latin typeface="Franklin Gothic Book" panose="020B0503020102020204" pitchFamily="34" charset="0"/>
            </a:endParaRPr>
          </a:p>
          <a:p>
            <a:pPr marL="0" indent="185738"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38" action="ppaction://hlinksldjump"/>
              </a:rPr>
              <a:t>On-Campus Housing, Academic Advising, and Orientation</a:t>
            </a:r>
            <a:endParaRPr lang="en-US" sz="1200" u="sng" dirty="0">
              <a:solidFill>
                <a:srgbClr val="202945"/>
              </a:solidFill>
              <a:latin typeface="Franklin Gothic Book" panose="020B0503020102020204" pitchFamily="34" charset="0"/>
            </a:endParaRPr>
          </a:p>
        </p:txBody>
      </p:sp>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7" name="Slide Number Placeholder 4"/>
          <p:cNvSpPr txBox="1">
            <a:spLocks/>
          </p:cNvSpPr>
          <p:nvPr>
            <p:custDataLst>
              <p:tags r:id="rId1"/>
            </p:custDataLst>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495800"/>
            <a:ext cx="6400800" cy="1752600"/>
          </a:xfrm>
        </p:spPr>
        <p:txBody>
          <a:bodyPr/>
          <a:lstStyle/>
          <a:p>
            <a:pPr>
              <a:spcBef>
                <a:spcPct val="0"/>
              </a:spcBef>
            </a:pPr>
            <a:r>
              <a:rPr lang="en-US" dirty="0">
                <a:solidFill>
                  <a:srgbClr val="E74C39"/>
                </a:solidFill>
                <a:latin typeface="Franklin Gothic Book"/>
              </a:rPr>
              <a:t>Understanding students’ intended majors and career aspirations helps them plot an intentional and meaningful course of study.</a:t>
            </a:r>
            <a:endParaRPr lang="en-US" dirty="0">
              <a:solidFill>
                <a:schemeClr val="tx1"/>
              </a:solidFill>
              <a:latin typeface="Franklin Gothic Book"/>
            </a:endParaRPr>
          </a:p>
        </p:txBody>
      </p:sp>
      <p:sp>
        <p:nvSpPr>
          <p:cNvPr id="5" name="Rectangle 2"/>
          <p:cNvSpPr txBox="1">
            <a:spLocks noChangeArrowheads="1"/>
          </p:cNvSpPr>
          <p:nvPr/>
        </p:nvSpPr>
        <p:spPr bwMode="auto">
          <a:xfrm>
            <a:off x="0" y="2438400"/>
            <a:ext cx="9144000" cy="1752600"/>
          </a:xfrm>
          <a:prstGeom prst="rect">
            <a:avLst/>
          </a:prstGeom>
          <a:solidFill>
            <a:srgbClr val="E74C39"/>
          </a:solidFill>
          <a:ln w="9525">
            <a:solidFill>
              <a:schemeClr val="tx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b="0" dirty="0">
                <a:solidFill>
                  <a:srgbClr val="202945"/>
                </a:solidFill>
                <a:latin typeface="Franklin Gothic Medium" panose="020B0603020102020204" pitchFamily="34" charset="0"/>
              </a:rPr>
              <a:t>Expectations for College:</a:t>
            </a:r>
            <a:r>
              <a:rPr lang="en-US" b="0" dirty="0">
                <a:solidFill>
                  <a:schemeClr val="tx1"/>
                </a:solidFill>
                <a:latin typeface="Franklin Gothic Medium" panose="020B0603020102020204" pitchFamily="34" charset="0"/>
              </a:rPr>
              <a:t> </a:t>
            </a:r>
            <a:r>
              <a:rPr lang="en-US" b="0" dirty="0">
                <a:solidFill>
                  <a:srgbClr val="202945"/>
                </a:solidFill>
                <a:latin typeface="Franklin Gothic Medium" panose="020B0603020102020204" pitchFamily="34" charset="0"/>
              </a:rPr>
              <a:t>Major and Career</a:t>
            </a:r>
            <a:endParaRPr lang="en-US"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2" name="Rectangle 2"/>
          <p:cNvSpPr>
            <a:spLocks noGrp="1" noChangeArrowheads="1"/>
          </p:cNvSpPr>
          <p:nvPr>
            <p:ph type="title" idx="4294967295"/>
          </p:nvPr>
        </p:nvSpPr>
        <p:spPr>
          <a:xfrm>
            <a:off x="0" y="0"/>
            <a:ext cx="9140825" cy="1143000"/>
          </a:xfrm>
        </p:spPr>
        <p:txBody>
          <a:bodyPr/>
          <a:lstStyle/>
          <a:p>
            <a:pPr eaLnBrk="1" hangingPunct="1">
              <a:defRPr/>
            </a:pPr>
            <a:br>
              <a:rPr lang="en-US" sz="1600" dirty="0">
                <a:solidFill>
                  <a:schemeClr val="tx1"/>
                </a:solidFill>
              </a:rPr>
            </a:br>
            <a:r>
              <a:rPr lang="en-US" dirty="0">
                <a:solidFill>
                  <a:srgbClr val="202945"/>
                </a:solidFill>
                <a:latin typeface="Franklin Gothic Book"/>
              </a:rPr>
              <a:t>Intended Major</a:t>
            </a:r>
            <a:br>
              <a:rPr lang="en-US" dirty="0">
                <a:solidFill>
                  <a:schemeClr val="tx1"/>
                </a:solidFill>
              </a:rPr>
            </a:br>
            <a:r>
              <a:rPr lang="en-US" sz="1800" dirty="0">
                <a:solidFill>
                  <a:srgbClr val="E74C39"/>
                </a:solidFill>
                <a:latin typeface="Franklin Gothic"/>
              </a:rPr>
              <a:t>Please indicate your intended major.</a:t>
            </a:r>
          </a:p>
        </p:txBody>
      </p:sp>
      <p:graphicFrame>
        <p:nvGraphicFramePr>
          <p:cNvPr id="409674" name="Intended major"/>
          <p:cNvGraphicFramePr>
            <a:graphicFrameLocks noGrp="1"/>
          </p:cNvGraphicFramePr>
          <p:nvPr>
            <p:custDataLst>
              <p:tags r:id="rId1"/>
            </p:custDataLst>
            <p:extLst>
              <p:ext uri="{D42A27DB-BD31-4B8C-83A1-F6EECF244321}">
                <p14:modId xmlns:p14="http://schemas.microsoft.com/office/powerpoint/2010/main" val="3508144845"/>
              </p:ext>
            </p:extLst>
          </p:nvPr>
        </p:nvGraphicFramePr>
        <p:xfrm>
          <a:off x="228597" y="1676400"/>
          <a:ext cx="8686802" cy="4276161"/>
        </p:xfrm>
        <a:graphic>
          <a:graphicData uri="http://schemas.openxmlformats.org/drawingml/2006/table">
            <a:tbl>
              <a:tblPr/>
              <a:tblGrid>
                <a:gridCol w="2286003">
                  <a:extLst>
                    <a:ext uri="{9D8B030D-6E8A-4147-A177-3AD203B41FA5}">
                      <a16:colId xmlns:a16="http://schemas.microsoft.com/office/drawing/2014/main" val="20000"/>
                    </a:ext>
                  </a:extLst>
                </a:gridCol>
                <a:gridCol w="762000">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gridCol w="838200">
                  <a:extLst>
                    <a:ext uri="{9D8B030D-6E8A-4147-A177-3AD203B41FA5}">
                      <a16:colId xmlns:a16="http://schemas.microsoft.com/office/drawing/2014/main" val="20003"/>
                    </a:ext>
                  </a:extLst>
                </a:gridCol>
                <a:gridCol w="2514600">
                  <a:extLst>
                    <a:ext uri="{9D8B030D-6E8A-4147-A177-3AD203B41FA5}">
                      <a16:colId xmlns:a16="http://schemas.microsoft.com/office/drawing/2014/main" val="20004"/>
                    </a:ext>
                  </a:extLst>
                </a:gridCol>
                <a:gridCol w="741853">
                  <a:extLst>
                    <a:ext uri="{9D8B030D-6E8A-4147-A177-3AD203B41FA5}">
                      <a16:colId xmlns:a16="http://schemas.microsoft.com/office/drawing/2014/main" val="20005"/>
                    </a:ext>
                  </a:extLst>
                </a:gridCol>
                <a:gridCol w="782146">
                  <a:extLst>
                    <a:ext uri="{9D8B030D-6E8A-4147-A177-3AD203B41FA5}">
                      <a16:colId xmlns:a16="http://schemas.microsoft.com/office/drawing/2014/main" val="20006"/>
                    </a:ext>
                  </a:extLst>
                </a:gridCol>
              </a:tblGrid>
              <a:tr h="596189">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202945"/>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2"/>
                        </a:buClr>
                        <a:buSzTx/>
                        <a:buFontTx/>
                        <a:buNone/>
                        <a:tabLst/>
                      </a:pPr>
                      <a:r>
                        <a:rPr kumimoji="0" lang="en-US" sz="1500" b="1" i="0" u="none" strike="noStrike" cap="none" normalizeH="0" baseline="0" dirty="0">
                          <a:ln>
                            <a:noFill/>
                          </a:ln>
                          <a:solidFill>
                            <a:schemeClr val="accent1"/>
                          </a:solidFill>
                          <a:effectLst/>
                          <a:latin typeface="Franklin Gothic Book"/>
                        </a:rPr>
                        <a:t>Your</a:t>
                      </a:r>
                      <a:endParaRPr kumimoji="0" lang="en-US" sz="1500" b="1" normalizeH="0" dirty="0">
                        <a:ln>
                          <a:noFill/>
                        </a:ln>
                        <a:solidFill>
                          <a:schemeClr val="accent1"/>
                        </a:solidFill>
                        <a:effectLst/>
                        <a:latin typeface="Franklin Gothic Book"/>
                      </a:endParaRPr>
                    </a:p>
                    <a:p>
                      <a:pPr marL="0" marR="0" lvl="0" indent="0" algn="ctr" defTabSz="914400" rtl="0" eaLnBrk="1" fontAlgn="base" latinLnBrk="0" hangingPunct="1">
                        <a:lnSpc>
                          <a:spcPct val="100000"/>
                        </a:lnSpc>
                        <a:spcBef>
                          <a:spcPts val="0"/>
                        </a:spcBef>
                        <a:spcAft>
                          <a:spcPct val="0"/>
                        </a:spcAft>
                        <a:buClr>
                          <a:schemeClr val="tx2"/>
                        </a:buClr>
                        <a:buSzTx/>
                        <a:buFontTx/>
                        <a:buNone/>
                        <a:tabLst/>
                      </a:pPr>
                      <a:r>
                        <a:rPr kumimoji="0" lang="en-US" sz="1500" b="1" i="0" u="none" strike="noStrike" cap="none" normalizeH="0" baseline="0" dirty="0">
                          <a:ln>
                            <a:noFill/>
                          </a:ln>
                          <a:solidFill>
                            <a:schemeClr val="accent1"/>
                          </a:solidFill>
                          <a:effectLst/>
                          <a:latin typeface="Franklin Gothic Book"/>
                        </a:rPr>
                        <a:t> </a:t>
                      </a:r>
                      <a:r>
                        <a:rPr kumimoji="0" lang="en-US" sz="15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2"/>
                        </a:buClr>
                        <a:buSzTx/>
                        <a:buFontTx/>
                        <a:buNone/>
                        <a:tabLst/>
                      </a:pPr>
                      <a:r>
                        <a:rPr kumimoji="0" lang="en-US" sz="1500" b="1" i="0" u="none" strike="noStrike" cap="none" normalizeH="0" baseline="0" dirty="0">
                          <a:ln>
                            <a:noFill/>
                          </a:ln>
                          <a:solidFill>
                            <a:schemeClr val="bg2"/>
                          </a:solidFill>
                          <a:effectLst/>
                          <a:latin typeface="Franklin Gothic Book"/>
                        </a:rPr>
                        <a:t>Comp</a:t>
                      </a:r>
                      <a:endParaRPr kumimoji="0" lang="en-US" sz="1500" b="1" normalizeH="0" dirty="0">
                        <a:ln>
                          <a:noFill/>
                        </a:ln>
                        <a:solidFill>
                          <a:schemeClr val="bg2"/>
                        </a:solidFill>
                        <a:effectLst/>
                        <a:latin typeface="Franklin Gothic Book"/>
                      </a:endParaRPr>
                    </a:p>
                    <a:p>
                      <a:pPr marL="0" marR="0" lvl="0" indent="0" algn="ctr" defTabSz="914400" rtl="0" eaLnBrk="1" fontAlgn="base" latinLnBrk="0" hangingPunct="1">
                        <a:lnSpc>
                          <a:spcPct val="100000"/>
                        </a:lnSpc>
                        <a:spcBef>
                          <a:spcPts val="0"/>
                        </a:spcBef>
                        <a:spcAft>
                          <a:spcPct val="0"/>
                        </a:spcAft>
                        <a:buClr>
                          <a:schemeClr val="tx2"/>
                        </a:buClr>
                        <a:buSzTx/>
                        <a:buFontTx/>
                        <a:buNone/>
                        <a:tabLst/>
                      </a:pPr>
                      <a:r>
                        <a:rPr kumimoji="0" lang="en-US" sz="15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202945"/>
                        </a:solidFill>
                        <a:effectLst/>
                        <a:latin typeface="Franklin Gothic Book"/>
                      </a:endParaRP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2"/>
                        </a:buClr>
                        <a:buSzTx/>
                        <a:buFontTx/>
                        <a:buNone/>
                        <a:tabLst/>
                      </a:pPr>
                      <a:r>
                        <a:rPr kumimoji="0" lang="en-US" sz="1500" b="1" i="0" u="none" strike="noStrike" cap="none" normalizeH="0" baseline="0" dirty="0">
                          <a:ln>
                            <a:noFill/>
                          </a:ln>
                          <a:solidFill>
                            <a:schemeClr val="accent1"/>
                          </a:solidFill>
                          <a:effectLst/>
                          <a:latin typeface="Franklin Gothic Book"/>
                        </a:rPr>
                        <a:t>Your</a:t>
                      </a:r>
                      <a:endParaRPr kumimoji="0" lang="en-US" sz="1500" b="1" normalizeH="0" dirty="0">
                        <a:ln>
                          <a:noFill/>
                        </a:ln>
                        <a:solidFill>
                          <a:schemeClr val="accent1"/>
                        </a:solidFill>
                        <a:effectLst/>
                        <a:latin typeface="Franklin Gothic Book"/>
                      </a:endParaRPr>
                    </a:p>
                    <a:p>
                      <a:pPr marL="0" marR="0" lvl="0" indent="0" algn="ctr" defTabSz="914400" rtl="0" eaLnBrk="1" fontAlgn="base" latinLnBrk="0" hangingPunct="1">
                        <a:lnSpc>
                          <a:spcPct val="100000"/>
                        </a:lnSpc>
                        <a:spcBef>
                          <a:spcPts val="0"/>
                        </a:spcBef>
                        <a:spcAft>
                          <a:spcPct val="0"/>
                        </a:spcAft>
                        <a:buClr>
                          <a:schemeClr val="tx2"/>
                        </a:buClr>
                        <a:buSzTx/>
                        <a:buFontTx/>
                        <a:buNone/>
                        <a:tabLst/>
                      </a:pPr>
                      <a:r>
                        <a:rPr kumimoji="0" lang="en-US" sz="15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2"/>
                        </a:buClr>
                        <a:buSzTx/>
                        <a:buFontTx/>
                        <a:buNone/>
                        <a:tabLst/>
                      </a:pPr>
                      <a:r>
                        <a:rPr kumimoji="0" lang="en-US" sz="1500" b="1" i="0" u="none" strike="noStrike" cap="none" normalizeH="0" baseline="0" dirty="0">
                          <a:ln>
                            <a:noFill/>
                          </a:ln>
                          <a:solidFill>
                            <a:schemeClr val="bg2"/>
                          </a:solidFill>
                          <a:effectLst/>
                          <a:latin typeface="Franklin Gothic Book"/>
                        </a:rPr>
                        <a:t>Comp</a:t>
                      </a:r>
                      <a:endParaRPr kumimoji="0" lang="en-US" sz="1500" b="1" normalizeH="0" dirty="0">
                        <a:ln>
                          <a:noFill/>
                        </a:ln>
                        <a:solidFill>
                          <a:schemeClr val="bg2"/>
                        </a:solidFill>
                        <a:effectLst/>
                        <a:latin typeface="Franklin Gothic Book"/>
                      </a:endParaRPr>
                    </a:p>
                    <a:p>
                      <a:pPr marL="0" marR="0" lvl="0" indent="0" algn="ctr" defTabSz="914400" rtl="0" eaLnBrk="1" fontAlgn="base" latinLnBrk="0" hangingPunct="1">
                        <a:lnSpc>
                          <a:spcPct val="100000"/>
                        </a:lnSpc>
                        <a:spcBef>
                          <a:spcPts val="0"/>
                        </a:spcBef>
                        <a:spcAft>
                          <a:spcPct val="0"/>
                        </a:spcAft>
                        <a:buClr>
                          <a:schemeClr val="tx2"/>
                        </a:buClr>
                        <a:buSzTx/>
                        <a:buFontTx/>
                        <a:buNone/>
                        <a:tabLst/>
                      </a:pPr>
                      <a:r>
                        <a:rPr kumimoji="0" lang="en-US" sz="15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89961">
                <a:tc>
                  <a:txBody>
                    <a:bodyPr/>
                    <a:lstStyle/>
                    <a:p>
                      <a:pPr marL="0" marR="0" lvl="0" indent="0" algn="l" defTabSz="914400" rtl="0" eaLnBrk="1" fontAlgn="base" latinLnBrk="0" hangingPunct="1">
                        <a:lnSpc>
                          <a:spcPct val="100000"/>
                        </a:lnSpc>
                        <a:spcBef>
                          <a:spcPts val="0"/>
                        </a:spcBef>
                        <a:spcAft>
                          <a:spcPct val="0"/>
                        </a:spcAft>
                        <a:buClr>
                          <a:schemeClr val="tx2"/>
                        </a:buClr>
                        <a:buSzTx/>
                        <a:buFontTx/>
                        <a:buNone/>
                        <a:tabLst/>
                      </a:pPr>
                      <a:r>
                        <a:rPr kumimoji="0" lang="en-US" sz="1400" b="1" i="0" u="none" strike="noStrike" cap="none" normalizeH="0" baseline="0" dirty="0">
                          <a:ln>
                            <a:noFill/>
                          </a:ln>
                          <a:solidFill>
                            <a:srgbClr val="202945"/>
                          </a:solidFill>
                          <a:effectLst/>
                          <a:latin typeface="Franklin Gothic Book"/>
                        </a:rPr>
                        <a:t>Agriculture</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0.1%</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Fine Arts</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1.5%</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19.4%</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Biological Sciences</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16.7%</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15.6%</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Mathematics or </a:t>
                      </a:r>
                      <a:br>
                        <a:rPr kumimoji="0" lang="en-US" sz="1400" b="1" i="0" u="none" strike="noStrike" cap="none" normalizeH="0" baseline="0" dirty="0">
                          <a:ln>
                            <a:noFill/>
                          </a:ln>
                          <a:solidFill>
                            <a:srgbClr val="202945"/>
                          </a:solidFill>
                          <a:effectLst/>
                          <a:latin typeface="Franklin Gothic Book"/>
                        </a:rPr>
                      </a:br>
                      <a:r>
                        <a:rPr kumimoji="0" lang="en-US" sz="1400" b="1" i="0" u="none" strike="noStrike" cap="none" normalizeH="0" baseline="0" dirty="0">
                          <a:ln>
                            <a:noFill/>
                          </a:ln>
                          <a:solidFill>
                            <a:srgbClr val="202945"/>
                          </a:solidFill>
                          <a:effectLst/>
                          <a:latin typeface="Franklin Gothic Book"/>
                        </a:rPr>
                        <a:t>Computer Science</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7.4%</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7.1%</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Business</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18.1%</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4.7%</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Physical Science</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2.5%</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4.0%</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Education</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0.5%</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1.2%</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Social Science</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14.2%</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12.5%</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Engineering</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6.9%</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4.9%</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Justice and Security</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0.1%</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English </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2.0%</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3.3%</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Library Science</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0.1%</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Health Professions</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4.4%</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1.3%</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Other Non-technical</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3.4%</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2.5%</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32085">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History or Political Science</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7.4%</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6.0%</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Undecided</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13.2%</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11.5%</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Arts &amp; Humanities</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2.0%</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5.9%</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202945"/>
                        </a:solidFill>
                        <a:effectLst/>
                        <a:latin typeface="Franklin Gothic Book"/>
                      </a:endParaRPr>
                    </a:p>
                  </a:txBody>
                  <a:tcPr marL="85722" marR="0" marT="0" marB="0"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chemeClr val="accent1"/>
                        </a:solidFill>
                        <a:effectLst/>
                        <a:latin typeface="Franklin Gothic Book"/>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E74C39"/>
                        </a:solidFill>
                        <a:effectLst/>
                        <a:latin typeface="Franklin Gothic Book"/>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9"/>
                  </a:ext>
                </a:extLst>
              </a:tr>
            </a:tbl>
          </a:graphicData>
        </a:graphic>
      </p:graphicFrame>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552884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0825" cy="1143000"/>
          </a:xfrm>
        </p:spPr>
        <p:txBody>
          <a:bodyPr/>
          <a:lstStyle/>
          <a:p>
            <a:r>
              <a:rPr lang="en-US" dirty="0">
                <a:solidFill>
                  <a:srgbClr val="202945"/>
                </a:solidFill>
                <a:latin typeface="Franklin Gothic Book"/>
              </a:rPr>
              <a:t>Pre-Med or Pre-Law</a:t>
            </a:r>
            <a:br>
              <a:rPr lang="en-US" dirty="0">
                <a:solidFill>
                  <a:schemeClr val="tx1"/>
                </a:solidFill>
              </a:rPr>
            </a:br>
            <a:r>
              <a:rPr lang="en-US" sz="1800" dirty="0">
                <a:solidFill>
                  <a:srgbClr val="E74C39"/>
                </a:solidFill>
                <a:latin typeface="Franklin Gothic"/>
              </a:rPr>
              <a:t>Do you consider yourself Pre-Med or Pre-Law?</a:t>
            </a:r>
          </a:p>
        </p:txBody>
      </p:sp>
      <p:graphicFrame>
        <p:nvGraphicFramePr>
          <p:cNvPr id="7" name="Pre med Pre law"/>
          <p:cNvGraphicFramePr>
            <a:graphicFrameLocks noGrp="1"/>
          </p:cNvGraphicFramePr>
          <p:nvPr>
            <p:ph idx="1"/>
            <p:extLst>
              <p:ext uri="{D42A27DB-BD31-4B8C-83A1-F6EECF244321}">
                <p14:modId xmlns:p14="http://schemas.microsoft.com/office/powerpoint/2010/main" val="243258717"/>
              </p:ext>
            </p:extLst>
          </p:nvPr>
        </p:nvGraphicFramePr>
        <p:xfrm>
          <a:off x="457200" y="1370013"/>
          <a:ext cx="82296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2" name="Rectangle 2"/>
          <p:cNvSpPr>
            <a:spLocks noGrp="1" noChangeArrowheads="1"/>
          </p:cNvSpPr>
          <p:nvPr>
            <p:ph type="title" idx="4294967295"/>
          </p:nvPr>
        </p:nvSpPr>
        <p:spPr>
          <a:xfrm>
            <a:off x="33655" y="0"/>
            <a:ext cx="9140825" cy="1143000"/>
          </a:xfrm>
        </p:spPr>
        <p:txBody>
          <a:bodyPr/>
          <a:lstStyle/>
          <a:p>
            <a:pPr eaLnBrk="1" hangingPunct="1">
              <a:defRPr/>
            </a:pPr>
            <a:br>
              <a:rPr lang="en-US" sz="1600" dirty="0">
                <a:solidFill>
                  <a:schemeClr val="tx1"/>
                </a:solidFill>
              </a:rPr>
            </a:br>
            <a:r>
              <a:rPr lang="en-US" dirty="0">
                <a:solidFill>
                  <a:srgbClr val="202945"/>
                </a:solidFill>
                <a:latin typeface="Franklin Gothic Book"/>
              </a:rPr>
              <a:t>Intended Career</a:t>
            </a:r>
            <a:br>
              <a:rPr lang="en-US" dirty="0">
                <a:solidFill>
                  <a:schemeClr val="tx1"/>
                </a:solidFill>
              </a:rPr>
            </a:br>
            <a:r>
              <a:rPr lang="en-US" sz="1800" dirty="0">
                <a:solidFill>
                  <a:srgbClr val="E74C39"/>
                </a:solidFill>
                <a:latin typeface="Franklin Gothic"/>
              </a:rPr>
              <a:t>Please indicate your intended career.</a:t>
            </a:r>
          </a:p>
        </p:txBody>
      </p:sp>
      <p:graphicFrame>
        <p:nvGraphicFramePr>
          <p:cNvPr id="409674" name="Intended career"/>
          <p:cNvGraphicFramePr>
            <a:graphicFrameLocks noGrp="1"/>
          </p:cNvGraphicFramePr>
          <p:nvPr>
            <p:custDataLst>
              <p:tags r:id="rId1"/>
            </p:custDataLst>
            <p:extLst>
              <p:ext uri="{D42A27DB-BD31-4B8C-83A1-F6EECF244321}">
                <p14:modId xmlns:p14="http://schemas.microsoft.com/office/powerpoint/2010/main" val="3462233453"/>
              </p:ext>
            </p:extLst>
          </p:nvPr>
        </p:nvGraphicFramePr>
        <p:xfrm>
          <a:off x="413068" y="1112586"/>
          <a:ext cx="8381997" cy="5388596"/>
        </p:xfrm>
        <a:graphic>
          <a:graphicData uri="http://schemas.openxmlformats.org/drawingml/2006/table">
            <a:tbl>
              <a:tblPr/>
              <a:tblGrid>
                <a:gridCol w="2330132">
                  <a:extLst>
                    <a:ext uri="{9D8B030D-6E8A-4147-A177-3AD203B41FA5}">
                      <a16:colId xmlns:a16="http://schemas.microsoft.com/office/drawing/2014/main" val="20000"/>
                    </a:ext>
                  </a:extLst>
                </a:gridCol>
                <a:gridCol w="838200">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gridCol w="609600">
                  <a:extLst>
                    <a:ext uri="{9D8B030D-6E8A-4147-A177-3AD203B41FA5}">
                      <a16:colId xmlns:a16="http://schemas.microsoft.com/office/drawing/2014/main" val="20003"/>
                    </a:ext>
                  </a:extLst>
                </a:gridCol>
                <a:gridCol w="2364778">
                  <a:extLst>
                    <a:ext uri="{9D8B030D-6E8A-4147-A177-3AD203B41FA5}">
                      <a16:colId xmlns:a16="http://schemas.microsoft.com/office/drawing/2014/main" val="20004"/>
                    </a:ext>
                  </a:extLst>
                </a:gridCol>
                <a:gridCol w="722586">
                  <a:extLst>
                    <a:ext uri="{9D8B030D-6E8A-4147-A177-3AD203B41FA5}">
                      <a16:colId xmlns:a16="http://schemas.microsoft.com/office/drawing/2014/main" val="20005"/>
                    </a:ext>
                  </a:extLst>
                </a:gridCol>
                <a:gridCol w="754701">
                  <a:extLst>
                    <a:ext uri="{9D8B030D-6E8A-4147-A177-3AD203B41FA5}">
                      <a16:colId xmlns:a16="http://schemas.microsoft.com/office/drawing/2014/main" val="20006"/>
                    </a:ext>
                  </a:extLst>
                </a:gridCol>
              </a:tblGrid>
              <a:tr h="607220">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202945"/>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Your</a:t>
                      </a:r>
                      <a:endParaRPr kumimoji="0" lang="en-US" sz="1400" b="1" normalizeH="0" dirty="0">
                        <a:ln>
                          <a:noFill/>
                        </a:ln>
                        <a:solidFill>
                          <a:schemeClr val="accent1"/>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 </a:t>
                      </a:r>
                      <a:r>
                        <a:rPr kumimoji="0" lang="en-US" sz="14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Franklin Gothic Book"/>
                        </a:rPr>
                        <a:t>Comp</a:t>
                      </a:r>
                      <a:endParaRPr kumimoji="0" lang="en-US" sz="1400" b="1" normalizeH="0" dirty="0">
                        <a:ln>
                          <a:noFill/>
                        </a:ln>
                        <a:solidFill>
                          <a:schemeClr val="bg2"/>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202945"/>
                        </a:solidFill>
                        <a:effectLst/>
                        <a:latin typeface="Franklin Gothic Book"/>
                      </a:endParaRP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Your</a:t>
                      </a:r>
                      <a:endParaRPr kumimoji="0" lang="en-US" sz="1400" b="1" normalizeH="0" dirty="0">
                        <a:ln>
                          <a:noFill/>
                        </a:ln>
                        <a:solidFill>
                          <a:schemeClr val="accent1"/>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Franklin Gothic Book"/>
                        </a:rPr>
                        <a:t>Comp</a:t>
                      </a:r>
                      <a:endParaRPr kumimoji="0" lang="en-US" sz="1400" b="1" normalizeH="0" dirty="0">
                        <a:ln>
                          <a:noFill/>
                        </a:ln>
                        <a:solidFill>
                          <a:schemeClr val="bg2"/>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53949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Artist</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1.0%</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22.3%</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Homemaker/Stay-at-Home Parent</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0.0%</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0769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Business</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34.8%</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9.2%</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IT Professional</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6.4%</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4.9%</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93192">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Business (Admin Assistant)</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0.1%</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Lawyer</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7.4%</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4.9%</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Clergy</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0.0%</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Military</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1.0%</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0.2%</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Educators</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1.5%</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3.7%</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Nurse</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1.0%</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0.6%</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554167">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Education Administrator</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0.6%</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Research Scientist (e.g., Biologist, Chemist, Physicist)</a:t>
                      </a: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2.0%</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5.7%</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Doctor (MD, DDS, or DVM)</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12.8%</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8.4%</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Social/Non-Profit Services</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0.8%</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Engineer</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6.4%</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4.6%</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Skilled Worker (e.g., Plumber, Electrician, Construction)</a:t>
                      </a: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0.5%</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0.5%</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82783">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Farmer or Forester</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1.5%</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Other Choice</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7.4%</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9.4%</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Health Professional</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6.9%</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6.0%</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Undecided</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11.3%</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16.9%</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10"/>
                  </a:ext>
                </a:extLst>
              </a:tr>
              <a:tr h="397176">
                <a:tc>
                  <a:txBody>
                    <a:bodyPr/>
                    <a:lstStyle/>
                    <a:p>
                      <a:endParaRPr lang="en-US" dirty="0"/>
                    </a:p>
                  </a:txBody>
                  <a:tcPr marL="85722" marR="0" marT="0" marB="0" horzOverflow="overflow">
                    <a:lnL>
                      <a:noFill/>
                    </a:lnL>
                    <a:lnR>
                      <a:noFill/>
                    </a:lnR>
                    <a:lnT>
                      <a:noFill/>
                    </a:lnT>
                    <a:lnB>
                      <a:noFill/>
                    </a:lnB>
                    <a:lnTlToBr>
                      <a:noFill/>
                    </a:lnTlToBr>
                    <a:lnBlToTr>
                      <a:noFill/>
                    </a:lnBlToTr>
                    <a:noFill/>
                  </a:tcPr>
                </a:tc>
                <a:tc>
                  <a:txBody>
                    <a:bodyPr/>
                    <a:lstStyle/>
                    <a:p>
                      <a:endParaRPr lang="en-US" dirty="0"/>
                    </a:p>
                  </a:txBody>
                  <a:tcPr marL="91436" marR="91436" marT="45715" marB="45715" horzOverflow="overflow">
                    <a:lnL>
                      <a:noFill/>
                    </a:lnL>
                    <a:lnR>
                      <a:noFill/>
                    </a:lnR>
                    <a:lnT>
                      <a:noFill/>
                    </a:lnT>
                    <a:lnB>
                      <a:noFill/>
                    </a:lnB>
                    <a:lnTlToBr>
                      <a:noFill/>
                    </a:lnTlToBr>
                    <a:lnBlToTr>
                      <a:noFill/>
                    </a:lnBlToTr>
                    <a:noFill/>
                  </a:tcPr>
                </a:tc>
                <a:tc>
                  <a:txBody>
                    <a:bodyPr/>
                    <a:lstStyle/>
                    <a:p>
                      <a:endParaRPr lang="en-US" dirty="0"/>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endParaRPr lang="en-US" dirty="0"/>
                    </a:p>
                  </a:txBody>
                  <a:tcPr marL="85722" marR="0" marT="0" marB="0" horzOverflow="overflow">
                    <a:lnL>
                      <a:noFill/>
                    </a:lnL>
                    <a:lnR>
                      <a:noFill/>
                    </a:lnR>
                    <a:lnT>
                      <a:noFill/>
                    </a:lnT>
                    <a:lnB>
                      <a:noFill/>
                    </a:lnB>
                    <a:lnTlToBr>
                      <a:noFill/>
                    </a:lnTlToBr>
                    <a:lnBlToTr>
                      <a:noFill/>
                    </a:lnBlToTr>
                    <a:noFill/>
                  </a:tcPr>
                </a:tc>
                <a:tc>
                  <a:txBody>
                    <a:bodyPr/>
                    <a:lstStyle/>
                    <a:p>
                      <a:endParaRPr lang="en-US" dirty="0"/>
                    </a:p>
                  </a:txBody>
                  <a:tcPr marL="91436" marR="91436" marT="45715" marB="45715" horzOverflow="overflow">
                    <a:lnL>
                      <a:noFill/>
                    </a:lnL>
                    <a:lnR>
                      <a:noFill/>
                    </a:lnR>
                    <a:lnT>
                      <a:noFill/>
                    </a:lnT>
                    <a:lnB>
                      <a:noFill/>
                    </a:lnB>
                    <a:lnTlToBr>
                      <a:noFill/>
                    </a:lnTlToBr>
                    <a:lnBlToTr>
                      <a:noFill/>
                    </a:lnBlToTr>
                    <a:noFill/>
                  </a:tcPr>
                </a:tc>
                <a:tc>
                  <a:txBody>
                    <a:bodyPr/>
                    <a:lstStyle/>
                    <a:p>
                      <a:endParaRPr lang="en-US" dirty="0"/>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11"/>
                  </a:ext>
                </a:extLst>
              </a:tr>
            </a:tbl>
          </a:graphicData>
        </a:graphic>
      </p:graphicFrame>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3508309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5" y="304800"/>
            <a:ext cx="9140825" cy="1143000"/>
          </a:xfrm>
        </p:spPr>
        <p:txBody>
          <a:bodyPr/>
          <a:lstStyle/>
          <a:p>
            <a:r>
              <a:rPr lang="en-US" dirty="0">
                <a:solidFill>
                  <a:srgbClr val="202945"/>
                </a:solidFill>
                <a:latin typeface="Franklin Gothic Book"/>
              </a:rPr>
              <a:t>Time-to-Degree</a:t>
            </a:r>
            <a:br>
              <a:rPr lang="en-US" dirty="0">
                <a:solidFill>
                  <a:schemeClr val="tx1"/>
                </a:solidFill>
              </a:rPr>
            </a:br>
            <a:r>
              <a:rPr lang="en-US" sz="1800" dirty="0">
                <a:solidFill>
                  <a:srgbClr val="E74C39"/>
                </a:solidFill>
                <a:latin typeface="Franklin Gothic"/>
              </a:rPr>
              <a:t>How many years do you expect it will take you to </a:t>
            </a:r>
            <a:br>
              <a:rPr lang="en-US" sz="1800" dirty="0">
                <a:solidFill>
                  <a:srgbClr val="E74C39"/>
                </a:solidFill>
                <a:latin typeface="Franklin Gothic"/>
              </a:rPr>
            </a:br>
            <a:r>
              <a:rPr lang="en-US" sz="1800" dirty="0">
                <a:solidFill>
                  <a:srgbClr val="E74C39"/>
                </a:solidFill>
                <a:latin typeface="Franklin Gothic"/>
              </a:rPr>
              <a:t>graduate from this college?</a:t>
            </a:r>
          </a:p>
        </p:txBody>
      </p:sp>
      <p:graphicFrame>
        <p:nvGraphicFramePr>
          <p:cNvPr id="5" name="Time to degree"/>
          <p:cNvGraphicFramePr>
            <a:graphicFrameLocks noGrp="1"/>
          </p:cNvGraphicFramePr>
          <p:nvPr>
            <p:ph idx="1"/>
            <p:extLst>
              <p:ext uri="{D42A27DB-BD31-4B8C-83A1-F6EECF244321}">
                <p14:modId xmlns:p14="http://schemas.microsoft.com/office/powerpoint/2010/main" val="1578046293"/>
              </p:ext>
            </p:extLst>
          </p:nvPr>
        </p:nvGraphicFramePr>
        <p:xfrm>
          <a:off x="152400" y="1447800"/>
          <a:ext cx="8763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0825" cy="1143000"/>
          </a:xfrm>
        </p:spPr>
        <p:txBody>
          <a:bodyPr/>
          <a:lstStyle/>
          <a:p>
            <a:r>
              <a:rPr lang="en-US" dirty="0">
                <a:solidFill>
                  <a:srgbClr val="202945"/>
                </a:solidFill>
                <a:latin typeface="Franklin Gothic Book"/>
              </a:rPr>
              <a:t>Degree Aspirations</a:t>
            </a:r>
            <a:br>
              <a:rPr lang="en-US" dirty="0">
                <a:solidFill>
                  <a:schemeClr val="tx1"/>
                </a:solidFill>
              </a:rPr>
            </a:br>
            <a:r>
              <a:rPr lang="en-US" sz="1800" dirty="0">
                <a:solidFill>
                  <a:srgbClr val="E74C39"/>
                </a:solidFill>
                <a:latin typeface="Franklin Gothic"/>
              </a:rPr>
              <a:t>What is the highest academic degree that you intend to attain?</a:t>
            </a:r>
          </a:p>
        </p:txBody>
      </p:sp>
      <p:graphicFrame>
        <p:nvGraphicFramePr>
          <p:cNvPr id="5" name="Degree aspirations"/>
          <p:cNvGraphicFramePr>
            <a:graphicFrameLocks noGrp="1"/>
          </p:cNvGraphicFramePr>
          <p:nvPr>
            <p:ph sz="half" idx="1"/>
            <p:extLst>
              <p:ext uri="{D42A27DB-BD31-4B8C-83A1-F6EECF244321}">
                <p14:modId xmlns:p14="http://schemas.microsoft.com/office/powerpoint/2010/main" val="1016064307"/>
              </p:ext>
            </p:extLst>
          </p:nvPr>
        </p:nvGraphicFramePr>
        <p:xfrm>
          <a:off x="0" y="1219200"/>
          <a:ext cx="9144000" cy="54102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419600"/>
            <a:ext cx="6400800" cy="1752600"/>
          </a:xfrm>
        </p:spPr>
        <p:txBody>
          <a:bodyPr/>
          <a:lstStyle/>
          <a:p>
            <a:pPr>
              <a:spcBef>
                <a:spcPct val="0"/>
              </a:spcBef>
            </a:pPr>
            <a:r>
              <a:rPr lang="en-US" dirty="0">
                <a:solidFill>
                  <a:srgbClr val="E74C39"/>
                </a:solidFill>
                <a:latin typeface="Franklin Gothic Book"/>
              </a:rPr>
              <a:t>Understanding students’ expectations helps provide opportunities for students to grow intellectually, interpersonally, and affectively. </a:t>
            </a:r>
            <a:endParaRPr lang="en-US" dirty="0">
              <a:solidFill>
                <a:srgbClr val="E74C39"/>
              </a:solidFill>
            </a:endParaRPr>
          </a:p>
        </p:txBody>
      </p:sp>
      <p:sp>
        <p:nvSpPr>
          <p:cNvPr id="5" name="Rectangle 2"/>
          <p:cNvSpPr txBox="1">
            <a:spLocks noChangeArrowheads="1"/>
          </p:cNvSpPr>
          <p:nvPr/>
        </p:nvSpPr>
        <p:spPr bwMode="auto">
          <a:xfrm>
            <a:off x="0" y="2438400"/>
            <a:ext cx="9144000" cy="1752600"/>
          </a:xfrm>
          <a:prstGeom prst="rect">
            <a:avLst/>
          </a:prstGeom>
          <a:solidFill>
            <a:srgbClr val="E74C39"/>
          </a:solidFill>
          <a:ln w="9525">
            <a:solidFill>
              <a:schemeClr val="tx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Expectations for College Life</a:t>
            </a:r>
            <a:endParaRPr lang="en-US" sz="4400"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608077424"/>
              </p:ext>
            </p:extLst>
          </p:nvPr>
        </p:nvGraphicFramePr>
        <p:xfrm>
          <a:off x="152400" y="1371600"/>
          <a:ext cx="8744919"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230187"/>
            <a:ext cx="9140825" cy="989013"/>
          </a:xfrm>
        </p:spPr>
        <p:txBody>
          <a:bodyPr/>
          <a:lstStyle/>
          <a:p>
            <a:r>
              <a:rPr lang="en-US" dirty="0">
                <a:solidFill>
                  <a:srgbClr val="202945"/>
                </a:solidFill>
                <a:latin typeface="Franklin Gothic Book"/>
              </a:rPr>
              <a:t>Civic &amp; Campus Engagement</a:t>
            </a:r>
            <a:br>
              <a:rPr lang="en-US" dirty="0">
                <a:solidFill>
                  <a:schemeClr val="tx1"/>
                </a:solidFill>
              </a:rPr>
            </a:br>
            <a:r>
              <a:rPr lang="en-US" sz="1800" dirty="0">
                <a:solidFill>
                  <a:srgbClr val="E74C39"/>
                </a:solidFill>
                <a:latin typeface="Franklin Gothic"/>
              </a:rPr>
              <a:t>What is your best guess as to the chances that you will:</a:t>
            </a:r>
          </a:p>
        </p:txBody>
      </p:sp>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nchor="t">
            <a:spAutoFit/>
          </a:bodyPr>
          <a:lstStyle/>
          <a:p>
            <a:pPr>
              <a:defRPr/>
            </a:pPr>
            <a:r>
              <a:rPr lang="en-US" sz="1200" b="1" dirty="0">
                <a:solidFill>
                  <a:schemeClr val="tx1">
                    <a:lumMod val="75000"/>
                  </a:schemeClr>
                </a:solidFill>
              </a:rPr>
              <a:t> </a:t>
            </a: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Very Good Chance      Very Good Chance</a:t>
            </a:r>
          </a:p>
          <a:p>
            <a:pPr>
              <a:defRPr/>
            </a:pPr>
            <a:r>
              <a:rPr lang="en-US" sz="1200" dirty="0">
                <a:solidFill>
                  <a:srgbClr val="202945"/>
                </a:solidFill>
                <a:latin typeface="+mn-lt"/>
              </a:rPr>
              <a:t>       Some Chance               Some Chance</a:t>
            </a:r>
          </a:p>
        </p:txBody>
      </p:sp>
      <p:sp>
        <p:nvSpPr>
          <p:cNvPr id="13" name="Rectangle 12"/>
          <p:cNvSpPr/>
          <p:nvPr/>
        </p:nvSpPr>
        <p:spPr bwMode="auto">
          <a:xfrm>
            <a:off x="3276600" y="65532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3276600" y="64008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648200" y="65532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648200" y="6400800"/>
            <a:ext cx="76200"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2467010895"/>
              </p:ext>
            </p:extLst>
          </p:nvPr>
        </p:nvGraphicFramePr>
        <p:xfrm>
          <a:off x="152400" y="1295400"/>
          <a:ext cx="8744919" cy="47244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230187"/>
            <a:ext cx="9140825" cy="989013"/>
          </a:xfrm>
        </p:spPr>
        <p:txBody>
          <a:bodyPr/>
          <a:lstStyle/>
          <a:p>
            <a:r>
              <a:rPr lang="en-US" dirty="0">
                <a:solidFill>
                  <a:srgbClr val="202945"/>
                </a:solidFill>
                <a:latin typeface="Franklin Gothic Book"/>
              </a:rPr>
              <a:t>Academic Engagement</a:t>
            </a:r>
            <a:br>
              <a:rPr lang="en-US" dirty="0">
                <a:solidFill>
                  <a:schemeClr val="tx1"/>
                </a:solidFill>
              </a:rPr>
            </a:br>
            <a:r>
              <a:rPr lang="en-US" sz="1800" dirty="0">
                <a:solidFill>
                  <a:srgbClr val="E74C39"/>
                </a:solidFill>
                <a:latin typeface="Franklin Gothic"/>
              </a:rPr>
              <a:t>What is your best guess as to the chances that you will:</a:t>
            </a:r>
          </a:p>
        </p:txBody>
      </p:sp>
      <p:sp>
        <p:nvSpPr>
          <p:cNvPr id="5" name="Rectangle 6"/>
          <p:cNvSpPr>
            <a:spLocks noChangeArrowheads="1"/>
          </p:cNvSpPr>
          <p:nvPr/>
        </p:nvSpPr>
        <p:spPr bwMode="auto">
          <a:xfrm>
            <a:off x="2971800" y="6096000"/>
            <a:ext cx="3581400" cy="646331"/>
          </a:xfrm>
          <a:prstGeom prst="rect">
            <a:avLst/>
          </a:prstGeom>
          <a:noFill/>
          <a:ln w="9525">
            <a:noFill/>
            <a:miter lim="800000"/>
            <a:headEnd/>
            <a:tailEnd/>
          </a:ln>
        </p:spPr>
        <p:txBody>
          <a:bodyPr wrap="square" anchor="t">
            <a:spAutoFit/>
          </a:bodyPr>
          <a:lstStyle/>
          <a:p>
            <a:pPr>
              <a:defRPr/>
            </a:pP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Very Good Chance          Very Good Chance</a:t>
            </a:r>
          </a:p>
          <a:p>
            <a:pPr>
              <a:defRPr/>
            </a:pPr>
            <a:r>
              <a:rPr lang="en-US" sz="1200" dirty="0">
                <a:solidFill>
                  <a:srgbClr val="202945"/>
                </a:solidFill>
                <a:latin typeface="+mn-lt"/>
              </a:rPr>
              <a:t>       Some Chance                   Some Chance</a:t>
            </a:r>
          </a:p>
        </p:txBody>
      </p:sp>
      <p:sp>
        <p:nvSpPr>
          <p:cNvPr id="13" name="Rectangle 12"/>
          <p:cNvSpPr/>
          <p:nvPr/>
        </p:nvSpPr>
        <p:spPr bwMode="auto">
          <a:xfrm>
            <a:off x="3200400" y="64008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3200400" y="65532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4400" y="6553200"/>
            <a:ext cx="76200" cy="76200"/>
          </a:xfrm>
          <a:prstGeom prst="rect">
            <a:avLst/>
          </a:prstGeom>
          <a:solidFill>
            <a:schemeClr val="bg2">
              <a:lumMod val="60000"/>
              <a:lumOff val="40000"/>
            </a:schemeClr>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724400" y="64008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469631652"/>
              </p:ext>
            </p:extLst>
          </p:nvPr>
        </p:nvGraphicFramePr>
        <p:xfrm>
          <a:off x="152400" y="1447800"/>
          <a:ext cx="8744919"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230187"/>
            <a:ext cx="9140825" cy="989013"/>
          </a:xfrm>
        </p:spPr>
        <p:txBody>
          <a:bodyPr/>
          <a:lstStyle/>
          <a:p>
            <a:r>
              <a:rPr lang="en-US" dirty="0">
                <a:solidFill>
                  <a:srgbClr val="202945"/>
                </a:solidFill>
                <a:latin typeface="Franklin Gothic Book"/>
              </a:rPr>
              <a:t>Political Behaviors</a:t>
            </a:r>
            <a:br>
              <a:rPr lang="en-US" dirty="0">
                <a:solidFill>
                  <a:schemeClr val="tx1"/>
                </a:solidFill>
              </a:rPr>
            </a:br>
            <a:r>
              <a:rPr lang="en-US" sz="1800" dirty="0">
                <a:solidFill>
                  <a:srgbClr val="E74C39"/>
                </a:solidFill>
                <a:latin typeface="Franklin Gothic"/>
              </a:rPr>
              <a:t>What is your best guess as to the chances that you will:</a:t>
            </a:r>
          </a:p>
        </p:txBody>
      </p:sp>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nchor="t">
            <a:spAutoFit/>
          </a:bodyPr>
          <a:lstStyle/>
          <a:p>
            <a:pPr>
              <a:defRPr/>
            </a:pP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  Very Good Chance	 Very Good Chance</a:t>
            </a:r>
          </a:p>
          <a:p>
            <a:pPr>
              <a:defRPr/>
            </a:pPr>
            <a:r>
              <a:rPr lang="en-US" sz="1200" dirty="0">
                <a:solidFill>
                  <a:srgbClr val="202945"/>
                </a:solidFill>
                <a:latin typeface="+mn-lt"/>
              </a:rPr>
              <a:t>       Some Chance          	 Some Chance</a:t>
            </a:r>
          </a:p>
        </p:txBody>
      </p:sp>
      <p:sp>
        <p:nvSpPr>
          <p:cNvPr id="13" name="Rectangle 12"/>
          <p:cNvSpPr/>
          <p:nvPr/>
        </p:nvSpPr>
        <p:spPr bwMode="auto">
          <a:xfrm>
            <a:off x="3276600" y="6400800"/>
            <a:ext cx="76200" cy="76200"/>
          </a:xfrm>
          <a:prstGeom prst="rect">
            <a:avLst/>
          </a:prstGeom>
          <a:solidFill>
            <a:srgbClr val="FF2600"/>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accent1"/>
              </a:solidFill>
              <a:effectLst/>
              <a:latin typeface="Garamond" pitchFamily="18" charset="0"/>
            </a:endParaRPr>
          </a:p>
        </p:txBody>
      </p:sp>
      <p:sp>
        <p:nvSpPr>
          <p:cNvPr id="14" name="Rectangle 13"/>
          <p:cNvSpPr/>
          <p:nvPr/>
        </p:nvSpPr>
        <p:spPr bwMode="auto">
          <a:xfrm>
            <a:off x="3276600" y="65532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876800" y="65532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876800" y="6400800"/>
            <a:ext cx="76200" cy="76200"/>
          </a:xfrm>
          <a:prstGeom prst="rect">
            <a:avLst/>
          </a:prstGeom>
          <a:solidFill>
            <a:schemeClr val="bg2"/>
          </a:solidFill>
          <a:ln w="6350"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solidFill>
                  <a:srgbClr val="202945"/>
                </a:solidFill>
                <a:latin typeface="Franklin Gothic Book"/>
              </a:rPr>
              <a:t>A Note about CIRP Constructs</a:t>
            </a:r>
          </a:p>
        </p:txBody>
      </p:sp>
      <p:sp>
        <p:nvSpPr>
          <p:cNvPr id="24579" name="Content Placeholder 6"/>
          <p:cNvSpPr>
            <a:spLocks noGrp="1"/>
          </p:cNvSpPr>
          <p:nvPr>
            <p:ph idx="1"/>
          </p:nvPr>
        </p:nvSpPr>
        <p:spPr/>
        <p:txBody>
          <a:bodyPr/>
          <a:lstStyle/>
          <a:p>
            <a:pPr>
              <a:buFontTx/>
              <a:buNone/>
              <a:defRPr/>
            </a:pPr>
            <a:r>
              <a:rPr lang="en-US" sz="2200" b="0" dirty="0">
                <a:solidFill>
                  <a:schemeClr val="tx2">
                    <a:lumMod val="50000"/>
                  </a:schemeClr>
                </a:solidFill>
              </a:rPr>
              <a:t>	</a:t>
            </a:r>
            <a:r>
              <a:rPr lang="en-US" sz="2800" b="0" dirty="0">
                <a:solidFill>
                  <a:srgbClr val="202945"/>
                </a:solidFill>
                <a:latin typeface="Franklin Gothic Book"/>
              </a:rPr>
              <a:t>We use the CIRP Constructs throughout this PowerPoint to help summarize important information about your students from the TFS.  </a:t>
            </a:r>
          </a:p>
          <a:p>
            <a:pPr>
              <a:buFontTx/>
              <a:buNone/>
              <a:defRPr/>
            </a:pPr>
            <a:r>
              <a:rPr lang="en-US" sz="1400" dirty="0">
                <a:solidFill>
                  <a:schemeClr val="tx2">
                    <a:lumMod val="50000"/>
                  </a:schemeClr>
                </a:solidFill>
                <a:latin typeface="Franklin Gothic Book"/>
              </a:rPr>
              <a:t>	</a:t>
            </a:r>
          </a:p>
          <a:p>
            <a:pPr>
              <a:buFontTx/>
              <a:buNone/>
              <a:defRPr/>
            </a:pPr>
            <a:endParaRPr lang="en-US" sz="1400" dirty="0">
              <a:solidFill>
                <a:schemeClr val="tx2">
                  <a:lumMod val="50000"/>
                </a:schemeClr>
              </a:solidFill>
              <a:latin typeface="Franklin Gothic Book"/>
            </a:endParaRPr>
          </a:p>
          <a:p>
            <a:pPr>
              <a:buFontTx/>
              <a:buNone/>
              <a:defRPr/>
            </a:pPr>
            <a:r>
              <a:rPr lang="en-US" sz="2200" b="0" dirty="0">
                <a:solidFill>
                  <a:schemeClr val="tx2">
                    <a:lumMod val="50000"/>
                  </a:schemeClr>
                </a:solidFill>
                <a:latin typeface="Franklin Gothic Book"/>
              </a:rPr>
              <a:t>	</a:t>
            </a:r>
            <a:r>
              <a:rPr lang="en-US" sz="2800" b="0" dirty="0">
                <a:solidFill>
                  <a:srgbClr val="202945"/>
                </a:solidFill>
                <a:latin typeface="Franklin Gothic Book"/>
              </a:rPr>
              <a:t>Constructs statistically aggregate the results from CIRP questions that tap into key aspects of the college experience. Constructs focus on student traits and institutional practices contributing to students’ academic and social development.</a:t>
            </a:r>
          </a:p>
          <a:p>
            <a:pPr>
              <a:buFontTx/>
              <a:buNone/>
              <a:defRPr/>
            </a:pPr>
            <a:r>
              <a:rPr lang="en-US" dirty="0">
                <a:solidFill>
                  <a:schemeClr val="tx2">
                    <a:lumMod val="50000"/>
                  </a:schemeClr>
                </a:solidFill>
                <a:latin typeface="Franklin Gothic Book"/>
              </a:rPr>
              <a:t>	</a:t>
            </a:r>
            <a:endParaRPr lang="en-US" sz="1000" dirty="0">
              <a:latin typeface="Franklin Gothic Book"/>
            </a:endParaRP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419600"/>
            <a:ext cx="6400800" cy="1752600"/>
          </a:xfrm>
        </p:spPr>
        <p:txBody>
          <a:bodyPr/>
          <a:lstStyle/>
          <a:p>
            <a:pPr>
              <a:spcBef>
                <a:spcPct val="0"/>
              </a:spcBef>
            </a:pPr>
            <a:r>
              <a:rPr lang="en-US" dirty="0">
                <a:solidFill>
                  <a:srgbClr val="E74C39"/>
                </a:solidFill>
                <a:latin typeface="Franklin Gothic Book"/>
              </a:rPr>
              <a:t>Examining students’ experiences with recruitment and orientation processes can improve future outreach and new student activities. </a:t>
            </a:r>
            <a:endParaRPr lang="en-US" dirty="0">
              <a:solidFill>
                <a:srgbClr val="E74C39"/>
              </a:solidFill>
            </a:endParaRPr>
          </a:p>
        </p:txBody>
      </p:sp>
      <p:sp>
        <p:nvSpPr>
          <p:cNvPr id="5" name="Rectangle 2"/>
          <p:cNvSpPr txBox="1">
            <a:spLocks noChangeArrowheads="1"/>
          </p:cNvSpPr>
          <p:nvPr/>
        </p:nvSpPr>
        <p:spPr bwMode="auto">
          <a:xfrm>
            <a:off x="0" y="2438400"/>
            <a:ext cx="9144000" cy="1752600"/>
          </a:xfrm>
          <a:prstGeom prst="rect">
            <a:avLst/>
          </a:prstGeom>
          <a:solidFill>
            <a:srgbClr val="E74C39"/>
          </a:solidFill>
          <a:ln w="9525">
            <a:solidFill>
              <a:schemeClr val="tx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Recruitment and Orientation</a:t>
            </a:r>
            <a:endParaRPr lang="en-US" sz="4400"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0520505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VID rate"/>
          <p:cNvGraphicFramePr>
            <a:graphicFrameLocks noGrp="1" noChangeAspect="1"/>
          </p:cNvGraphicFramePr>
          <p:nvPr>
            <p:ph idx="1"/>
            <p:custDataLst>
              <p:tags r:id="rId1"/>
            </p:custDataLst>
            <p:extLst>
              <p:ext uri="{D42A27DB-BD31-4B8C-83A1-F6EECF244321}">
                <p14:modId xmlns:p14="http://schemas.microsoft.com/office/powerpoint/2010/main" val="204878793"/>
              </p:ext>
            </p:extLst>
          </p:nvPr>
        </p:nvGraphicFramePr>
        <p:xfrm>
          <a:off x="152400" y="1350496"/>
          <a:ext cx="8744919" cy="4478804"/>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p:cNvSpPr>
            <a:spLocks noGrp="1"/>
          </p:cNvSpPr>
          <p:nvPr>
            <p:ph type="title"/>
          </p:nvPr>
        </p:nvSpPr>
        <p:spPr>
          <a:xfrm>
            <a:off x="0" y="228599"/>
            <a:ext cx="9140825" cy="609601"/>
          </a:xfrm>
        </p:spPr>
        <p:txBody>
          <a:bodyPr/>
          <a:lstStyle/>
          <a:p>
            <a:r>
              <a:rPr lang="en-US" dirty="0">
                <a:solidFill>
                  <a:srgbClr val="202945"/>
                </a:solidFill>
                <a:latin typeface="Franklin Gothic Book" panose="020B0503020102020204" pitchFamily="34" charset="0"/>
              </a:rPr>
              <a:t>Admissions and Orientation</a:t>
            </a:r>
            <a:endParaRPr lang="en-US" sz="1600" dirty="0">
              <a:solidFill>
                <a:srgbClr val="E74C39"/>
              </a:solidFill>
              <a:latin typeface="Franklin Gothic"/>
            </a:endParaRPr>
          </a:p>
        </p:txBody>
      </p:sp>
      <p:sp>
        <p:nvSpPr>
          <p:cNvPr id="5" name="Rectangle 6"/>
          <p:cNvSpPr>
            <a:spLocks noChangeArrowheads="1"/>
          </p:cNvSpPr>
          <p:nvPr/>
        </p:nvSpPr>
        <p:spPr bwMode="auto">
          <a:xfrm>
            <a:off x="2973388" y="5930413"/>
            <a:ext cx="3657600" cy="646331"/>
          </a:xfrm>
          <a:prstGeom prst="rect">
            <a:avLst/>
          </a:prstGeom>
          <a:noFill/>
          <a:ln w="9525">
            <a:noFill/>
            <a:miter lim="800000"/>
            <a:headEnd/>
            <a:tailEnd/>
          </a:ln>
        </p:spPr>
        <p:txBody>
          <a:bodyPr wrap="square">
            <a:spAutoFit/>
          </a:bodyPr>
          <a:lstStyle/>
          <a:p>
            <a:pPr>
              <a:defRPr/>
            </a:pPr>
            <a:r>
              <a:rPr lang="en-US" sz="1200" b="1" dirty="0">
                <a:solidFill>
                  <a:srgbClr val="202945"/>
                </a:solidFill>
                <a:latin typeface="+mn-lt"/>
              </a:rPr>
              <a:t> Your Institution               Comparison Group</a:t>
            </a:r>
          </a:p>
          <a:p>
            <a:pPr>
              <a:defRPr/>
            </a:pPr>
            <a:r>
              <a:rPr lang="en-US" sz="1200" b="1" dirty="0">
                <a:latin typeface="+mn-lt"/>
              </a:rPr>
              <a:t>     </a:t>
            </a:r>
            <a:r>
              <a:rPr lang="en-US" sz="1200" dirty="0">
                <a:solidFill>
                  <a:srgbClr val="202945"/>
                </a:solidFill>
                <a:latin typeface="+mn-lt"/>
              </a:rPr>
              <a:t>Strongly Agree	</a:t>
            </a:r>
            <a:r>
              <a:rPr lang="en-US" sz="1200" dirty="0">
                <a:solidFill>
                  <a:srgbClr val="202945"/>
                </a:solidFill>
              </a:rPr>
              <a:t>Strongly Agree</a:t>
            </a:r>
            <a:endParaRPr lang="en-US" sz="1200" dirty="0">
              <a:solidFill>
                <a:srgbClr val="202945"/>
              </a:solidFill>
              <a:latin typeface="+mn-lt"/>
            </a:endParaRPr>
          </a:p>
          <a:p>
            <a:pPr>
              <a:defRPr/>
            </a:pPr>
            <a:r>
              <a:rPr lang="en-US" sz="1200" dirty="0">
                <a:latin typeface="+mn-lt"/>
              </a:rPr>
              <a:t>     </a:t>
            </a:r>
            <a:r>
              <a:rPr lang="en-US" sz="1200" dirty="0">
                <a:solidFill>
                  <a:srgbClr val="202945"/>
                </a:solidFill>
                <a:latin typeface="+mn-lt"/>
              </a:rPr>
              <a:t>Agree Somewhat	</a:t>
            </a:r>
            <a:r>
              <a:rPr lang="en-US" sz="1200" dirty="0">
                <a:solidFill>
                  <a:srgbClr val="202945"/>
                </a:solidFill>
              </a:rPr>
              <a:t>Agree Somewhat</a:t>
            </a:r>
            <a:endParaRPr lang="en-US" sz="1200" dirty="0">
              <a:solidFill>
                <a:srgbClr val="202945"/>
              </a:solidFill>
              <a:latin typeface="+mn-lt"/>
            </a:endParaRPr>
          </a:p>
        </p:txBody>
      </p:sp>
      <p:sp>
        <p:nvSpPr>
          <p:cNvPr id="12" name="Rectangle 11"/>
          <p:cNvSpPr/>
          <p:nvPr/>
        </p:nvSpPr>
        <p:spPr bwMode="auto">
          <a:xfrm>
            <a:off x="3125788" y="6401661"/>
            <a:ext cx="76200" cy="76962"/>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125788" y="6195744"/>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706298" y="6195744"/>
            <a:ext cx="95892" cy="95892"/>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5988" y="6392748"/>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3" name="TextBox 2"/>
          <p:cNvSpPr txBox="1"/>
          <p:nvPr/>
        </p:nvSpPr>
        <p:spPr>
          <a:xfrm>
            <a:off x="0" y="926068"/>
            <a:ext cx="9144000" cy="369332"/>
          </a:xfrm>
          <a:prstGeom prst="rect">
            <a:avLst/>
          </a:prstGeom>
          <a:noFill/>
        </p:spPr>
        <p:txBody>
          <a:bodyPr wrap="square" rtlCol="0">
            <a:spAutoFit/>
          </a:bodyPr>
          <a:lstStyle/>
          <a:p>
            <a:pPr algn="ctr"/>
            <a:r>
              <a:rPr lang="en-US" sz="1800" b="1" kern="0" dirty="0">
                <a:solidFill>
                  <a:srgbClr val="E74C39"/>
                </a:solidFill>
                <a:latin typeface="Franklin Gothic"/>
                <a:ea typeface="+mj-ea"/>
                <a:cs typeface="+mj-cs"/>
              </a:rPr>
              <a:t>Rate your agreement with each of the following statements.</a:t>
            </a:r>
            <a:endParaRPr lang="en-US" sz="1800" b="1" dirty="0">
              <a:solidFill>
                <a:srgbClr val="E74C39"/>
              </a:solidFill>
              <a:latin typeface="Franklin Gothic"/>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1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40179303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VID rate"/>
          <p:cNvGraphicFramePr>
            <a:graphicFrameLocks noGrp="1" noChangeAspect="1"/>
          </p:cNvGraphicFramePr>
          <p:nvPr>
            <p:ph idx="1"/>
            <p:custDataLst>
              <p:tags r:id="rId1"/>
            </p:custDataLst>
            <p:extLst>
              <p:ext uri="{D42A27DB-BD31-4B8C-83A1-F6EECF244321}">
                <p14:modId xmlns:p14="http://schemas.microsoft.com/office/powerpoint/2010/main" val="885028377"/>
              </p:ext>
            </p:extLst>
          </p:nvPr>
        </p:nvGraphicFramePr>
        <p:xfrm>
          <a:off x="152400" y="1350496"/>
          <a:ext cx="8744919" cy="4478804"/>
        </p:xfrm>
        <a:graphic>
          <a:graphicData uri="http://schemas.openxmlformats.org/drawingml/2006/chart">
            <c:chart xmlns:c="http://schemas.openxmlformats.org/drawingml/2006/chart" xmlns:r="http://schemas.openxmlformats.org/officeDocument/2006/relationships" r:id="rId4"/>
          </a:graphicData>
        </a:graphic>
      </p:graphicFrame>
      <p:sp>
        <p:nvSpPr>
          <p:cNvPr id="5" name="Rectangle 6"/>
          <p:cNvSpPr>
            <a:spLocks noChangeArrowheads="1"/>
          </p:cNvSpPr>
          <p:nvPr/>
        </p:nvSpPr>
        <p:spPr bwMode="auto">
          <a:xfrm>
            <a:off x="2973388" y="5930413"/>
            <a:ext cx="3657600" cy="646331"/>
          </a:xfrm>
          <a:prstGeom prst="rect">
            <a:avLst/>
          </a:prstGeom>
          <a:noFill/>
          <a:ln w="9525">
            <a:noFill/>
            <a:miter lim="800000"/>
            <a:headEnd/>
            <a:tailEnd/>
          </a:ln>
        </p:spPr>
        <p:txBody>
          <a:bodyPr wrap="square">
            <a:spAutoFit/>
          </a:bodyPr>
          <a:lstStyle/>
          <a:p>
            <a:pPr>
              <a:defRPr/>
            </a:pPr>
            <a:r>
              <a:rPr lang="en-US" sz="1200" b="1" dirty="0">
                <a:solidFill>
                  <a:srgbClr val="202945"/>
                </a:solidFill>
                <a:latin typeface="+mn-lt"/>
              </a:rPr>
              <a:t> Your Institution               Comparison Group</a:t>
            </a:r>
          </a:p>
          <a:p>
            <a:pPr>
              <a:defRPr/>
            </a:pPr>
            <a:r>
              <a:rPr lang="en-US" sz="1200" b="1" dirty="0">
                <a:latin typeface="+mn-lt"/>
              </a:rPr>
              <a:t>     </a:t>
            </a:r>
            <a:r>
              <a:rPr lang="en-US" sz="1200" dirty="0">
                <a:solidFill>
                  <a:srgbClr val="202945"/>
                </a:solidFill>
                <a:latin typeface="+mn-lt"/>
              </a:rPr>
              <a:t>Strongly Agree	</a:t>
            </a:r>
            <a:r>
              <a:rPr lang="en-US" sz="1200" dirty="0">
                <a:solidFill>
                  <a:srgbClr val="202945"/>
                </a:solidFill>
              </a:rPr>
              <a:t>Strongly Agree</a:t>
            </a:r>
            <a:endParaRPr lang="en-US" sz="1200" dirty="0">
              <a:solidFill>
                <a:srgbClr val="202945"/>
              </a:solidFill>
              <a:latin typeface="+mn-lt"/>
            </a:endParaRPr>
          </a:p>
          <a:p>
            <a:pPr>
              <a:defRPr/>
            </a:pPr>
            <a:r>
              <a:rPr lang="en-US" sz="1200" dirty="0">
                <a:latin typeface="+mn-lt"/>
              </a:rPr>
              <a:t>     </a:t>
            </a:r>
            <a:r>
              <a:rPr lang="en-US" sz="1200" dirty="0">
                <a:solidFill>
                  <a:srgbClr val="202945"/>
                </a:solidFill>
                <a:latin typeface="+mn-lt"/>
              </a:rPr>
              <a:t>Agree Somewhat	</a:t>
            </a:r>
            <a:r>
              <a:rPr lang="en-US" sz="1200" dirty="0">
                <a:solidFill>
                  <a:srgbClr val="202945"/>
                </a:solidFill>
              </a:rPr>
              <a:t>Agree Somewhat</a:t>
            </a:r>
            <a:endParaRPr lang="en-US" sz="1200" dirty="0">
              <a:solidFill>
                <a:srgbClr val="202945"/>
              </a:solidFill>
              <a:latin typeface="+mn-lt"/>
            </a:endParaRPr>
          </a:p>
        </p:txBody>
      </p:sp>
      <p:sp>
        <p:nvSpPr>
          <p:cNvPr id="12" name="Rectangle 11"/>
          <p:cNvSpPr/>
          <p:nvPr/>
        </p:nvSpPr>
        <p:spPr bwMode="auto">
          <a:xfrm>
            <a:off x="3125788" y="6401661"/>
            <a:ext cx="76200" cy="76962"/>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125788" y="6195744"/>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706298" y="6195744"/>
            <a:ext cx="95892" cy="95892"/>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5988" y="6392748"/>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1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42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
        <p:nvSpPr>
          <p:cNvPr id="9" name="Title 1">
            <a:extLst>
              <a:ext uri="{FF2B5EF4-FFF2-40B4-BE49-F238E27FC236}">
                <a16:creationId xmlns:a16="http://schemas.microsoft.com/office/drawing/2014/main" id="{FD899743-E9D5-B527-16EB-5ABC72291CC7}"/>
              </a:ext>
            </a:extLst>
          </p:cNvPr>
          <p:cNvSpPr>
            <a:spLocks noGrp="1"/>
          </p:cNvSpPr>
          <p:nvPr>
            <p:ph type="title"/>
          </p:nvPr>
        </p:nvSpPr>
        <p:spPr>
          <a:xfrm>
            <a:off x="0" y="252679"/>
            <a:ext cx="9140825" cy="609601"/>
          </a:xfrm>
        </p:spPr>
        <p:txBody>
          <a:bodyPr/>
          <a:lstStyle/>
          <a:p>
            <a:r>
              <a:rPr lang="en-US" dirty="0">
                <a:solidFill>
                  <a:srgbClr val="202945"/>
                </a:solidFill>
                <a:latin typeface="Franklin Gothic Book" panose="020B0503020102020204" pitchFamily="34" charset="0"/>
              </a:rPr>
              <a:t>On-Campus Housing, Academic Advising, </a:t>
            </a:r>
            <a:br>
              <a:rPr lang="en-US" dirty="0">
                <a:solidFill>
                  <a:srgbClr val="202945"/>
                </a:solidFill>
                <a:latin typeface="Franklin Gothic Book" panose="020B0503020102020204" pitchFamily="34" charset="0"/>
              </a:rPr>
            </a:br>
            <a:r>
              <a:rPr lang="en-US" dirty="0">
                <a:solidFill>
                  <a:srgbClr val="202945"/>
                </a:solidFill>
                <a:latin typeface="Franklin Gothic Book" panose="020B0503020102020204" pitchFamily="34" charset="0"/>
              </a:rPr>
              <a:t>and Orientation</a:t>
            </a:r>
          </a:p>
        </p:txBody>
      </p:sp>
      <p:sp>
        <p:nvSpPr>
          <p:cNvPr id="10" name="TextBox 9">
            <a:extLst>
              <a:ext uri="{FF2B5EF4-FFF2-40B4-BE49-F238E27FC236}">
                <a16:creationId xmlns:a16="http://schemas.microsoft.com/office/drawing/2014/main" id="{0932E6D5-BB21-0F13-2939-2D07416B2E9C}"/>
              </a:ext>
            </a:extLst>
          </p:cNvPr>
          <p:cNvSpPr txBox="1"/>
          <p:nvPr/>
        </p:nvSpPr>
        <p:spPr>
          <a:xfrm>
            <a:off x="0" y="926068"/>
            <a:ext cx="9144000" cy="369332"/>
          </a:xfrm>
          <a:prstGeom prst="rect">
            <a:avLst/>
          </a:prstGeom>
          <a:noFill/>
        </p:spPr>
        <p:txBody>
          <a:bodyPr wrap="square" rtlCol="0">
            <a:spAutoFit/>
          </a:bodyPr>
          <a:lstStyle/>
          <a:p>
            <a:pPr algn="ctr"/>
            <a:r>
              <a:rPr lang="en-US" sz="1800" b="1" kern="0" dirty="0">
                <a:solidFill>
                  <a:srgbClr val="E74C39"/>
                </a:solidFill>
                <a:latin typeface="Franklin Gothic"/>
                <a:ea typeface="+mj-ea"/>
                <a:cs typeface="+mj-cs"/>
              </a:rPr>
              <a:t>Rate your agreement with each of the following statements.</a:t>
            </a:r>
            <a:endParaRPr lang="en-US" sz="1800" b="1" dirty="0">
              <a:solidFill>
                <a:srgbClr val="E74C39"/>
              </a:solidFill>
              <a:latin typeface="Franklin Gothic"/>
            </a:endParaRPr>
          </a:p>
        </p:txBody>
      </p:sp>
      <p:cxnSp>
        <p:nvCxnSpPr>
          <p:cNvPr id="3" name="Straight Connector 2">
            <a:extLst>
              <a:ext uri="{FF2B5EF4-FFF2-40B4-BE49-F238E27FC236}">
                <a16:creationId xmlns:a16="http://schemas.microsoft.com/office/drawing/2014/main" id="{9CC9FDB8-28F0-49C4-964D-19181DEBD4B1}"/>
              </a:ext>
            </a:extLst>
          </p:cNvPr>
          <p:cNvCxnSpPr/>
          <p:nvPr/>
        </p:nvCxnSpPr>
        <p:spPr bwMode="auto">
          <a:xfrm>
            <a:off x="3429000" y="1484376"/>
            <a:ext cx="0" cy="3511296"/>
          </a:xfrm>
          <a:prstGeom prst="line">
            <a:avLst/>
          </a:prstGeom>
          <a:solidFill>
            <a:schemeClr val="accent1"/>
          </a:solidFill>
          <a:ln w="9525" cap="flat" cmpd="sng" algn="ctr">
            <a:solidFill>
              <a:schemeClr val="tx2"/>
            </a:solidFill>
            <a:prstDash val="solid"/>
            <a:round/>
            <a:headEnd type="none" w="med" len="med"/>
            <a:tailEnd type="none" w="med" len="med"/>
          </a:ln>
          <a:effectLst/>
        </p:spPr>
      </p:cxnSp>
      <p:cxnSp>
        <p:nvCxnSpPr>
          <p:cNvPr id="18" name="Straight Connector 17">
            <a:extLst>
              <a:ext uri="{FF2B5EF4-FFF2-40B4-BE49-F238E27FC236}">
                <a16:creationId xmlns:a16="http://schemas.microsoft.com/office/drawing/2014/main" id="{E826400C-C0B2-4C19-8C7B-53D09C58AA2A}"/>
              </a:ext>
            </a:extLst>
          </p:cNvPr>
          <p:cNvCxnSpPr/>
          <p:nvPr/>
        </p:nvCxnSpPr>
        <p:spPr bwMode="auto">
          <a:xfrm>
            <a:off x="6172200" y="1484376"/>
            <a:ext cx="0" cy="3511296"/>
          </a:xfrm>
          <a:prstGeom prst="line">
            <a:avLst/>
          </a:prstGeom>
          <a:solidFill>
            <a:schemeClr val="accent1"/>
          </a:solidFill>
          <a:ln w="9525" cap="flat" cmpd="sng" algn="ctr">
            <a:solidFill>
              <a:schemeClr val="tx2"/>
            </a:solidFill>
            <a:prstDash val="solid"/>
            <a:round/>
            <a:headEnd type="none" w="med" len="med"/>
            <a:tailEnd type="none" w="med" len="med"/>
          </a:ln>
          <a:effectLst/>
        </p:spPr>
      </p:cxnSp>
    </p:spTree>
    <p:extLst>
      <p:ext uri="{BB962C8B-B14F-4D97-AF65-F5344CB8AC3E}">
        <p14:creationId xmlns:p14="http://schemas.microsoft.com/office/powerpoint/2010/main" val="18279148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2"/>
          <p:cNvSpPr>
            <a:spLocks noChangeArrowheads="1"/>
          </p:cNvSpPr>
          <p:nvPr/>
        </p:nvSpPr>
        <p:spPr bwMode="auto">
          <a:xfrm>
            <a:off x="1908175" y="1676400"/>
            <a:ext cx="5407025" cy="4648200"/>
          </a:xfrm>
          <a:prstGeom prst="rect">
            <a:avLst/>
          </a:prstGeom>
          <a:noFill/>
          <a:ln w="9525">
            <a:noFill/>
            <a:miter lim="800000"/>
            <a:headEnd/>
            <a:tailEnd/>
          </a:ln>
        </p:spPr>
        <p:txBody>
          <a:bodyPr anchor="t"/>
          <a:lstStyle/>
          <a:p>
            <a:pPr algn="ctr" eaLnBrk="1" hangingPunct="1">
              <a:defRPr/>
            </a:pPr>
            <a:r>
              <a:rPr lang="en-US" sz="2800" b="1" dirty="0">
                <a:solidFill>
                  <a:srgbClr val="202945"/>
                </a:solidFill>
                <a:latin typeface="Franklin Gothic Book"/>
              </a:rPr>
              <a:t>For more information about </a:t>
            </a:r>
          </a:p>
          <a:p>
            <a:pPr algn="ctr" eaLnBrk="1" hangingPunct="1">
              <a:defRPr/>
            </a:pPr>
            <a:r>
              <a:rPr lang="en-US" sz="2800" b="1" dirty="0">
                <a:solidFill>
                  <a:srgbClr val="202945"/>
                </a:solidFill>
                <a:latin typeface="Franklin Gothic Book"/>
              </a:rPr>
              <a:t>HERI/CIRP Surveys</a:t>
            </a:r>
            <a:br>
              <a:rPr lang="en-US" sz="2800" b="1" dirty="0"/>
            </a:br>
            <a:br>
              <a:rPr lang="en-US" b="1" dirty="0"/>
            </a:br>
            <a:r>
              <a:rPr lang="en-US" b="1" dirty="0">
                <a:solidFill>
                  <a:srgbClr val="E74C39"/>
                </a:solidFill>
                <a:latin typeface="Franklin Gothic Book"/>
              </a:rPr>
              <a:t>The Freshman Survey</a:t>
            </a:r>
            <a:br>
              <a:rPr lang="en-US" b="1" dirty="0"/>
            </a:br>
            <a:r>
              <a:rPr lang="en-US" b="1" dirty="0">
                <a:solidFill>
                  <a:srgbClr val="E74C39"/>
                </a:solidFill>
                <a:latin typeface="Franklin Gothic Book"/>
              </a:rPr>
              <a:t>Your First College Year Survey</a:t>
            </a:r>
          </a:p>
          <a:p>
            <a:pPr algn="ctr" eaLnBrk="1" hangingPunct="1">
              <a:defRPr/>
            </a:pPr>
            <a:r>
              <a:rPr lang="en-US" b="1" dirty="0">
                <a:solidFill>
                  <a:srgbClr val="E74C39"/>
                </a:solidFill>
                <a:latin typeface="Franklin Gothic Book"/>
              </a:rPr>
              <a:t>Diverse Learning Environments Survey</a:t>
            </a:r>
            <a:br>
              <a:rPr lang="en-US" b="1" dirty="0"/>
            </a:br>
            <a:r>
              <a:rPr lang="en-US" b="1" dirty="0">
                <a:solidFill>
                  <a:srgbClr val="E74C39"/>
                </a:solidFill>
                <a:latin typeface="Franklin Gothic Book"/>
              </a:rPr>
              <a:t>College Senior Survey</a:t>
            </a:r>
          </a:p>
          <a:p>
            <a:pPr algn="ctr" eaLnBrk="1" hangingPunct="1">
              <a:defRPr/>
            </a:pPr>
            <a:r>
              <a:rPr lang="en-US" b="1" dirty="0">
                <a:solidFill>
                  <a:srgbClr val="E74C39"/>
                </a:solidFill>
                <a:latin typeface="Franklin Gothic Book"/>
              </a:rPr>
              <a:t>Staff Climate Survey</a:t>
            </a:r>
          </a:p>
          <a:p>
            <a:pPr algn="ctr" eaLnBrk="1" hangingPunct="1">
              <a:defRPr/>
            </a:pPr>
            <a:r>
              <a:rPr lang="en-US" b="1" dirty="0">
                <a:solidFill>
                  <a:srgbClr val="E74C39"/>
                </a:solidFill>
                <a:latin typeface="Franklin Gothic Book"/>
              </a:rPr>
              <a:t>The Faculty Survey</a:t>
            </a:r>
            <a:br>
              <a:rPr lang="en-US" b="1" dirty="0"/>
            </a:br>
            <a:endParaRPr lang="en-US" b="1" dirty="0">
              <a:latin typeface="Franklin Gothic Book"/>
            </a:endParaRPr>
          </a:p>
          <a:p>
            <a:pPr algn="ctr" eaLnBrk="1" hangingPunct="1">
              <a:defRPr/>
            </a:pPr>
            <a:r>
              <a:rPr lang="en-US" sz="2800" b="1" dirty="0">
                <a:solidFill>
                  <a:srgbClr val="202945"/>
                </a:solidFill>
                <a:latin typeface="Franklin Gothic Book"/>
              </a:rPr>
              <a:t>Please contact:</a:t>
            </a:r>
          </a:p>
          <a:p>
            <a:pPr algn="ctr" eaLnBrk="1" hangingPunct="1">
              <a:defRPr/>
            </a:pPr>
            <a:r>
              <a:rPr lang="en-US" sz="2800" b="1" dirty="0">
                <a:solidFill>
                  <a:srgbClr val="202945"/>
                </a:solidFill>
                <a:latin typeface="Franklin Gothic Book"/>
              </a:rPr>
              <a:t>heri@ucla.edu</a:t>
            </a:r>
            <a:br>
              <a:rPr lang="en-US" sz="2800" b="1" dirty="0"/>
            </a:br>
            <a:r>
              <a:rPr lang="en-US" sz="2800" b="1" dirty="0">
                <a:solidFill>
                  <a:srgbClr val="202945"/>
                </a:solidFill>
                <a:latin typeface="Franklin Gothic Book"/>
              </a:rPr>
              <a:t>(310) 825-1925</a:t>
            </a:r>
            <a:br>
              <a:rPr lang="en-US" sz="2800" b="1" dirty="0"/>
            </a:br>
            <a:r>
              <a:rPr lang="en-US" sz="2800" b="1" dirty="0">
                <a:solidFill>
                  <a:srgbClr val="202945"/>
                </a:solidFill>
                <a:latin typeface="Franklin Gothic Book"/>
              </a:rPr>
              <a:t>www.heri.ucla.edu</a:t>
            </a:r>
          </a:p>
        </p:txBody>
      </p:sp>
      <p:sp>
        <p:nvSpPr>
          <p:cNvPr id="6" name="TextBox 5"/>
          <p:cNvSpPr txBox="1"/>
          <p:nvPr/>
        </p:nvSpPr>
        <p:spPr>
          <a:xfrm>
            <a:off x="1066800" y="0"/>
            <a:ext cx="8077200" cy="954107"/>
          </a:xfrm>
          <a:prstGeom prst="rect">
            <a:avLst/>
          </a:prstGeom>
          <a:solidFill>
            <a:srgbClr val="202945"/>
          </a:solidFill>
        </p:spPr>
        <p:txBody>
          <a:bodyPr wrap="square" anchor="t">
            <a:spAutoFit/>
          </a:bodyPr>
          <a:lstStyle/>
          <a:p>
            <a:pPr algn="ctr">
              <a:defRPr/>
            </a:pPr>
            <a:r>
              <a:rPr lang="en-US" sz="2800" dirty="0">
                <a:latin typeface="Franklin Gothic Book"/>
              </a:rPr>
              <a:t>The more you get to know your students, the better you can understand their needs.</a:t>
            </a:r>
            <a:r>
              <a:rPr lang="en-US" sz="2800" dirty="0"/>
              <a:t> </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txBox="1">
            <a:spLocks noChangeArrowheads="1"/>
          </p:cNvSpPr>
          <p:nvPr/>
        </p:nvSpPr>
        <p:spPr bwMode="auto">
          <a:xfrm>
            <a:off x="457200" y="0"/>
            <a:ext cx="8229600"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r>
              <a:rPr lang="en-US" kern="0" dirty="0">
                <a:solidFill>
                  <a:srgbClr val="202945"/>
                </a:solidFill>
                <a:latin typeface="Franklin Gothic Medium" panose="020B0603020102020204" pitchFamily="34" charset="0"/>
              </a:rPr>
              <a:t>Demographics</a:t>
            </a:r>
            <a:endParaRPr lang="en-US" sz="1600" kern="0" dirty="0">
              <a:solidFill>
                <a:schemeClr val="tx1"/>
              </a:solidFill>
              <a:latin typeface="Franklin Gothic Medium" panose="020B0603020102020204" pitchFamily="34" charset="0"/>
            </a:endParaRPr>
          </a:p>
        </p:txBody>
      </p:sp>
      <p:graphicFrame>
        <p:nvGraphicFramePr>
          <p:cNvPr id="8" name="Gender"/>
          <p:cNvGraphicFramePr>
            <a:graphicFrameLocks noGrp="1" noChangeAspect="1"/>
          </p:cNvGraphicFramePr>
          <p:nvPr>
            <p:ph sz="half" idx="2"/>
            <p:custDataLst>
              <p:tags r:id="rId1"/>
            </p:custDataLst>
            <p:extLst>
              <p:ext uri="{D42A27DB-BD31-4B8C-83A1-F6EECF244321}">
                <p14:modId xmlns:p14="http://schemas.microsoft.com/office/powerpoint/2010/main" val="1597544801"/>
              </p:ext>
            </p:extLst>
          </p:nvPr>
        </p:nvGraphicFramePr>
        <p:xfrm>
          <a:off x="-1" y="990600"/>
          <a:ext cx="9044181" cy="544068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1"/>
          </p:nvPr>
        </p:nvSpPr>
        <p:spPr>
          <a:xfrm>
            <a:off x="8839200" y="6400800"/>
            <a:ext cx="3048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lgn="r">
              <a:spcBef>
                <a:spcPct val="0"/>
              </a:spcBef>
              <a:buClrTx/>
              <a:buFontTx/>
              <a:buNone/>
            </a:pPr>
            <a:r>
              <a:rPr lang="en-US" sz="1200" dirty="0"/>
              <a:t>6</a:t>
            </a: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5" name="TextBox 14"/>
          <p:cNvSpPr txBox="1"/>
          <p:nvPr/>
        </p:nvSpPr>
        <p:spPr>
          <a:xfrm>
            <a:off x="0" y="792162"/>
            <a:ext cx="9144000" cy="369332"/>
          </a:xfrm>
          <a:prstGeom prst="rect">
            <a:avLst/>
          </a:prstGeom>
          <a:noFill/>
        </p:spPr>
        <p:txBody>
          <a:bodyPr wrap="square" rtlCol="0">
            <a:spAutoFit/>
          </a:bodyPr>
          <a:lstStyle/>
          <a:p>
            <a:pPr algn="ctr"/>
            <a:r>
              <a:rPr lang="en-US" sz="1800" b="1" dirty="0">
                <a:solidFill>
                  <a:srgbClr val="E74C39"/>
                </a:solidFill>
                <a:latin typeface="Franklin Gothic"/>
              </a:rPr>
              <a:t>Gender Identity</a:t>
            </a:r>
          </a:p>
        </p:txBody>
      </p:sp>
      <p:sp>
        <p:nvSpPr>
          <p:cNvPr id="9"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499208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txBox="1">
            <a:spLocks noChangeArrowheads="1"/>
          </p:cNvSpPr>
          <p:nvPr/>
        </p:nvSpPr>
        <p:spPr bwMode="auto">
          <a:xfrm>
            <a:off x="457200" y="0"/>
            <a:ext cx="8229600"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r>
              <a:rPr lang="en-US" kern="0" dirty="0">
                <a:solidFill>
                  <a:srgbClr val="202945"/>
                </a:solidFill>
                <a:latin typeface="Franklin Gothic Medium" panose="020B0603020102020204" pitchFamily="34" charset="0"/>
              </a:rPr>
              <a:t>Demographics</a:t>
            </a:r>
            <a:endParaRPr lang="en-US" sz="1600" kern="0" dirty="0">
              <a:solidFill>
                <a:schemeClr val="tx1"/>
              </a:solidFill>
              <a:latin typeface="Franklin Gothic Medium" panose="020B0603020102020204" pitchFamily="34" charset="0"/>
            </a:endParaRPr>
          </a:p>
        </p:txBody>
      </p:sp>
      <p:graphicFrame>
        <p:nvGraphicFramePr>
          <p:cNvPr id="8" name="RaceEthnicity"/>
          <p:cNvGraphicFramePr>
            <a:graphicFrameLocks noGrp="1" noChangeAspect="1"/>
          </p:cNvGraphicFramePr>
          <p:nvPr>
            <p:ph sz="half" idx="2"/>
            <p:custDataLst>
              <p:tags r:id="rId1"/>
            </p:custDataLst>
            <p:extLst>
              <p:ext uri="{D42A27DB-BD31-4B8C-83A1-F6EECF244321}">
                <p14:modId xmlns:p14="http://schemas.microsoft.com/office/powerpoint/2010/main" val="2053605921"/>
              </p:ext>
            </p:extLst>
          </p:nvPr>
        </p:nvGraphicFramePr>
        <p:xfrm>
          <a:off x="-23619" y="990600"/>
          <a:ext cx="9067800" cy="544068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1"/>
          </p:nvPr>
        </p:nvSpPr>
        <p:spPr>
          <a:xfrm>
            <a:off x="8839200" y="6400800"/>
            <a:ext cx="3048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lgn="r">
              <a:spcBef>
                <a:spcPct val="0"/>
              </a:spcBef>
              <a:buClrTx/>
              <a:buFontTx/>
              <a:buNone/>
            </a:pPr>
            <a:r>
              <a:rPr lang="en-US" sz="1200" dirty="0"/>
              <a:t>6</a:t>
            </a: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5" name="TextBox 14"/>
          <p:cNvSpPr txBox="1"/>
          <p:nvPr/>
        </p:nvSpPr>
        <p:spPr>
          <a:xfrm>
            <a:off x="0" y="792162"/>
            <a:ext cx="9144000" cy="369332"/>
          </a:xfrm>
          <a:prstGeom prst="rect">
            <a:avLst/>
          </a:prstGeom>
          <a:noFill/>
        </p:spPr>
        <p:txBody>
          <a:bodyPr wrap="square" rtlCol="0">
            <a:spAutoFit/>
          </a:bodyPr>
          <a:lstStyle/>
          <a:p>
            <a:pPr algn="ctr"/>
            <a:r>
              <a:rPr lang="en-US" sz="1800" b="1" dirty="0">
                <a:solidFill>
                  <a:srgbClr val="E74C39"/>
                </a:solidFill>
                <a:latin typeface="Franklin Gothic"/>
              </a:rPr>
              <a:t>Race/Ethnicity</a:t>
            </a:r>
          </a:p>
        </p:txBody>
      </p:sp>
      <p:sp>
        <p:nvSpPr>
          <p:cNvPr id="9"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36826043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txBox="1">
            <a:spLocks noChangeArrowheads="1"/>
          </p:cNvSpPr>
          <p:nvPr/>
        </p:nvSpPr>
        <p:spPr bwMode="auto">
          <a:xfrm>
            <a:off x="457200" y="-18494"/>
            <a:ext cx="8229600"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r>
              <a:rPr lang="en-US" kern="0" dirty="0">
                <a:solidFill>
                  <a:srgbClr val="202945"/>
                </a:solidFill>
                <a:latin typeface="Franklin Gothic Medium" panose="020B0603020102020204" pitchFamily="34" charset="0"/>
              </a:rPr>
              <a:t>Demographics</a:t>
            </a:r>
            <a:endParaRPr lang="en-US" sz="1600" kern="0" dirty="0">
              <a:solidFill>
                <a:schemeClr val="tx1"/>
              </a:solidFill>
              <a:latin typeface="Franklin Gothic Medium" panose="020B0603020102020204" pitchFamily="34" charset="0"/>
            </a:endParaRPr>
          </a:p>
        </p:txBody>
      </p:sp>
      <p:graphicFrame>
        <p:nvGraphicFramePr>
          <p:cNvPr id="7" name="Miles"/>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Miles from home"/>
          <p:cNvGraphicFramePr>
            <a:graphicFrameLocks noGrp="1"/>
          </p:cNvGraphicFramePr>
          <p:nvPr>
            <p:ph sz="half" idx="4294967295"/>
            <p:extLst>
              <p:ext uri="{D42A27DB-BD31-4B8C-83A1-F6EECF244321}">
                <p14:modId xmlns:p14="http://schemas.microsoft.com/office/powerpoint/2010/main" val="2666951466"/>
              </p:ext>
            </p:extLst>
          </p:nvPr>
        </p:nvGraphicFramePr>
        <p:xfrm>
          <a:off x="457200" y="1632668"/>
          <a:ext cx="7848600" cy="4552890"/>
        </p:xfrm>
        <a:graphic>
          <a:graphicData uri="http://schemas.openxmlformats.org/drawingml/2006/chart">
            <c:chart xmlns:c="http://schemas.openxmlformats.org/drawingml/2006/chart" xmlns:r="http://schemas.openxmlformats.org/officeDocument/2006/relationships" r:id="rId5"/>
          </a:graphicData>
        </a:graphic>
      </p:graphicFrame>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12"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5" name="TextBox 14"/>
          <p:cNvSpPr txBox="1"/>
          <p:nvPr/>
        </p:nvSpPr>
        <p:spPr>
          <a:xfrm>
            <a:off x="0" y="773668"/>
            <a:ext cx="9144000" cy="369332"/>
          </a:xfrm>
          <a:prstGeom prst="rect">
            <a:avLst/>
          </a:prstGeom>
          <a:noFill/>
        </p:spPr>
        <p:txBody>
          <a:bodyPr wrap="square" rtlCol="0">
            <a:spAutoFit/>
          </a:bodyPr>
          <a:lstStyle/>
          <a:p>
            <a:pPr algn="ctr"/>
            <a:r>
              <a:rPr lang="en-US" sz="1800" b="1" dirty="0">
                <a:solidFill>
                  <a:srgbClr val="E74C39"/>
                </a:solidFill>
                <a:latin typeface="Franklin Gothic"/>
              </a:rPr>
              <a:t>How many miles is this college from your permanent home?</a:t>
            </a: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6" action="ppaction://hlinksldjump"/>
              </a:rPr>
              <a:t>Return to contents</a:t>
            </a:r>
            <a:endParaRPr lang="en-US" sz="1200" dirty="0">
              <a:solidFill>
                <a:srgbClr val="7680AC"/>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Subtitle 8"/>
          <p:cNvSpPr>
            <a:spLocks noGrp="1"/>
          </p:cNvSpPr>
          <p:nvPr>
            <p:ph type="subTitle" sz="quarter" idx="1"/>
          </p:nvPr>
        </p:nvSpPr>
        <p:spPr>
          <a:xfrm>
            <a:off x="1143000" y="4495800"/>
            <a:ext cx="6629400" cy="1676400"/>
          </a:xfrm>
        </p:spPr>
        <p:txBody>
          <a:bodyPr/>
          <a:lstStyle/>
          <a:p>
            <a:pPr>
              <a:spcBef>
                <a:spcPct val="0"/>
              </a:spcBef>
            </a:pPr>
            <a:r>
              <a:rPr lang="en-US" dirty="0">
                <a:solidFill>
                  <a:srgbClr val="E74C39"/>
                </a:solidFill>
                <a:latin typeface="Franklin Gothic Book"/>
              </a:rPr>
              <a:t>Many factors impact incoming students’ college choice, including the benefits they see in attending college and considerations about which particular college to attend.</a:t>
            </a:r>
          </a:p>
          <a:p>
            <a:endParaRPr lang="en-US" sz="1800" dirty="0"/>
          </a:p>
        </p:txBody>
      </p:sp>
      <p:sp>
        <p:nvSpPr>
          <p:cNvPr id="4" name="Rectangle 2"/>
          <p:cNvSpPr txBox="1">
            <a:spLocks noChangeArrowheads="1"/>
          </p:cNvSpPr>
          <p:nvPr/>
        </p:nvSpPr>
        <p:spPr bwMode="auto">
          <a:xfrm>
            <a:off x="0" y="2362200"/>
            <a:ext cx="9144000"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dirty="0">
                <a:solidFill>
                  <a:srgbClr val="202945"/>
                </a:solidFill>
                <a:latin typeface="Franklin Gothic Medium" panose="020B0603020102020204" pitchFamily="34" charset="0"/>
              </a:rPr>
              <a:t>College Choice</a:t>
            </a:r>
            <a:endParaRPr lang="en-US" sz="4400" kern="0" dirty="0">
              <a:solidFill>
                <a:schemeClr val="bg1"/>
              </a:solidFill>
              <a:latin typeface="Franklin Gothic Medium" panose="020B0603020102020204" pitchFamily="34" charset="0"/>
            </a:endParaRP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175" y="152400"/>
            <a:ext cx="9140825" cy="762000"/>
          </a:xfrm>
          <a:noFill/>
        </p:spPr>
        <p:txBody>
          <a:bodyPr/>
          <a:lstStyle/>
          <a:p>
            <a:pPr eaLnBrk="1" hangingPunct="1"/>
            <a:br>
              <a:rPr lang="en-US" dirty="0">
                <a:solidFill>
                  <a:schemeClr val="tx1"/>
                </a:solidFill>
              </a:rPr>
            </a:br>
            <a:r>
              <a:rPr lang="en-US" dirty="0">
                <a:solidFill>
                  <a:schemeClr val="tx1">
                    <a:lumMod val="50000"/>
                  </a:schemeClr>
                </a:solidFill>
              </a:rPr>
              <a:t> </a:t>
            </a:r>
            <a:r>
              <a:rPr lang="en-US" dirty="0">
                <a:solidFill>
                  <a:srgbClr val="202945"/>
                </a:solidFill>
                <a:latin typeface="Franklin Gothic Book"/>
              </a:rPr>
              <a:t>College Applications</a:t>
            </a:r>
            <a:br>
              <a:rPr lang="en-US" sz="2160" dirty="0">
                <a:solidFill>
                  <a:schemeClr val="tx1"/>
                </a:solidFill>
              </a:rPr>
            </a:br>
            <a:endParaRPr lang="en-US" sz="2160" dirty="0">
              <a:solidFill>
                <a:schemeClr val="tx1"/>
              </a:solidFill>
            </a:endParaRPr>
          </a:p>
        </p:txBody>
      </p:sp>
      <p:graphicFrame>
        <p:nvGraphicFramePr>
          <p:cNvPr id="7" name="College Adminissions"/>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Number of applications"/>
          <p:cNvGraphicFramePr>
            <a:graphicFrameLocks noGrp="1"/>
          </p:cNvGraphicFramePr>
          <p:nvPr>
            <p:ph sz="half" idx="4294967295"/>
            <p:custDataLst>
              <p:tags r:id="rId2"/>
            </p:custDataLst>
            <p:extLst>
              <p:ext uri="{D42A27DB-BD31-4B8C-83A1-F6EECF244321}">
                <p14:modId xmlns:p14="http://schemas.microsoft.com/office/powerpoint/2010/main" val="1382942588"/>
              </p:ext>
            </p:extLst>
          </p:nvPr>
        </p:nvGraphicFramePr>
        <p:xfrm>
          <a:off x="195146" y="2055094"/>
          <a:ext cx="8686800" cy="4348270"/>
        </p:xfrm>
        <a:graphic>
          <a:graphicData uri="http://schemas.openxmlformats.org/drawingml/2006/chart">
            <c:chart xmlns:c="http://schemas.openxmlformats.org/drawingml/2006/chart" xmlns:r="http://schemas.openxmlformats.org/officeDocument/2006/relationships" r:id="rId6"/>
          </a:graphicData>
        </a:graphic>
      </p:graphicFrame>
      <p:sp>
        <p:nvSpPr>
          <p:cNvPr id="2" name="TextBox 1"/>
          <p:cNvSpPr txBox="1"/>
          <p:nvPr/>
        </p:nvSpPr>
        <p:spPr>
          <a:xfrm>
            <a:off x="228600" y="764435"/>
            <a:ext cx="8686800" cy="646331"/>
          </a:xfrm>
          <a:prstGeom prst="rect">
            <a:avLst/>
          </a:prstGeom>
          <a:noFill/>
        </p:spPr>
        <p:txBody>
          <a:bodyPr wrap="square" rtlCol="0" anchor="t">
            <a:spAutoFit/>
          </a:bodyPr>
          <a:lstStyle/>
          <a:p>
            <a:pPr algn="ctr"/>
            <a:r>
              <a:rPr lang="en-US" sz="1800" b="1" kern="0" dirty="0">
                <a:solidFill>
                  <a:srgbClr val="E74C39"/>
                </a:solidFill>
                <a:latin typeface="Franklin Gothic"/>
                <a:ea typeface="+mj-ea"/>
                <a:cs typeface="+mj-cs"/>
              </a:rPr>
              <a:t>To how many colleges </a:t>
            </a:r>
            <a:r>
              <a:rPr lang="en-US" sz="1800" b="1" i="1" u="sng" kern="0" dirty="0">
                <a:solidFill>
                  <a:srgbClr val="E74C39"/>
                </a:solidFill>
                <a:latin typeface="Franklin Gothic"/>
                <a:ea typeface="+mj-ea"/>
                <a:cs typeface="+mj-cs"/>
              </a:rPr>
              <a:t>other than this one</a:t>
            </a:r>
            <a:r>
              <a:rPr lang="en-US" sz="1800" b="1" kern="0" dirty="0">
                <a:solidFill>
                  <a:srgbClr val="E74C39"/>
                </a:solidFill>
                <a:latin typeface="Franklin Gothic"/>
                <a:ea typeface="+mj-ea"/>
                <a:cs typeface="+mj-cs"/>
              </a:rPr>
              <a:t> did you </a:t>
            </a:r>
          </a:p>
          <a:p>
            <a:pPr algn="ctr"/>
            <a:r>
              <a:rPr lang="en-US" sz="1800" b="1" kern="0" dirty="0">
                <a:solidFill>
                  <a:srgbClr val="E74C39"/>
                </a:solidFill>
                <a:latin typeface="Franklin Gothic"/>
                <a:ea typeface="+mj-ea"/>
                <a:cs typeface="+mj-cs"/>
              </a:rPr>
              <a:t>apply for admission this year?</a:t>
            </a:r>
            <a:endParaRPr lang="en-US" sz="1800" b="1" dirty="0">
              <a:solidFill>
                <a:srgbClr val="E74C39"/>
              </a:solidFill>
              <a:latin typeface="Franklin Gothic"/>
            </a:endParaRPr>
          </a:p>
        </p:txBody>
      </p:sp>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2023 The Freshman Survey</a:t>
            </a:r>
          </a:p>
        </p:txBody>
      </p:sp>
      <p:sp>
        <p:nvSpPr>
          <p:cNvPr id="10"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1"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7" action="ppaction://hlinksldjump"/>
              </a:rPr>
              <a:t>Return to contents</a:t>
            </a:r>
            <a:endParaRPr lang="en-US" sz="1200" dirty="0">
              <a:solidFill>
                <a:srgbClr val="7680AC"/>
              </a:solidFill>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LIDEFAB_CUSTOMSORTGLOBALLY" val="True"/>
</p:tagLst>
</file>

<file path=ppt/tags/tag10.xml><?xml version="1.0" encoding="utf-8"?>
<p:tagLst xmlns:a="http://schemas.openxmlformats.org/drawingml/2006/main" xmlns:r="http://schemas.openxmlformats.org/officeDocument/2006/relationships" xmlns:p="http://schemas.openxmlformats.org/presentationml/2006/main">
  <p:tag name="SLIDEFAB_EXPORTMODE" val="4"/>
</p:tagLst>
</file>

<file path=ppt/tags/tag11.xml><?xml version="1.0" encoding="utf-8"?>
<p:tagLst xmlns:a="http://schemas.openxmlformats.org/drawingml/2006/main" xmlns:r="http://schemas.openxmlformats.org/officeDocument/2006/relationships" xmlns:p="http://schemas.openxmlformats.org/presentationml/2006/main">
  <p:tag name="SLIDEFAB_SHAPECONDITIONMETACTIONDELETE" val="True"/>
  <p:tag name="SLIDEFAB_RESIZEMODE" val="1"/>
  <p:tag name="SLIDEFAB_EXPORTMODE" val="7"/>
</p:tagLst>
</file>

<file path=ppt/tags/tag1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 name="SLIDEFAB_SHAPECONDITIONMETACTIONDELETE" val="False"/>
</p:tagLst>
</file>

<file path=ppt/tags/tag13.xml><?xml version="1.0" encoding="utf-8"?>
<p:tagLst xmlns:a="http://schemas.openxmlformats.org/drawingml/2006/main" xmlns:r="http://schemas.openxmlformats.org/officeDocument/2006/relationships" xmlns:p="http://schemas.openxmlformats.org/presentationml/2006/main">
  <p:tag name="SLIDEFAB_EXPORTMODE" val="4"/>
</p:tagLst>
</file>

<file path=ppt/tags/tag14.xml><?xml version="1.0" encoding="utf-8"?>
<p:tagLst xmlns:a="http://schemas.openxmlformats.org/drawingml/2006/main" xmlns:r="http://schemas.openxmlformats.org/officeDocument/2006/relationships" xmlns:p="http://schemas.openxmlformats.org/presentationml/2006/main">
  <p:tag name="SLIDEFAB_EXPORTMODE" val="4"/>
</p:tagLst>
</file>

<file path=ppt/tags/tag15.xml><?xml version="1.0" encoding="utf-8"?>
<p:tagLst xmlns:a="http://schemas.openxmlformats.org/drawingml/2006/main" xmlns:r="http://schemas.openxmlformats.org/officeDocument/2006/relationships" xmlns:p="http://schemas.openxmlformats.org/presentationml/2006/main">
  <p:tag name="SLIDEFAB_SHAPECONDITIONMETACTIONDELETE" val="True"/>
  <p:tag name="SLIDEFAB_RESIZEMODE" val="1"/>
  <p:tag name="SLIDEFAB_EXPORTMODE" val="4"/>
</p:tagLst>
</file>

<file path=ppt/tags/tag1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18.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19.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xml><?xml version="1.0" encoding="utf-8"?>
<p:tagLst xmlns:a="http://schemas.openxmlformats.org/drawingml/2006/main" xmlns:r="http://schemas.openxmlformats.org/officeDocument/2006/relationships" xmlns:p="http://schemas.openxmlformats.org/presentationml/2006/main">
  <p:tag name="TEXT" val="titleBox"/>
</p:tagLst>
</file>

<file path=ppt/tags/tag20.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1.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2.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3.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4.xml><?xml version="1.0" encoding="utf-8"?>
<p:tagLst xmlns:a="http://schemas.openxmlformats.org/drawingml/2006/main" xmlns:r="http://schemas.openxmlformats.org/officeDocument/2006/relationships" xmlns:p="http://schemas.openxmlformats.org/presentationml/2006/main">
  <p:tag name="CHART" val="ctGains1"/>
</p:tagLst>
</file>

<file path=ppt/tags/tag25.xml><?xml version="1.0" encoding="utf-8"?>
<p:tagLst xmlns:a="http://schemas.openxmlformats.org/drawingml/2006/main" xmlns:r="http://schemas.openxmlformats.org/officeDocument/2006/relationships" xmlns:p="http://schemas.openxmlformats.org/presentationml/2006/main">
  <p:tag name="CHART" val="ctFacIntSat"/>
</p:tagLst>
</file>

<file path=ppt/tags/tag2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27.xml><?xml version="1.0" encoding="utf-8"?>
<p:tagLst xmlns:a="http://schemas.openxmlformats.org/drawingml/2006/main" xmlns:r="http://schemas.openxmlformats.org/officeDocument/2006/relationships" xmlns:p="http://schemas.openxmlformats.org/presentationml/2006/main">
  <p:tag name="CHART" val="ctGains1"/>
</p:tagLst>
</file>

<file path=ppt/tags/tag28.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29.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3.xml><?xml version="1.0" encoding="utf-8"?>
<p:tagLst xmlns:a="http://schemas.openxmlformats.org/drawingml/2006/main" xmlns:r="http://schemas.openxmlformats.org/officeDocument/2006/relationships" xmlns:p="http://schemas.openxmlformats.org/presentationml/2006/main">
  <p:tag name="SLIDEFAB_EXPORTMODE" val="4"/>
</p:tagLst>
</file>

<file path=ppt/tags/tag30.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3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4.xml><?xml version="1.0" encoding="utf-8"?>
<p:tagLst xmlns:a="http://schemas.openxmlformats.org/drawingml/2006/main" xmlns:r="http://schemas.openxmlformats.org/officeDocument/2006/relationships" xmlns:p="http://schemas.openxmlformats.org/presentationml/2006/main">
  <p:tag name="SLIDEFAB_EXPORTMODE" val="4"/>
</p:tagLst>
</file>

<file path=ppt/tags/tag5.xml><?xml version="1.0" encoding="utf-8"?>
<p:tagLst xmlns:a="http://schemas.openxmlformats.org/drawingml/2006/main" xmlns:r="http://schemas.openxmlformats.org/officeDocument/2006/relationships" xmlns:p="http://schemas.openxmlformats.org/presentationml/2006/main">
  <p:tag name="CHART" val="ctFacIntSat"/>
</p:tagLst>
</file>

<file path=ppt/tags/tag6.xml><?xml version="1.0" encoding="utf-8"?>
<p:tagLst xmlns:a="http://schemas.openxmlformats.org/drawingml/2006/main" xmlns:r="http://schemas.openxmlformats.org/officeDocument/2006/relationships" xmlns:p="http://schemas.openxmlformats.org/presentationml/2006/main">
  <p:tag name="CHART" val="ctFacIntSat"/>
</p:tagLst>
</file>

<file path=ppt/tags/tag7.xml><?xml version="1.0" encoding="utf-8"?>
<p:tagLst xmlns:a="http://schemas.openxmlformats.org/drawingml/2006/main" xmlns:r="http://schemas.openxmlformats.org/officeDocument/2006/relationships" xmlns:p="http://schemas.openxmlformats.org/presentationml/2006/main">
  <p:tag name="CHART" val="ctFacIntSat"/>
</p:tagLst>
</file>

<file path=ppt/tags/tag8.xml><?xml version="1.0" encoding="utf-8"?>
<p:tagLst xmlns:a="http://schemas.openxmlformats.org/drawingml/2006/main" xmlns:r="http://schemas.openxmlformats.org/officeDocument/2006/relationships" xmlns:p="http://schemas.openxmlformats.org/presentationml/2006/main">
  <p:tag name="CHART" val="ctFacIntSat"/>
</p:tagLst>
</file>

<file path=ppt/tags/tag9.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heme/theme1.xml><?xml version="1.0" encoding="utf-8"?>
<a:theme xmlns:a="http://schemas.openxmlformats.org/drawingml/2006/main" name="Teamwork">
  <a:themeElements>
    <a:clrScheme name="Custom 3">
      <a:dk1>
        <a:srgbClr val="293855"/>
      </a:dk1>
      <a:lt1>
        <a:srgbClr val="FEFFFF"/>
      </a:lt1>
      <a:dk2>
        <a:srgbClr val="1F2A44"/>
      </a:dk2>
      <a:lt2>
        <a:srgbClr val="97A3AE"/>
      </a:lt2>
      <a:accent1>
        <a:srgbClr val="E04E38"/>
      </a:accent1>
      <a:accent2>
        <a:srgbClr val="FFFF99"/>
      </a:accent2>
      <a:accent3>
        <a:srgbClr val="ABADB0"/>
      </a:accent3>
      <a:accent4>
        <a:srgbClr val="646C92"/>
      </a:accent4>
      <a:accent5>
        <a:srgbClr val="BDC0D2"/>
      </a:accent5>
      <a:accent6>
        <a:srgbClr val="E7E78A"/>
      </a:accent6>
      <a:hlink>
        <a:srgbClr val="1F2A44"/>
      </a:hlink>
      <a:folHlink>
        <a:srgbClr val="E04E38"/>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Teamwork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Teamwork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Teamwork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Teamwork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Teamwork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Teamwork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Teamwork 10">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1">
        <a:dk1>
          <a:srgbClr val="FFFFFF"/>
        </a:dk1>
        <a:lt1>
          <a:srgbClr val="7680AC"/>
        </a:lt1>
        <a:dk2>
          <a:srgbClr val="213246"/>
        </a:dk2>
        <a:lt2>
          <a:srgbClr val="7680AC"/>
        </a:lt2>
        <a:accent1>
          <a:srgbClr val="7680AC"/>
        </a:accent1>
        <a:accent2>
          <a:srgbClr val="FFFF99"/>
        </a:accent2>
        <a:accent3>
          <a:srgbClr val="ABADB0"/>
        </a:accent3>
        <a:accent4>
          <a:srgbClr val="646C92"/>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2">
        <a:dk1>
          <a:srgbClr val="FFFFFF"/>
        </a:dk1>
        <a:lt1>
          <a:srgbClr val="7680AC"/>
        </a:lt1>
        <a:dk2>
          <a:srgbClr val="213246"/>
        </a:dk2>
        <a:lt2>
          <a:srgbClr val="7680AC"/>
        </a:lt2>
        <a:accent1>
          <a:srgbClr val="FFFFFF"/>
        </a:accent1>
        <a:accent2>
          <a:srgbClr val="FFFF99"/>
        </a:accent2>
        <a:accent3>
          <a:srgbClr val="ABADB0"/>
        </a:accent3>
        <a:accent4>
          <a:srgbClr val="646C92"/>
        </a:accent4>
        <a:accent5>
          <a:srgbClr val="FFFFFF"/>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3">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4">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FFFF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3">
    <a:dk1>
      <a:srgbClr val="293855"/>
    </a:dk1>
    <a:lt1>
      <a:srgbClr val="FEFFFF"/>
    </a:lt1>
    <a:dk2>
      <a:srgbClr val="1F2A44"/>
    </a:dk2>
    <a:lt2>
      <a:srgbClr val="97A3AE"/>
    </a:lt2>
    <a:accent1>
      <a:srgbClr val="E04E38"/>
    </a:accent1>
    <a:accent2>
      <a:srgbClr val="FFFF99"/>
    </a:accent2>
    <a:accent3>
      <a:srgbClr val="ABADB0"/>
    </a:accent3>
    <a:accent4>
      <a:srgbClr val="646C92"/>
    </a:accent4>
    <a:accent5>
      <a:srgbClr val="BDC0D2"/>
    </a:accent5>
    <a:accent6>
      <a:srgbClr val="E7E78A"/>
    </a:accent6>
    <a:hlink>
      <a:srgbClr val="1F2A44"/>
    </a:hlink>
    <a:folHlink>
      <a:srgbClr val="E04E38"/>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Teamwork</Template>
  <TotalTime>36047</TotalTime>
  <Words>3527</Words>
  <Application>Microsoft Macintosh PowerPoint</Application>
  <PresentationFormat>On-screen Show (4:3)</PresentationFormat>
  <Paragraphs>690</Paragraphs>
  <Slides>43</Slides>
  <Notes>43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43</vt:i4>
      </vt:variant>
    </vt:vector>
  </HeadingPairs>
  <TitlesOfParts>
    <vt:vector size="50" baseType="lpstr">
      <vt:lpstr>Arial</vt:lpstr>
      <vt:lpstr>frank</vt:lpstr>
      <vt:lpstr>Franklin Gothic</vt:lpstr>
      <vt:lpstr>Franklin Gothic Book</vt:lpstr>
      <vt:lpstr>Franklin Gothic Medium</vt:lpstr>
      <vt:lpstr>Garamond</vt:lpstr>
      <vt:lpstr>Teamwork</vt:lpstr>
      <vt:lpstr>Wabash College  CIRP Freshman Survey   2023 Results</vt:lpstr>
      <vt:lpstr>The First Year is Important…</vt:lpstr>
      <vt:lpstr>Table of Contents</vt:lpstr>
      <vt:lpstr>A Note about CIRP Constructs</vt:lpstr>
      <vt:lpstr>PowerPoint Presentation</vt:lpstr>
      <vt:lpstr>PowerPoint Presentation</vt:lpstr>
      <vt:lpstr>PowerPoint Presentation</vt:lpstr>
      <vt:lpstr>PowerPoint Presentation</vt:lpstr>
      <vt:lpstr>  College Applications </vt:lpstr>
      <vt:lpstr> College Choice  </vt:lpstr>
      <vt:lpstr>Reasons for Attending College</vt:lpstr>
      <vt:lpstr>Reasons for Attending College</vt:lpstr>
      <vt:lpstr>Reasons for Attending This College How important was each reason in your decision to attend this college?</vt:lpstr>
      <vt:lpstr>Reasons for Attending This College How important was each reason in your decision to attend this college?</vt:lpstr>
      <vt:lpstr>Reasons for Attending This College How important was each reason in your decision to attend this college?</vt:lpstr>
      <vt:lpstr>PowerPoint Presentation</vt:lpstr>
      <vt:lpstr>PowerPoint Presentation</vt:lpstr>
      <vt:lpstr>Financial Aid Did you receive any of the following forms of financial aid?</vt:lpstr>
      <vt:lpstr>Ability to Finance Education Do you have any concern about your ability to finance your  college education?</vt:lpstr>
      <vt:lpstr>PowerPoint Presentation</vt:lpstr>
      <vt:lpstr>Academic Preparation Please mark which of the following courses you have completed.</vt:lpstr>
      <vt:lpstr>Habits of Mind Habits of Mind is a unified measure of the behaviors and traits associated with academic success. These learning behaviors are seen as the foundation for lifelong learning.</vt:lpstr>
      <vt:lpstr>PowerPoint Presentation</vt:lpstr>
      <vt:lpstr>PowerPoint Presentation</vt:lpstr>
      <vt:lpstr> Civic Engagement Engaged citizens are a critical element in the functioning of our democratic society. Civic Engagement measures the extent to which students are motivated and involved in civic, electoral, and political activities.</vt:lpstr>
      <vt:lpstr>Health and Wellness Students’ emotional well-being can affect many important aspects of the student experience including academic performance and persistence.  In the past year, how often have you:</vt:lpstr>
      <vt:lpstr>PowerPoint Presentation</vt:lpstr>
      <vt:lpstr>  AP Exam Scores </vt:lpstr>
      <vt:lpstr> Previous College Coursework </vt:lpstr>
      <vt:lpstr>PowerPoint Presentation</vt:lpstr>
      <vt:lpstr> Intended Major Please indicate your intended major.</vt:lpstr>
      <vt:lpstr>Pre-Med or Pre-Law Do you consider yourself Pre-Med or Pre-Law?</vt:lpstr>
      <vt:lpstr> Intended Career Please indicate your intended career.</vt:lpstr>
      <vt:lpstr>Time-to-Degree How many years do you expect it will take you to  graduate from this college?</vt:lpstr>
      <vt:lpstr>Degree Aspirations What is the highest academic degree that you intend to attain?</vt:lpstr>
      <vt:lpstr>PowerPoint Presentation</vt:lpstr>
      <vt:lpstr>Civic &amp; Campus Engagement What is your best guess as to the chances that you will:</vt:lpstr>
      <vt:lpstr>Academic Engagement What is your best guess as to the chances that you will:</vt:lpstr>
      <vt:lpstr>Political Behaviors What is your best guess as to the chances that you will:</vt:lpstr>
      <vt:lpstr>PowerPoint Presentation</vt:lpstr>
      <vt:lpstr>Admissions and Orientation</vt:lpstr>
      <vt:lpstr>On-Campus Housing, Academic Advising,  and Orientation</vt:lpstr>
      <vt:lpstr>PowerPoint Presentation</vt:lpstr>
    </vt:vector>
  </TitlesOfParts>
  <Manager>planas@gseis.ucla.edu</Manager>
  <Company>UCLA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2007 Your First College Year</dc:title>
  <dc:creator>larellano</dc:creator>
  <cp:lastModifiedBy>Michiuye, Joanne</cp:lastModifiedBy>
  <cp:revision>2391</cp:revision>
  <cp:lastPrinted>2022-05-12T17:23:30Z</cp:lastPrinted>
  <dcterms:created xsi:type="dcterms:W3CDTF">2007-06-27T16:52:25Z</dcterms:created>
  <dcterms:modified xsi:type="dcterms:W3CDTF">2023-12-20T00:14:48Z</dcterms:modified>
</cp:coreProperties>
</file>