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6.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tags/tag7.xml" ContentType="application/vnd.openxmlformats-officedocument.presentationml.tags+xml"/>
  <Override PartName="/ppt/notesSlides/notesSlide7.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9.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0.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tags/tag17.xml" ContentType="application/vnd.openxmlformats-officedocument.presentationml.tags+xml"/>
  <Override PartName="/ppt/notesSlides/notesSlide11.xml" ContentType="application/vnd.openxmlformats-officedocument.presentationml.notesSlide+xml"/>
  <Override PartName="/ppt/charts/chart9.xml" ContentType="application/vnd.openxmlformats-officedocument.drawingml.chart+xml"/>
  <Override PartName="/ppt/drawings/drawing1.xml" ContentType="application/vnd.openxmlformats-officedocument.drawingml.chartshapes+xml"/>
  <Override PartName="/ppt/tags/tag18.xml" ContentType="application/vnd.openxmlformats-officedocument.presentationml.tags+xml"/>
  <Override PartName="/ppt/notesSlides/notesSlide12.xml" ContentType="application/vnd.openxmlformats-officedocument.presentationml.notesSlide+xml"/>
  <Override PartName="/ppt/charts/chart10.xml" ContentType="application/vnd.openxmlformats-officedocument.drawingml.chart+xml"/>
  <Override PartName="/ppt/drawings/drawing2.xml" ContentType="application/vnd.openxmlformats-officedocument.drawingml.chartshapes+xml"/>
  <Override PartName="/ppt/notesSlides/notesSlide13.xml" ContentType="application/vnd.openxmlformats-officedocument.presentationml.notesSlide+xml"/>
  <Override PartName="/ppt/charts/chart11.xml" ContentType="application/vnd.openxmlformats-officedocument.drawingml.chart+xml"/>
  <Override PartName="/ppt/drawings/drawing3.xml" ContentType="application/vnd.openxmlformats-officedocument.drawingml.chartshapes+xml"/>
  <Override PartName="/ppt/notesSlides/notesSlide14.xml" ContentType="application/vnd.openxmlformats-officedocument.presentationml.notesSlide+xml"/>
  <Override PartName="/ppt/charts/chart12.xml" ContentType="application/vnd.openxmlformats-officedocument.drawingml.chart+xml"/>
  <Override PartName="/ppt/drawings/drawing4.xml" ContentType="application/vnd.openxmlformats-officedocument.drawingml.chartshapes+xml"/>
  <Override PartName="/ppt/notesSlides/notesSlide15.xml" ContentType="application/vnd.openxmlformats-officedocument.presentationml.notesSlide+xml"/>
  <Override PartName="/ppt/charts/chart13.xml" ContentType="application/vnd.openxmlformats-officedocument.drawingml.chart+xml"/>
  <Override PartName="/ppt/drawings/drawing5.xml" ContentType="application/vnd.openxmlformats-officedocument.drawingml.chartshape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charts/chart15.xml" ContentType="application/vnd.openxmlformats-officedocument.drawingml.chart+xml"/>
  <Override PartName="/ppt/notesSlides/notesSlide19.xml" ContentType="application/vnd.openxmlformats-officedocument.presentationml.notesSlide+xml"/>
  <Override PartName="/ppt/charts/chart16.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7.xml" ContentType="application/vnd.openxmlformats-officedocument.drawingml.chart+xml"/>
  <Override PartName="/ppt/drawings/drawing6.xml" ContentType="application/vnd.openxmlformats-officedocument.drawingml.chartshapes+xml"/>
  <Override PartName="/ppt/tags/tag20.xml" ContentType="application/vnd.openxmlformats-officedocument.presentationml.tags+xml"/>
  <Override PartName="/ppt/notesSlides/notesSlide22.xml" ContentType="application/vnd.openxmlformats-officedocument.presentationml.notesSlide+xml"/>
  <Override PartName="/ppt/charts/chart18.xml" ContentType="application/vnd.openxmlformats-officedocument.drawingml.chart+xml"/>
  <Override PartName="/ppt/charts/chart19.xml" ContentType="application/vnd.openxmlformats-officedocument.drawingml.chart+xml"/>
  <Override PartName="/ppt/tags/tag21.xml" ContentType="application/vnd.openxmlformats-officedocument.presentationml.tags+xml"/>
  <Override PartName="/ppt/notesSlides/notesSlide23.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22.xml" ContentType="application/vnd.openxmlformats-officedocument.presentationml.tags+xml"/>
  <Override PartName="/ppt/notesSlides/notesSlide24.xml" ContentType="application/vnd.openxmlformats-officedocument.presentationml.notesSlide+xml"/>
  <Override PartName="/ppt/charts/chart22.xml" ContentType="application/vnd.openxmlformats-officedocument.drawingml.chart+xml"/>
  <Override PartName="/ppt/charts/chart23.xml" ContentType="application/vnd.openxmlformats-officedocument.drawingml.chart+xml"/>
  <Override PartName="/ppt/tags/tag23.xml" ContentType="application/vnd.openxmlformats-officedocument.presentationml.tags+xml"/>
  <Override PartName="/ppt/notesSlides/notesSlide25.xml" ContentType="application/vnd.openxmlformats-officedocument.presentationml.notesSlide+xml"/>
  <Override PartName="/ppt/charts/chart24.xml" ContentType="application/vnd.openxmlformats-officedocument.drawingml.chart+xml"/>
  <Override PartName="/ppt/drawings/drawing7.xml" ContentType="application/vnd.openxmlformats-officedocument.drawingml.chartshapes+xml"/>
  <Override PartName="/ppt/tags/tag24.xml" ContentType="application/vnd.openxmlformats-officedocument.presentationml.tags+xml"/>
  <Override PartName="/ppt/notesSlides/notesSlide26.xml" ContentType="application/vnd.openxmlformats-officedocument.presentationml.notesSlide+xml"/>
  <Override PartName="/ppt/charts/chart25.xml" ContentType="application/vnd.openxmlformats-officedocument.drawingml.chart+xml"/>
  <Override PartName="/ppt/notesSlides/notesSlide2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28.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tags/tag27.xml" ContentType="application/vnd.openxmlformats-officedocument.presentationml.tags+xml"/>
  <Override PartName="/ppt/notesSlides/notesSlide29.xml" ContentType="application/vnd.openxmlformats-officedocument.presentationml.notesSlide+xml"/>
  <Override PartName="/ppt/charts/chart28.xml" ContentType="application/vnd.openxmlformats-officedocument.drawingml.chart+xml"/>
  <Override PartName="/ppt/theme/themeOverride1.xml" ContentType="application/vnd.openxmlformats-officedocument.themeOverride+xml"/>
  <Override PartName="/ppt/drawings/drawing8.xml" ContentType="application/vnd.openxmlformats-officedocument.drawingml.chartshape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9.xml" ContentType="application/vnd.openxmlformats-officedocument.drawingml.chart+xml"/>
  <Override PartName="/ppt/tags/tag2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30.xml" ContentType="application/vnd.openxmlformats-officedocument.drawingml.chart+xml"/>
  <Override PartName="/ppt/notesSlides/notesSlide35.xml" ContentType="application/vnd.openxmlformats-officedocument.presentationml.notesSlide+xml"/>
  <Override PartName="/ppt/charts/chart31.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32.xml" ContentType="application/vnd.openxmlformats-officedocument.drawingml.chart+xml"/>
  <Override PartName="/ppt/drawings/drawing9.xml" ContentType="application/vnd.openxmlformats-officedocument.drawingml.chartshapes+xml"/>
  <Override PartName="/ppt/notesSlides/notesSlide38.xml" ContentType="application/vnd.openxmlformats-officedocument.presentationml.notesSlide+xml"/>
  <Override PartName="/ppt/charts/chart33.xml" ContentType="application/vnd.openxmlformats-officedocument.drawingml.chart+xml"/>
  <Override PartName="/ppt/drawings/drawing10.xml" ContentType="application/vnd.openxmlformats-officedocument.drawingml.chartshapes+xml"/>
  <Override PartName="/ppt/notesSlides/notesSlide39.xml" ContentType="application/vnd.openxmlformats-officedocument.presentationml.notesSlide+xml"/>
  <Override PartName="/ppt/charts/chart34.xml" ContentType="application/vnd.openxmlformats-officedocument.drawingml.chart+xml"/>
  <Override PartName="/ppt/drawings/drawing11.xml" ContentType="application/vnd.openxmlformats-officedocument.drawingml.chartshapes+xml"/>
  <Override PartName="/ppt/notesSlides/notesSlide40.xml" ContentType="application/vnd.openxmlformats-officedocument.presentationml.notesSlide+xml"/>
  <Override PartName="/ppt/tags/tag30.xml" ContentType="application/vnd.openxmlformats-officedocument.presentationml.tags+xml"/>
  <Override PartName="/ppt/notesSlides/notesSlide41.xml" ContentType="application/vnd.openxmlformats-officedocument.presentationml.notesSlide+xml"/>
  <Override PartName="/ppt/charts/chart35.xml" ContentType="application/vnd.openxmlformats-officedocument.drawingml.chart+xml"/>
  <Override PartName="/ppt/drawings/drawing12.xml" ContentType="application/vnd.openxmlformats-officedocument.drawingml.chartshapes+xml"/>
  <Override PartName="/ppt/tags/tag31.xml" ContentType="application/vnd.openxmlformats-officedocument.presentationml.tags+xml"/>
  <Override PartName="/ppt/notesSlides/notesSlide42.xml" ContentType="application/vnd.openxmlformats-officedocument.presentationml.notesSlide+xml"/>
  <Override PartName="/ppt/charts/chart36.xml" ContentType="application/vnd.openxmlformats-officedocument.drawingml.chart+xml"/>
  <Override PartName="/ppt/drawings/drawing13.xml" ContentType="application/vnd.openxmlformats-officedocument.drawingml.chartshapes+xml"/>
  <Override PartName="/ppt/notesSlides/notesSlide43.xml" ContentType="application/vnd.openxmlformats-officedocument.presentationml.notesSlide+xml"/>
  <Override PartName="/ppt/tags/tag32.xml" ContentType="application/vnd.openxmlformats-officedocument.presentationml.tags+xml"/>
  <Override PartName="/ppt/notesSlides/notesSlide44.xml" ContentType="application/vnd.openxmlformats-officedocument.presentationml.notesSlide+xml"/>
  <Override PartName="/ppt/charts/chart37.xml" ContentType="application/vnd.openxmlformats-officedocument.drawingml.chart+xml"/>
  <Override PartName="/ppt/drawings/drawing14.xml" ContentType="application/vnd.openxmlformats-officedocument.drawingml.chartshapes+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7"/>
  </p:notesMasterIdLst>
  <p:handoutMasterIdLst>
    <p:handoutMasterId r:id="rId48"/>
  </p:handoutMasterIdLst>
  <p:sldIdLst>
    <p:sldId id="514" r:id="rId2"/>
    <p:sldId id="363" r:id="rId3"/>
    <p:sldId id="485" r:id="rId4"/>
    <p:sldId id="399" r:id="rId5"/>
    <p:sldId id="516" r:id="rId6"/>
    <p:sldId id="512" r:id="rId7"/>
    <p:sldId id="443" r:id="rId8"/>
    <p:sldId id="400" r:id="rId9"/>
    <p:sldId id="444" r:id="rId10"/>
    <p:sldId id="521" r:id="rId11"/>
    <p:sldId id="445" r:id="rId12"/>
    <p:sldId id="517" r:id="rId13"/>
    <p:sldId id="459" r:id="rId14"/>
    <p:sldId id="460" r:id="rId15"/>
    <p:sldId id="461" r:id="rId16"/>
    <p:sldId id="401" r:id="rId17"/>
    <p:sldId id="478" r:id="rId18"/>
    <p:sldId id="497" r:id="rId19"/>
    <p:sldId id="451" r:id="rId20"/>
    <p:sldId id="402" r:id="rId21"/>
    <p:sldId id="457" r:id="rId22"/>
    <p:sldId id="507" r:id="rId23"/>
    <p:sldId id="504" r:id="rId24"/>
    <p:sldId id="505" r:id="rId25"/>
    <p:sldId id="506" r:id="rId26"/>
    <p:sldId id="499" r:id="rId27"/>
    <p:sldId id="403" r:id="rId28"/>
    <p:sldId id="518" r:id="rId29"/>
    <p:sldId id="508" r:id="rId30"/>
    <p:sldId id="438" r:id="rId31"/>
    <p:sldId id="519" r:id="rId32"/>
    <p:sldId id="483" r:id="rId33"/>
    <p:sldId id="520" r:id="rId34"/>
    <p:sldId id="476" r:id="rId35"/>
    <p:sldId id="470" r:id="rId36"/>
    <p:sldId id="439" r:id="rId37"/>
    <p:sldId id="472" r:id="rId38"/>
    <p:sldId id="473" r:id="rId39"/>
    <p:sldId id="475" r:id="rId40"/>
    <p:sldId id="522" r:id="rId41"/>
    <p:sldId id="526" r:id="rId42"/>
    <p:sldId id="527" r:id="rId43"/>
    <p:sldId id="531" r:id="rId44"/>
    <p:sldId id="528" r:id="rId45"/>
    <p:sldId id="281" r:id="rId46"/>
  </p:sldIdLst>
  <p:sldSz cx="9144000" cy="6858000" type="screen4x3"/>
  <p:notesSz cx="7010400" cy="9296400"/>
  <p:custDataLst>
    <p:tags r:id="rId49"/>
  </p:custDataLst>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480"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3755"/>
    <a:srgbClr val="637FB4"/>
    <a:srgbClr val="202945"/>
    <a:srgbClr val="E74C39"/>
    <a:srgbClr val="EC9687"/>
    <a:srgbClr val="7680AC"/>
    <a:srgbClr val="5268AE"/>
    <a:srgbClr val="F3A59B"/>
    <a:srgbClr val="E04E3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55" autoAdjust="0"/>
    <p:restoredTop sz="90070" autoAdjust="0"/>
  </p:normalViewPr>
  <p:slideViewPr>
    <p:cSldViewPr>
      <p:cViewPr varScale="1">
        <p:scale>
          <a:sx n="103" d="100"/>
          <a:sy n="103" d="100"/>
        </p:scale>
        <p:origin x="1674" y="96"/>
      </p:cViewPr>
      <p:guideLst>
        <p:guide orient="horz" pos="48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chartUserShapes" Target="../drawings/drawing8.xml"/><Relationship Id="rId2" Type="http://schemas.openxmlformats.org/officeDocument/2006/relationships/package" Target="../embeddings/Microsoft_Excel_Worksheet27.xlsx"/><Relationship Id="rId1" Type="http://schemas.openxmlformats.org/officeDocument/2006/relationships/themeOverride" Target="../theme/themeOverride1.xml"/></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36.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79445999588022409"/>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FF2600">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Man</c:v>
                </c:pt>
                <c:pt idx="1">
                  <c:v>Woman</c:v>
                </c:pt>
                <c:pt idx="2">
                  <c:v>Non-binary</c:v>
                </c:pt>
                <c:pt idx="3">
                  <c:v>Genderqueer/Gender non-conforming</c:v>
                </c:pt>
                <c:pt idx="4">
                  <c:v>Identity not listed above</c:v>
                </c:pt>
              </c:strCache>
            </c:strRef>
          </c:cat>
          <c:val>
            <c:numRef>
              <c:f>Sheet1!$B$2:$B$6</c:f>
              <c:numCache>
                <c:formatCode>0.0%</c:formatCode>
                <c:ptCount val="5"/>
                <c:pt idx="0">
                  <c:v>1</c:v>
                </c:pt>
                <c:pt idx="1">
                  <c:v>0</c:v>
                </c:pt>
                <c:pt idx="2">
                  <c:v>0</c:v>
                </c:pt>
                <c:pt idx="3">
                  <c:v>0</c:v>
                </c:pt>
                <c:pt idx="4">
                  <c:v>0</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Man</c:v>
                </c:pt>
                <c:pt idx="1">
                  <c:v>Woman</c:v>
                </c:pt>
                <c:pt idx="2">
                  <c:v>Non-binary</c:v>
                </c:pt>
                <c:pt idx="3">
                  <c:v>Genderqueer/Gender non-conforming</c:v>
                </c:pt>
                <c:pt idx="4">
                  <c:v>Identity not listed above</c:v>
                </c:pt>
              </c:strCache>
            </c:strRef>
          </c:cat>
          <c:val>
            <c:numRef>
              <c:f>Sheet1!$C$2:$C$6</c:f>
              <c:numCache>
                <c:formatCode>0.0%</c:formatCode>
                <c:ptCount val="5"/>
                <c:pt idx="0">
                  <c:v>0.38700000000000001</c:v>
                </c:pt>
                <c:pt idx="1">
                  <c:v>0.54200000000000004</c:v>
                </c:pt>
                <c:pt idx="2">
                  <c:v>3.4000000000000002E-2</c:v>
                </c:pt>
                <c:pt idx="3">
                  <c:v>2.9000000000000001E-2</c:v>
                </c:pt>
                <c:pt idx="4">
                  <c:v>8.0000000000000002E-3</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0" baseline="0">
                <a:solidFill>
                  <a:srgbClr val="202945"/>
                </a:solidFill>
              </a:defRPr>
            </a:pPr>
            <a:endParaRPr lang="en-US"/>
          </a:p>
        </c:txPr>
        <c:crossAx val="96419136"/>
        <c:crosses val="autoZero"/>
        <c:auto val="1"/>
        <c:lblAlgn val="ctr"/>
        <c:lblOffset val="100"/>
        <c:noMultiLvlLbl val="0"/>
      </c:catAx>
      <c:valAx>
        <c:axId val="96419136"/>
        <c:scaling>
          <c:orientation val="minMax"/>
          <c:max val="1"/>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705083522764526"/>
          <c:h val="5.0402707014564355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0.23</c:v>
                </c:pt>
                <c:pt idx="1">
                  <c:v>0.159</c:v>
                </c:pt>
                <c:pt idx="2">
                  <c:v>0.35799999999999998</c:v>
                </c:pt>
                <c:pt idx="3">
                  <c:v>0.32200000000000001</c:v>
                </c:pt>
                <c:pt idx="4">
                  <c:v>0.22500000000000001</c:v>
                </c:pt>
                <c:pt idx="5">
                  <c:v>0.29699999999999999</c:v>
                </c:pt>
                <c:pt idx="6">
                  <c:v>0.42599999999999999</c:v>
                </c:pt>
                <c:pt idx="7">
                  <c:v>0.433</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0.755</c:v>
                </c:pt>
                <c:pt idx="1">
                  <c:v>0.83299999999999996</c:v>
                </c:pt>
                <c:pt idx="2">
                  <c:v>0.58799999999999997</c:v>
                </c:pt>
                <c:pt idx="3">
                  <c:v>0.61299999999999999</c:v>
                </c:pt>
                <c:pt idx="4">
                  <c:v>0.55900000000000005</c:v>
                </c:pt>
                <c:pt idx="5">
                  <c:v>0.55800000000000005</c:v>
                </c:pt>
                <c:pt idx="6">
                  <c:v>0.32800000000000001</c:v>
                </c:pt>
                <c:pt idx="7">
                  <c:v>0.29799999999999999</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10E7-470C-BC3C-370A9EE3E16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10E7-470C-BC3C-370A9EE3E16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10E7-470C-BC3C-370A9EE3E16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10E7-470C-BC3C-370A9EE3E16A}"/>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10E7-470C-BC3C-370A9EE3E16A}"/>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10E7-470C-BC3C-370A9EE3E16A}"/>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10E7-470C-BC3C-370A9EE3E16A}"/>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10E7-470C-BC3C-370A9EE3E16A}"/>
              </c:ext>
            </c:extLst>
          </c:dPt>
          <c:dPt>
            <c:idx val="8"/>
            <c:invertIfNegative val="0"/>
            <c:bubble3D val="0"/>
            <c:extLst>
              <c:ext xmlns:c16="http://schemas.microsoft.com/office/drawing/2014/chart" uri="{C3380CC4-5D6E-409C-BE32-E72D297353CC}">
                <c16:uniqueId val="{00000011-10E7-470C-BC3C-370A9EE3E16A}"/>
              </c:ext>
            </c:extLst>
          </c:dPt>
          <c:dPt>
            <c:idx val="9"/>
            <c:invertIfNegative val="0"/>
            <c:bubble3D val="0"/>
            <c:extLst>
              <c:ext xmlns:c16="http://schemas.microsoft.com/office/drawing/2014/chart" uri="{C3380CC4-5D6E-409C-BE32-E72D297353CC}">
                <c16:uniqueId val="{00000013-10E7-470C-BC3C-370A9EE3E16A}"/>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10E7-470C-BC3C-370A9EE3E16A}"/>
                </c:ext>
              </c:extLst>
            </c:dLbl>
            <c:dLbl>
              <c:idx val="1"/>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10E7-470C-BC3C-370A9EE3E16A}"/>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10E7-470C-BC3C-370A9EE3E16A}"/>
                </c:ext>
              </c:extLst>
            </c:dLbl>
            <c:dLbl>
              <c:idx val="3"/>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10E7-470C-BC3C-370A9EE3E16A}"/>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10E7-470C-BC3C-370A9EE3E16A}"/>
                </c:ext>
              </c:extLst>
            </c:dLbl>
            <c:dLbl>
              <c:idx val="5"/>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10E7-470C-BC3C-370A9EE3E16A}"/>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10E7-470C-BC3C-370A9EE3E16A}"/>
                </c:ext>
              </c:extLst>
            </c:dLbl>
            <c:dLbl>
              <c:idx val="7"/>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10E7-470C-BC3C-370A9EE3E16A}"/>
                </c:ext>
              </c:extLst>
            </c:dLbl>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0.153</c:v>
                </c:pt>
                <c:pt idx="1">
                  <c:v>0.29899999999999999</c:v>
                </c:pt>
                <c:pt idx="2">
                  <c:v>0.36099999999999999</c:v>
                </c:pt>
                <c:pt idx="3">
                  <c:v>0.436</c:v>
                </c:pt>
                <c:pt idx="4">
                  <c:v>0.30199999999999999</c:v>
                </c:pt>
                <c:pt idx="5">
                  <c:v>0.4</c:v>
                </c:pt>
                <c:pt idx="6">
                  <c:v>0.17399999999999999</c:v>
                </c:pt>
                <c:pt idx="7">
                  <c:v>0.308</c:v>
                </c:pt>
              </c:numCache>
            </c:numRef>
          </c:val>
          <c:extLst>
            <c:ext xmlns:c16="http://schemas.microsoft.com/office/drawing/2014/chart" uri="{C3380CC4-5D6E-409C-BE32-E72D297353CC}">
              <c16:uniqueId val="{00000014-10E7-470C-BC3C-370A9EE3E16A}"/>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10E7-470C-BC3C-370A9EE3E16A}"/>
              </c:ext>
            </c:extLst>
          </c:dPt>
          <c:dPt>
            <c:idx val="1"/>
            <c:invertIfNegative val="0"/>
            <c:bubble3D val="0"/>
            <c:extLst>
              <c:ext xmlns:c16="http://schemas.microsoft.com/office/drawing/2014/chart" uri="{C3380CC4-5D6E-409C-BE32-E72D297353CC}">
                <c16:uniqueId val="{00000018-10E7-470C-BC3C-370A9EE3E16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10E7-470C-BC3C-370A9EE3E16A}"/>
              </c:ext>
            </c:extLst>
          </c:dPt>
          <c:dPt>
            <c:idx val="3"/>
            <c:invertIfNegative val="0"/>
            <c:bubble3D val="0"/>
            <c:extLst>
              <c:ext xmlns:c16="http://schemas.microsoft.com/office/drawing/2014/chart" uri="{C3380CC4-5D6E-409C-BE32-E72D297353CC}">
                <c16:uniqueId val="{0000001C-10E7-470C-BC3C-370A9EE3E16A}"/>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10E7-470C-BC3C-370A9EE3E16A}"/>
              </c:ext>
            </c:extLst>
          </c:dPt>
          <c:dPt>
            <c:idx val="5"/>
            <c:invertIfNegative val="0"/>
            <c:bubble3D val="0"/>
            <c:extLst>
              <c:ext xmlns:c16="http://schemas.microsoft.com/office/drawing/2014/chart" uri="{C3380CC4-5D6E-409C-BE32-E72D297353CC}">
                <c16:uniqueId val="{00000020-10E7-470C-BC3C-370A9EE3E16A}"/>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22-10E7-470C-BC3C-370A9EE3E16A}"/>
              </c:ext>
            </c:extLst>
          </c:dPt>
          <c:dPt>
            <c:idx val="7"/>
            <c:invertIfNegative val="0"/>
            <c:bubble3D val="0"/>
            <c:extLst>
              <c:ext xmlns:c16="http://schemas.microsoft.com/office/drawing/2014/chart" uri="{C3380CC4-5D6E-409C-BE32-E72D297353CC}">
                <c16:uniqueId val="{00000024-10E7-470C-BC3C-370A9EE3E16A}"/>
              </c:ext>
            </c:extLst>
          </c:dPt>
          <c:dPt>
            <c:idx val="8"/>
            <c:invertIfNegative val="0"/>
            <c:bubble3D val="0"/>
            <c:extLst>
              <c:ext xmlns:c16="http://schemas.microsoft.com/office/drawing/2014/chart" uri="{C3380CC4-5D6E-409C-BE32-E72D297353CC}">
                <c16:uniqueId val="{00000026-10E7-470C-BC3C-370A9EE3E16A}"/>
              </c:ext>
            </c:extLst>
          </c:dPt>
          <c:dPt>
            <c:idx val="9"/>
            <c:invertIfNegative val="0"/>
            <c:bubble3D val="0"/>
            <c:extLst>
              <c:ext xmlns:c16="http://schemas.microsoft.com/office/drawing/2014/chart" uri="{C3380CC4-5D6E-409C-BE32-E72D297353CC}">
                <c16:uniqueId val="{00000028-10E7-470C-BC3C-370A9EE3E16A}"/>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0.83699999999999997</c:v>
                </c:pt>
                <c:pt idx="1">
                  <c:v>0.67100000000000004</c:v>
                </c:pt>
                <c:pt idx="2">
                  <c:v>0.57899999999999996</c:v>
                </c:pt>
                <c:pt idx="3">
                  <c:v>0.41</c:v>
                </c:pt>
                <c:pt idx="4">
                  <c:v>0.57399999999999995</c:v>
                </c:pt>
                <c:pt idx="5">
                  <c:v>0.39600000000000002</c:v>
                </c:pt>
                <c:pt idx="6">
                  <c:v>0.80600000000000005</c:v>
                </c:pt>
                <c:pt idx="7">
                  <c:v>0.61799999999999999</c:v>
                </c:pt>
              </c:numCache>
            </c:numRef>
          </c:val>
          <c:extLst>
            <c:ext xmlns:c16="http://schemas.microsoft.com/office/drawing/2014/chart" uri="{C3380CC4-5D6E-409C-BE32-E72D297353CC}">
              <c16:uniqueId val="{00000029-10E7-470C-BC3C-370A9EE3E16A}"/>
            </c:ext>
          </c:extLst>
        </c:ser>
        <c:dLbls>
          <c:showLegendKey val="0"/>
          <c:showVal val="0"/>
          <c:showCatName val="0"/>
          <c:showSerName val="0"/>
          <c:showPercent val="0"/>
          <c:showBubbleSize val="0"/>
        </c:dLbls>
        <c:gapWidth val="74"/>
        <c:overlap val="100"/>
        <c:axId val="103841280"/>
        <c:axId val="83230720"/>
      </c:barChart>
      <c:catAx>
        <c:axId val="103841280"/>
        <c:scaling>
          <c:orientation val="minMax"/>
        </c:scaling>
        <c:delete val="0"/>
        <c:axPos val="b"/>
        <c:majorGridlines/>
        <c:numFmt formatCode="General" sourceLinked="0"/>
        <c:majorTickMark val="none"/>
        <c:minorTickMark val="none"/>
        <c:tickLblPos val="none"/>
        <c:spPr>
          <a:ln>
            <a:solidFill>
              <a:schemeClr val="tx2"/>
            </a:solidFill>
          </a:ln>
        </c:spPr>
        <c:crossAx val="83230720"/>
        <c:crosses val="autoZero"/>
        <c:auto val="1"/>
        <c:lblAlgn val="ctr"/>
        <c:lblOffset val="100"/>
        <c:tickLblSkip val="2"/>
        <c:tickMarkSkip val="2"/>
        <c:noMultiLvlLbl val="0"/>
      </c:catAx>
      <c:valAx>
        <c:axId val="8323072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384128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E289-4558-960E-FA66C91B527F}"/>
              </c:ext>
            </c:extLst>
          </c:dPt>
          <c:dPt>
            <c:idx val="1"/>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3-E289-4558-960E-FA66C91B527F}"/>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E289-4558-960E-FA66C91B527F}"/>
              </c:ext>
            </c:extLst>
          </c:dPt>
          <c:dPt>
            <c:idx val="3"/>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7-E289-4558-960E-FA66C91B527F}"/>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E289-4558-960E-FA66C91B527F}"/>
              </c:ext>
            </c:extLst>
          </c:dPt>
          <c:dPt>
            <c:idx val="5"/>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B-E289-4558-960E-FA66C91B527F}"/>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E289-4558-960E-FA66C91B527F}"/>
              </c:ext>
            </c:extLst>
          </c:dPt>
          <c:dPt>
            <c:idx val="7"/>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F-E289-4558-960E-FA66C91B527F}"/>
              </c:ext>
            </c:extLst>
          </c:dPt>
          <c:dLbls>
            <c:dLbl>
              <c:idx val="0"/>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E289-4558-960E-FA66C91B527F}"/>
                </c:ext>
              </c:extLst>
            </c:dLbl>
            <c:dLbl>
              <c:idx val="1"/>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E289-4558-960E-FA66C91B527F}"/>
                </c:ext>
              </c:extLst>
            </c:dLbl>
            <c:dLbl>
              <c:idx val="2"/>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E289-4558-960E-FA66C91B527F}"/>
                </c:ext>
              </c:extLst>
            </c:dLbl>
            <c:dLbl>
              <c:idx val="3"/>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E289-4558-960E-FA66C91B527F}"/>
                </c:ext>
              </c:extLst>
            </c:dLbl>
            <c:dLbl>
              <c:idx val="4"/>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E289-4558-960E-FA66C91B527F}"/>
                </c:ext>
              </c:extLst>
            </c:dLbl>
            <c:dLbl>
              <c:idx val="5"/>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E289-4558-960E-FA66C91B527F}"/>
                </c:ext>
              </c:extLst>
            </c:dLbl>
            <c:dLbl>
              <c:idx val="6"/>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E289-4558-960E-FA66C91B527F}"/>
                </c:ext>
              </c:extLst>
            </c:dLbl>
            <c:dLbl>
              <c:idx val="7"/>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E289-4558-960E-FA66C91B527F}"/>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0.30499999999999999</c:v>
                </c:pt>
                <c:pt idx="1">
                  <c:v>0.215</c:v>
                </c:pt>
                <c:pt idx="2">
                  <c:v>0.40400000000000003</c:v>
                </c:pt>
                <c:pt idx="3">
                  <c:v>0.312</c:v>
                </c:pt>
                <c:pt idx="4">
                  <c:v>0.20799999999999999</c:v>
                </c:pt>
                <c:pt idx="5">
                  <c:v>0.187</c:v>
                </c:pt>
                <c:pt idx="6">
                  <c:v>0.154</c:v>
                </c:pt>
                <c:pt idx="7">
                  <c:v>0.16400000000000001</c:v>
                </c:pt>
              </c:numCache>
            </c:numRef>
          </c:val>
          <c:extLst>
            <c:ext xmlns:c16="http://schemas.microsoft.com/office/drawing/2014/chart" uri="{C3380CC4-5D6E-409C-BE32-E72D297353CC}">
              <c16:uniqueId val="{00000010-E289-4558-960E-FA66C91B527F}"/>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E289-4558-960E-FA66C91B527F}"/>
              </c:ext>
            </c:extLst>
          </c:dPt>
          <c:dPt>
            <c:idx val="1"/>
            <c:invertIfNegative val="0"/>
            <c:bubble3D val="0"/>
            <c:extLst>
              <c:ext xmlns:c16="http://schemas.microsoft.com/office/drawing/2014/chart" uri="{C3380CC4-5D6E-409C-BE32-E72D297353CC}">
                <c16:uniqueId val="{00000014-E289-4558-960E-FA66C91B527F}"/>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E289-4558-960E-FA66C91B527F}"/>
              </c:ext>
            </c:extLst>
          </c:dPt>
          <c:dPt>
            <c:idx val="3"/>
            <c:invertIfNegative val="0"/>
            <c:bubble3D val="0"/>
            <c:extLst>
              <c:ext xmlns:c16="http://schemas.microsoft.com/office/drawing/2014/chart" uri="{C3380CC4-5D6E-409C-BE32-E72D297353CC}">
                <c16:uniqueId val="{00000018-E289-4558-960E-FA66C91B527F}"/>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E289-4558-960E-FA66C91B527F}"/>
              </c:ext>
            </c:extLst>
          </c:dPt>
          <c:dPt>
            <c:idx val="5"/>
            <c:invertIfNegative val="0"/>
            <c:bubble3D val="0"/>
            <c:extLst>
              <c:ext xmlns:c16="http://schemas.microsoft.com/office/drawing/2014/chart" uri="{C3380CC4-5D6E-409C-BE32-E72D297353CC}">
                <c16:uniqueId val="{0000001C-E289-4558-960E-FA66C91B527F}"/>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E289-4558-960E-FA66C91B527F}"/>
              </c:ext>
            </c:extLst>
          </c:dPt>
          <c:dPt>
            <c:idx val="7"/>
            <c:invertIfNegative val="0"/>
            <c:bubble3D val="0"/>
            <c:extLst>
              <c:ext xmlns:c16="http://schemas.microsoft.com/office/drawing/2014/chart" uri="{C3380CC4-5D6E-409C-BE32-E72D297353CC}">
                <c16:uniqueId val="{00000020-E289-4558-960E-FA66C91B527F}"/>
              </c:ext>
            </c:extLst>
          </c:dPt>
          <c:dLbls>
            <c:dLbl>
              <c:idx val="0"/>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E289-4558-960E-FA66C91B527F}"/>
                </c:ext>
              </c:extLst>
            </c:dLbl>
            <c:dLbl>
              <c:idx val="1"/>
              <c:numFmt formatCode="0.0%" sourceLinked="0"/>
              <c:spPr>
                <a:solidFill>
                  <a:srgbClr val="20294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E289-4558-960E-FA66C91B527F}"/>
                </c:ext>
              </c:extLst>
            </c:dLbl>
            <c:dLbl>
              <c:idx val="2"/>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E289-4558-960E-FA66C91B527F}"/>
                </c:ext>
              </c:extLst>
            </c:dLbl>
            <c:dLbl>
              <c:idx val="3"/>
              <c:numFmt formatCode="0.0%" sourceLinked="0"/>
              <c:spPr>
                <a:solidFill>
                  <a:srgbClr val="20294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E289-4558-960E-FA66C91B527F}"/>
                </c:ext>
              </c:extLst>
            </c:dLbl>
            <c:dLbl>
              <c:idx val="4"/>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E289-4558-960E-FA66C91B527F}"/>
                </c:ext>
              </c:extLst>
            </c:dLbl>
            <c:dLbl>
              <c:idx val="5"/>
              <c:numFmt formatCode="0.0%" sourceLinked="0"/>
              <c:spPr>
                <a:solidFill>
                  <a:srgbClr val="20294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E289-4558-960E-FA66C91B527F}"/>
                </c:ext>
              </c:extLst>
            </c:dLbl>
            <c:dLbl>
              <c:idx val="6"/>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E-E289-4558-960E-FA66C91B527F}"/>
                </c:ext>
              </c:extLst>
            </c:dLbl>
            <c:dLbl>
              <c:idx val="7"/>
              <c:numFmt formatCode="0.0%" sourceLinked="0"/>
              <c:spPr>
                <a:solidFill>
                  <a:srgbClr val="20294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E289-4558-960E-FA66C91B527F}"/>
                </c:ext>
              </c:extLst>
            </c:dLbl>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0.61099999999999999</c:v>
                </c:pt>
                <c:pt idx="1">
                  <c:v>0.60499999999999998</c:v>
                </c:pt>
                <c:pt idx="2">
                  <c:v>0.42899999999999999</c:v>
                </c:pt>
                <c:pt idx="3">
                  <c:v>0.48</c:v>
                </c:pt>
                <c:pt idx="4">
                  <c:v>6.9000000000000006E-2</c:v>
                </c:pt>
                <c:pt idx="5">
                  <c:v>0.13700000000000001</c:v>
                </c:pt>
                <c:pt idx="6">
                  <c:v>0.06</c:v>
                </c:pt>
                <c:pt idx="7">
                  <c:v>0.14399999999999999</c:v>
                </c:pt>
              </c:numCache>
            </c:numRef>
          </c:val>
          <c:extLst>
            <c:ext xmlns:c16="http://schemas.microsoft.com/office/drawing/2014/chart" uri="{C3380CC4-5D6E-409C-BE32-E72D297353CC}">
              <c16:uniqueId val="{00000021-E289-4558-960E-FA66C91B527F}"/>
            </c:ext>
          </c:extLst>
        </c:ser>
        <c:dLbls>
          <c:showLegendKey val="0"/>
          <c:showVal val="0"/>
          <c:showCatName val="0"/>
          <c:showSerName val="0"/>
          <c:showPercent val="0"/>
          <c:showBubbleSize val="0"/>
        </c:dLbls>
        <c:gapWidth val="74"/>
        <c:overlap val="100"/>
        <c:axId val="104707584"/>
        <c:axId val="83231872"/>
      </c:barChart>
      <c:catAx>
        <c:axId val="10470758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1872"/>
        <c:crosses val="autoZero"/>
        <c:auto val="1"/>
        <c:lblAlgn val="ctr"/>
        <c:lblOffset val="100"/>
        <c:tickLblSkip val="2"/>
        <c:tickMarkSkip val="2"/>
        <c:noMultiLvlLbl val="0"/>
      </c:catAx>
      <c:valAx>
        <c:axId val="83231872"/>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470758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94D8-47F8-BC60-19FF92F11596}"/>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94D8-47F8-BC60-19FF92F11596}"/>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94D8-47F8-BC60-19FF92F11596}"/>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94D8-47F8-BC60-19FF92F11596}"/>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94D8-47F8-BC60-19FF92F11596}"/>
              </c:ext>
            </c:extLst>
          </c:dPt>
          <c:dPt>
            <c:idx val="5"/>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B-94D8-47F8-BC60-19FF92F11596}"/>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94D8-47F8-BC60-19FF92F11596}"/>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94D8-47F8-BC60-19FF92F11596}"/>
              </c:ext>
            </c:extLst>
          </c:dPt>
          <c:dLbls>
            <c:dLbl>
              <c:idx val="0"/>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94D8-47F8-BC60-19FF92F11596}"/>
                </c:ext>
              </c:extLst>
            </c:dLbl>
            <c:dLbl>
              <c:idx val="1"/>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94D8-47F8-BC60-19FF92F11596}"/>
                </c:ext>
              </c:extLst>
            </c:dLbl>
            <c:dLbl>
              <c:idx val="2"/>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94D8-47F8-BC60-19FF92F11596}"/>
                </c:ext>
              </c:extLst>
            </c:dLbl>
            <c:dLbl>
              <c:idx val="3"/>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94D8-47F8-BC60-19FF92F11596}"/>
                </c:ext>
              </c:extLst>
            </c:dLbl>
            <c:dLbl>
              <c:idx val="4"/>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94D8-47F8-BC60-19FF92F11596}"/>
                </c:ext>
              </c:extLst>
            </c:dLbl>
            <c:dLbl>
              <c:idx val="5"/>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94D8-47F8-BC60-19FF92F11596}"/>
                </c:ext>
              </c:extLst>
            </c:dLbl>
            <c:dLbl>
              <c:idx val="6"/>
              <c:numFmt formatCode="0.0%" sourceLinked="0"/>
              <c:spPr>
                <a:solidFill>
                  <a:srgbClr val="EC9687"/>
                </a:solid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94D8-47F8-BC60-19FF92F11596}"/>
                </c:ext>
              </c:extLst>
            </c:dLbl>
            <c:dLbl>
              <c:idx val="7"/>
              <c:numFmt formatCode="0.0%" sourceLinked="0"/>
              <c:spPr>
                <a:solidFill>
                  <a:srgbClr val="637FB4"/>
                </a:solid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94D8-47F8-BC60-19FF92F11596}"/>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0.498</c:v>
                </c:pt>
                <c:pt idx="1">
                  <c:v>0.44400000000000001</c:v>
                </c:pt>
                <c:pt idx="2">
                  <c:v>0.38600000000000001</c:v>
                </c:pt>
                <c:pt idx="3">
                  <c:v>0.315</c:v>
                </c:pt>
                <c:pt idx="4">
                  <c:v>0.45500000000000002</c:v>
                </c:pt>
                <c:pt idx="5">
                  <c:v>0.39800000000000002</c:v>
                </c:pt>
                <c:pt idx="6">
                  <c:v>0.36099999999999999</c:v>
                </c:pt>
                <c:pt idx="7">
                  <c:v>0.30299999999999999</c:v>
                </c:pt>
              </c:numCache>
            </c:numRef>
          </c:val>
          <c:extLst>
            <c:ext xmlns:c16="http://schemas.microsoft.com/office/drawing/2014/chart" uri="{C3380CC4-5D6E-409C-BE32-E72D297353CC}">
              <c16:uniqueId val="{00000010-94D8-47F8-BC60-19FF92F11596}"/>
            </c:ext>
          </c:extLst>
        </c:ser>
        <c:ser>
          <c:idx val="1"/>
          <c:order val="1"/>
          <c:tx>
            <c:strRef>
              <c:f>Sheet1!$D$1</c:f>
              <c:strCache>
                <c:ptCount val="1"/>
                <c:pt idx="0">
                  <c:v>Very Important</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12-94D8-47F8-BC60-19FF92F1159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94D8-47F8-BC60-19FF92F11596}"/>
              </c:ext>
            </c:extLst>
          </c:dPt>
          <c:dPt>
            <c:idx val="2"/>
            <c:invertIfNegative val="0"/>
            <c:bubble3D val="0"/>
            <c:extLst>
              <c:ext xmlns:c16="http://schemas.microsoft.com/office/drawing/2014/chart" uri="{C3380CC4-5D6E-409C-BE32-E72D297353CC}">
                <c16:uniqueId val="{00000016-94D8-47F8-BC60-19FF92F1159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94D8-47F8-BC60-19FF92F11596}"/>
              </c:ext>
            </c:extLst>
          </c:dPt>
          <c:dPt>
            <c:idx val="4"/>
            <c:invertIfNegative val="0"/>
            <c:bubble3D val="0"/>
            <c:extLst>
              <c:ext xmlns:c16="http://schemas.microsoft.com/office/drawing/2014/chart" uri="{C3380CC4-5D6E-409C-BE32-E72D297353CC}">
                <c16:uniqueId val="{0000001A-94D8-47F8-BC60-19FF92F1159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94D8-47F8-BC60-19FF92F11596}"/>
              </c:ext>
            </c:extLst>
          </c:dPt>
          <c:dPt>
            <c:idx val="6"/>
            <c:invertIfNegative val="0"/>
            <c:bubble3D val="0"/>
            <c:extLst>
              <c:ext xmlns:c16="http://schemas.microsoft.com/office/drawing/2014/chart" uri="{C3380CC4-5D6E-409C-BE32-E72D297353CC}">
                <c16:uniqueId val="{0000001E-94D8-47F8-BC60-19FF92F11596}"/>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94D8-47F8-BC60-19FF92F11596}"/>
              </c:ext>
            </c:extLst>
          </c:dPt>
          <c:dLbls>
            <c:dLbl>
              <c:idx val="0"/>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94D8-47F8-BC60-19FF92F11596}"/>
                </c:ext>
              </c:extLst>
            </c:dLbl>
            <c:dLbl>
              <c:idx val="1"/>
              <c:numFmt formatCode="0.0%" sourceLinked="0"/>
              <c:spPr>
                <a:solidFill>
                  <a:srgbClr val="28375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94D8-47F8-BC60-19FF92F11596}"/>
                </c:ext>
              </c:extLst>
            </c:dLbl>
            <c:dLbl>
              <c:idx val="2"/>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6-94D8-47F8-BC60-19FF92F11596}"/>
                </c:ext>
              </c:extLst>
            </c:dLbl>
            <c:dLbl>
              <c:idx val="3"/>
              <c:numFmt formatCode="0.0%" sourceLinked="0"/>
              <c:spPr>
                <a:solidFill>
                  <a:srgbClr val="28375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8-94D8-47F8-BC60-19FF92F11596}"/>
                </c:ext>
              </c:extLst>
            </c:dLbl>
            <c:dLbl>
              <c:idx val="4"/>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A-94D8-47F8-BC60-19FF92F11596}"/>
                </c:ext>
              </c:extLst>
            </c:dLbl>
            <c:dLbl>
              <c:idx val="5"/>
              <c:numFmt formatCode="0.0%" sourceLinked="0"/>
              <c:spPr>
                <a:solidFill>
                  <a:srgbClr val="28375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C-94D8-47F8-BC60-19FF92F11596}"/>
                </c:ext>
              </c:extLst>
            </c:dLbl>
            <c:dLbl>
              <c:idx val="6"/>
              <c:numFmt formatCode="0.0%" sourceLinked="0"/>
              <c:spPr>
                <a:solidFill>
                  <a:srgbClr val="E74C39"/>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E-94D8-47F8-BC60-19FF92F11596}"/>
                </c:ext>
              </c:extLst>
            </c:dLbl>
            <c:dLbl>
              <c:idx val="7"/>
              <c:numFmt formatCode="0.0%" sourceLinked="0"/>
              <c:spPr>
                <a:solidFill>
                  <a:srgbClr val="283755"/>
                </a:solid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20-94D8-47F8-BC60-19FF92F11596}"/>
                </c:ext>
              </c:extLst>
            </c:dLbl>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0.19700000000000001</c:v>
                </c:pt>
                <c:pt idx="1">
                  <c:v>0.13400000000000001</c:v>
                </c:pt>
                <c:pt idx="2">
                  <c:v>0.129</c:v>
                </c:pt>
                <c:pt idx="3">
                  <c:v>0.14499999999999999</c:v>
                </c:pt>
                <c:pt idx="4">
                  <c:v>0.317</c:v>
                </c:pt>
                <c:pt idx="5">
                  <c:v>0.14099999999999999</c:v>
                </c:pt>
                <c:pt idx="6">
                  <c:v>0.54</c:v>
                </c:pt>
                <c:pt idx="7">
                  <c:v>0.55100000000000005</c:v>
                </c:pt>
              </c:numCache>
            </c:numRef>
          </c:val>
          <c:extLst>
            <c:ext xmlns:c16="http://schemas.microsoft.com/office/drawing/2014/chart" uri="{C3380CC4-5D6E-409C-BE32-E72D297353CC}">
              <c16:uniqueId val="{00000021-94D8-47F8-BC60-19FF92F11596}"/>
            </c:ext>
          </c:extLst>
        </c:ser>
        <c:dLbls>
          <c:showLegendKey val="0"/>
          <c:showVal val="0"/>
          <c:showCatName val="0"/>
          <c:showSerName val="0"/>
          <c:showPercent val="0"/>
          <c:showBubbleSize val="0"/>
        </c:dLbls>
        <c:gapWidth val="74"/>
        <c:overlap val="100"/>
        <c:axId val="101302272"/>
        <c:axId val="83233600"/>
      </c:barChart>
      <c:catAx>
        <c:axId val="101302272"/>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3600"/>
        <c:crosses val="autoZero"/>
        <c:auto val="1"/>
        <c:lblAlgn val="ctr"/>
        <c:lblOffset val="100"/>
        <c:tickLblSkip val="2"/>
        <c:tickMarkSkip val="2"/>
        <c:noMultiLvlLbl val="0"/>
      </c:catAx>
      <c:valAx>
        <c:axId val="832336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30227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chemeClr val="bg2"/>
            </a:solidFill>
            <a:ln w="3175">
              <a:solidFill>
                <a:srgbClr val="7680AC">
                  <a:alpha val="49804"/>
                </a:srgbClr>
              </a:solidFill>
            </a:ln>
          </c:spPr>
          <c:invertIfNegative val="0"/>
          <c:dPt>
            <c:idx val="1"/>
            <c:invertIfNegative val="0"/>
            <c:bubble3D val="0"/>
            <c:spPr>
              <a:solidFill>
                <a:schemeClr val="bg2"/>
              </a:solidFill>
              <a:ln w="3175">
                <a:solidFill>
                  <a:schemeClr val="bg2"/>
                </a:solidFill>
              </a:ln>
            </c:spPr>
            <c:extLst>
              <c:ext xmlns:c16="http://schemas.microsoft.com/office/drawing/2014/chart" uri="{C3380CC4-5D6E-409C-BE32-E72D297353CC}">
                <c16:uniqueId val="{00000001-0DF9-484E-AE04-AB3269E2D0C6}"/>
              </c:ext>
            </c:extLst>
          </c:dPt>
          <c:dLbls>
            <c:spPr>
              <a:noFill/>
              <a:ln>
                <a:noFill/>
              </a:ln>
              <a:effectLst/>
            </c:spPr>
            <c:txPr>
              <a:bodyPr/>
              <a:lstStyle/>
              <a:p>
                <a:pPr>
                  <a:defRPr sz="110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0.51</c:v>
                </c:pt>
                <c:pt idx="1">
                  <c:v>0.79600000000000004</c:v>
                </c:pt>
                <c:pt idx="2">
                  <c:v>0.67</c:v>
                </c:pt>
                <c:pt idx="3">
                  <c:v>0.84699999999999998</c:v>
                </c:pt>
              </c:numCache>
            </c:numRef>
          </c:val>
          <c:extLst>
            <c:ext xmlns:c16="http://schemas.microsoft.com/office/drawing/2014/chart" uri="{C3380CC4-5D6E-409C-BE32-E72D297353CC}">
              <c16:uniqueId val="{00000000-264B-47C7-B80F-429011201A39}"/>
            </c:ext>
          </c:extLst>
        </c:ser>
        <c:ser>
          <c:idx val="2"/>
          <c:order val="1"/>
          <c:tx>
            <c:strRef>
              <c:f>Sheet1!$B$1</c:f>
              <c:strCache>
                <c:ptCount val="1"/>
                <c:pt idx="0">
                  <c:v>Your Institution</c:v>
                </c:pt>
              </c:strCache>
            </c:strRef>
          </c:tx>
          <c:spPr>
            <a:solidFill>
              <a:schemeClr val="accent1"/>
            </a:solidFill>
            <a:ln w="9525">
              <a:solidFill>
                <a:schemeClr val="bg2"/>
              </a:solidFill>
            </a:ln>
          </c:spPr>
          <c:invertIfNegative val="0"/>
          <c:dPt>
            <c:idx val="3"/>
            <c:invertIfNegative val="0"/>
            <c:bubble3D val="0"/>
            <c:extLst>
              <c:ext xmlns:c16="http://schemas.microsoft.com/office/drawing/2014/chart" uri="{C3380CC4-5D6E-409C-BE32-E72D297353CC}">
                <c16:uniqueId val="{00000000-032A-40B3-9BA1-D6D3B0DB2CAA}"/>
              </c:ext>
            </c:extLst>
          </c:dPt>
          <c:dLbls>
            <c:spPr>
              <a:noFill/>
              <a:ln>
                <a:noFill/>
              </a:ln>
              <a:effectLst/>
            </c:spPr>
            <c:txPr>
              <a:bodyPr/>
              <a:lstStyle/>
              <a:p>
                <a:pPr>
                  <a:defRPr sz="110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0.51700000000000002</c:v>
                </c:pt>
                <c:pt idx="1">
                  <c:v>0.89</c:v>
                </c:pt>
                <c:pt idx="2">
                  <c:v>0.65100000000000002</c:v>
                </c:pt>
                <c:pt idx="3">
                  <c:v>0.78100000000000003</c:v>
                </c:pt>
              </c:numCache>
            </c:numRef>
          </c:val>
          <c:extLst>
            <c:ext xmlns:c16="http://schemas.microsoft.com/office/drawing/2014/chart" uri="{C3380CC4-5D6E-409C-BE32-E72D297353CC}">
              <c16:uniqueId val="{00000001-264B-47C7-B80F-429011201A39}"/>
            </c:ext>
          </c:extLst>
        </c:ser>
        <c:dLbls>
          <c:showLegendKey val="0"/>
          <c:showVal val="0"/>
          <c:showCatName val="0"/>
          <c:showSerName val="0"/>
          <c:showPercent val="0"/>
          <c:showBubbleSize val="0"/>
        </c:dLbls>
        <c:gapWidth val="75"/>
        <c:overlap val="-25"/>
        <c:axId val="101322240"/>
        <c:axId val="83237056"/>
      </c:barChart>
      <c:catAx>
        <c:axId val="101322240"/>
        <c:scaling>
          <c:orientation val="minMax"/>
        </c:scaling>
        <c:delete val="0"/>
        <c:axPos val="l"/>
        <c:majorGridlines>
          <c:spPr>
            <a:ln>
              <a:solidFill>
                <a:schemeClr val="tx2"/>
              </a:solidFill>
            </a:ln>
          </c:spPr>
        </c:majorGridlines>
        <c:numFmt formatCode="General" sourceLinked="1"/>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83237056"/>
        <c:crosses val="autoZero"/>
        <c:auto val="1"/>
        <c:lblAlgn val="ctr"/>
        <c:lblOffset val="100"/>
        <c:tickLblSkip val="1"/>
        <c:tickMarkSkip val="1"/>
        <c:noMultiLvlLbl val="0"/>
      </c:catAx>
      <c:valAx>
        <c:axId val="83237056"/>
        <c:scaling>
          <c:orientation val="minMax"/>
          <c:max val="1"/>
          <c:min val="0"/>
        </c:scaling>
        <c:delete val="0"/>
        <c:axPos val="b"/>
        <c:numFmt formatCode="0%" sourceLinked="0"/>
        <c:majorTickMark val="none"/>
        <c:minorTickMark val="none"/>
        <c:tickLblPos val="nextTo"/>
        <c:spPr>
          <a:ln w="9525">
            <a:solidFill>
              <a:schemeClr val="tx2"/>
            </a:solidFill>
          </a:ln>
        </c:spPr>
        <c:txPr>
          <a:bodyPr rot="0" vert="horz"/>
          <a:lstStyle/>
          <a:p>
            <a:pPr>
              <a:defRPr sz="1400" b="1" baseline="0">
                <a:solidFill>
                  <a:srgbClr val="202945"/>
                </a:solidFill>
              </a:defRPr>
            </a:pPr>
            <a:endParaRPr lang="en-US"/>
          </a:p>
        </c:txPr>
        <c:crossAx val="101322240"/>
        <c:crosses val="autoZero"/>
        <c:crossBetween val="between"/>
        <c:majorUnit val="0.1"/>
        <c:minorUnit val="0.04"/>
      </c:valAx>
      <c:spPr>
        <a:noFill/>
        <a:ln w="24366">
          <a:noFill/>
        </a:ln>
      </c:spPr>
    </c:plotArea>
    <c:legend>
      <c:legendPos val="b"/>
      <c:overlay val="0"/>
      <c:txPr>
        <a:bodyPr/>
        <a:lstStyle/>
        <a:p>
          <a:pPr>
            <a:defRPr sz="1200" b="0" baseline="0">
              <a:solidFill>
                <a:srgbClr val="202945"/>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75933854350295771"/>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alpha val="50000"/>
                </a:srgbClr>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Sheet1!$B$2:$B$6</c:f>
              <c:numCache>
                <c:formatCode>0.00%</c:formatCode>
                <c:ptCount val="5"/>
                <c:pt idx="0">
                  <c:v>1.9E-2</c:v>
                </c:pt>
                <c:pt idx="1">
                  <c:v>0.185</c:v>
                </c:pt>
                <c:pt idx="2">
                  <c:v>0.22500000000000001</c:v>
                </c:pt>
                <c:pt idx="3">
                  <c:v>0.34799999999999998</c:v>
                </c:pt>
                <c:pt idx="4">
                  <c:v>0.86699999999999999</c:v>
                </c:pt>
              </c:numCache>
            </c:numRef>
          </c:val>
          <c:extLst>
            <c:ext xmlns:c16="http://schemas.microsoft.com/office/drawing/2014/chart" uri="{C3380CC4-5D6E-409C-BE32-E72D297353CC}">
              <c16:uniqueId val="{00000000-207A-418D-9431-E072C429FD67}"/>
            </c:ext>
          </c:extLst>
        </c:ser>
        <c:ser>
          <c:idx val="1"/>
          <c:order val="1"/>
          <c:tx>
            <c:strRef>
              <c:f>Sheet1!$C$1</c:f>
              <c:strCache>
                <c:ptCount val="1"/>
                <c:pt idx="0">
                  <c:v>Comparison Group</c:v>
                </c:pt>
              </c:strCache>
            </c:strRef>
          </c:tx>
          <c:spPr>
            <a:solidFill>
              <a:schemeClr val="bg2"/>
            </a:solidFill>
            <a:ln w="3175">
              <a:solidFill>
                <a:srgbClr val="7680AC">
                  <a:alpha val="49804"/>
                </a:srgbClr>
              </a:solidFill>
            </a:ln>
          </c:spPr>
          <c:invertIfNegative val="0"/>
          <c:dLbls>
            <c:numFmt formatCode="0.0%" sourceLinked="0"/>
            <c:spPr>
              <a:noFill/>
              <a:ln>
                <a:noFill/>
              </a:ln>
              <a:effectLst/>
            </c:spPr>
            <c:txPr>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Sheet1!$C$2:$C$6</c:f>
              <c:numCache>
                <c:formatCode>0.00%</c:formatCode>
                <c:ptCount val="5"/>
                <c:pt idx="0">
                  <c:v>1.2E-2</c:v>
                </c:pt>
                <c:pt idx="1">
                  <c:v>0.33700000000000002</c:v>
                </c:pt>
                <c:pt idx="2">
                  <c:v>0.23799999999999999</c:v>
                </c:pt>
                <c:pt idx="3">
                  <c:v>0.51</c:v>
                </c:pt>
                <c:pt idx="4">
                  <c:v>0.71299999999999997</c:v>
                </c:pt>
              </c:numCache>
            </c:numRef>
          </c:val>
          <c:extLst>
            <c:ext xmlns:c16="http://schemas.microsoft.com/office/drawing/2014/chart" uri="{C3380CC4-5D6E-409C-BE32-E72D297353CC}">
              <c16:uniqueId val="{00000001-207A-418D-9431-E072C429FD67}"/>
            </c:ext>
          </c:extLst>
        </c:ser>
        <c:dLbls>
          <c:showLegendKey val="0"/>
          <c:showVal val="1"/>
          <c:showCatName val="0"/>
          <c:showSerName val="0"/>
          <c:showPercent val="0"/>
          <c:showBubbleSize val="0"/>
        </c:dLbls>
        <c:gapWidth val="75"/>
        <c:overlap val="-25"/>
        <c:axId val="104627712"/>
        <c:axId val="96451904"/>
      </c:barChart>
      <c:catAx>
        <c:axId val="104627712"/>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i="0" spc="50" baseline="0">
                <a:solidFill>
                  <a:srgbClr val="202945"/>
                </a:solidFill>
              </a:defRPr>
            </a:pPr>
            <a:endParaRPr lang="en-US"/>
          </a:p>
        </c:txPr>
        <c:crossAx val="96451904"/>
        <c:crosses val="autoZero"/>
        <c:auto val="1"/>
        <c:lblAlgn val="ctr"/>
        <c:lblOffset val="100"/>
        <c:noMultiLvlLbl val="0"/>
      </c:catAx>
      <c:valAx>
        <c:axId val="96451904"/>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4627712"/>
        <c:crosses val="autoZero"/>
        <c:crossBetween val="between"/>
      </c:valAx>
    </c:plotArea>
    <c:legend>
      <c:legendPos val="b"/>
      <c:layout>
        <c:manualLayout>
          <c:xMode val="edge"/>
          <c:yMode val="edge"/>
          <c:x val="0.31137713254593175"/>
          <c:y val="0.94459533043444199"/>
          <c:w val="0.35365740740740698"/>
          <c:h val="5.04295849737533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821527641076114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Sheet1!$B$2:$B$4</c:f>
              <c:numCache>
                <c:formatCode>0.00%</c:formatCode>
                <c:ptCount val="3"/>
                <c:pt idx="0">
                  <c:v>0.435</c:v>
                </c:pt>
                <c:pt idx="1">
                  <c:v>0.50700000000000001</c:v>
                </c:pt>
                <c:pt idx="2">
                  <c:v>5.7000000000000002E-2</c:v>
                </c:pt>
              </c:numCache>
            </c:numRef>
          </c:val>
          <c:extLst>
            <c:ext xmlns:c16="http://schemas.microsoft.com/office/drawing/2014/chart" uri="{C3380CC4-5D6E-409C-BE32-E72D297353CC}">
              <c16:uniqueId val="{00000000-8272-4D4B-934F-CA4B3BD0235B}"/>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Sheet1!$C$2:$C$4</c:f>
              <c:numCache>
                <c:formatCode>0.00%</c:formatCode>
                <c:ptCount val="3"/>
                <c:pt idx="0">
                  <c:v>0.35699999999999998</c:v>
                </c:pt>
                <c:pt idx="1">
                  <c:v>0.53400000000000003</c:v>
                </c:pt>
                <c:pt idx="2">
                  <c:v>0.109</c:v>
                </c:pt>
              </c:numCache>
            </c:numRef>
          </c:val>
          <c:extLst>
            <c:ext xmlns:c16="http://schemas.microsoft.com/office/drawing/2014/chart" uri="{C3380CC4-5D6E-409C-BE32-E72D297353CC}">
              <c16:uniqueId val="{00000001-8272-4D4B-934F-CA4B3BD0235B}"/>
            </c:ext>
          </c:extLst>
        </c:ser>
        <c:dLbls>
          <c:showLegendKey val="0"/>
          <c:showVal val="1"/>
          <c:showCatName val="0"/>
          <c:showSerName val="0"/>
          <c:showPercent val="0"/>
          <c:showBubbleSize val="0"/>
        </c:dLbls>
        <c:gapWidth val="75"/>
        <c:overlap val="-25"/>
        <c:axId val="105367040"/>
        <c:axId val="104793792"/>
      </c:barChart>
      <c:catAx>
        <c:axId val="105367040"/>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kern="1200" baseline="0">
                <a:solidFill>
                  <a:srgbClr val="202945"/>
                </a:solidFill>
              </a:defRPr>
            </a:pPr>
            <a:endParaRPr lang="en-US"/>
          </a:p>
        </c:txPr>
        <c:crossAx val="104793792"/>
        <c:crosses val="autoZero"/>
        <c:auto val="1"/>
        <c:lblAlgn val="ctr"/>
        <c:lblOffset val="100"/>
        <c:noMultiLvlLbl val="0"/>
      </c:catAx>
      <c:valAx>
        <c:axId val="104793792"/>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5367040"/>
        <c:crosses val="autoZero"/>
        <c:crossBetween val="between"/>
      </c:valAx>
    </c:plotArea>
    <c:legend>
      <c:legendPos val="b"/>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34940580344123701"/>
          <c:y val="0.93654958169291302"/>
          <c:w val="0.35365740740740698"/>
          <c:h val="5.04295849737533E-2"/>
        </c:manualLayout>
      </c:layout>
      <c:overlay val="0"/>
      <c:txPr>
        <a:bodyPr/>
        <a:lstStyle/>
        <a:p>
          <a:pPr>
            <a:defRPr sz="120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516404199475105E-2"/>
          <c:y val="1.8486007910983E-2"/>
          <c:w val="0.91581692913385804"/>
          <c:h val="0.8115025911337129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Pre-Calculus/
Trigonometry</c:v>
                </c:pt>
                <c:pt idx="1">
                  <c:v>Probability &amp;
 Statistics</c:v>
                </c:pt>
                <c:pt idx="2">
                  <c:v>Calculus</c:v>
                </c:pt>
                <c:pt idx="3">
                  <c:v>AP Probability &amp;
 Statistics</c:v>
                </c:pt>
                <c:pt idx="4">
                  <c:v>AP Calculus</c:v>
                </c:pt>
              </c:strCache>
            </c:strRef>
          </c:cat>
          <c:val>
            <c:numRef>
              <c:f>Sheet1!$B$2:$B$6</c:f>
              <c:numCache>
                <c:formatCode>0.00%</c:formatCode>
                <c:ptCount val="5"/>
                <c:pt idx="0">
                  <c:v>0.879</c:v>
                </c:pt>
                <c:pt idx="1">
                  <c:v>0.27</c:v>
                </c:pt>
                <c:pt idx="2">
                  <c:v>0.308</c:v>
                </c:pt>
                <c:pt idx="3">
                  <c:v>0.17399999999999999</c:v>
                </c:pt>
                <c:pt idx="4">
                  <c:v>0.28000000000000003</c:v>
                </c:pt>
              </c:numCache>
            </c:numRef>
          </c:val>
          <c:extLst>
            <c:ext xmlns:c16="http://schemas.microsoft.com/office/drawing/2014/chart" uri="{C3380CC4-5D6E-409C-BE32-E72D297353CC}">
              <c16:uniqueId val="{00000000-E081-4AF9-AC4E-E98BB8D7E1CA}"/>
            </c:ext>
          </c:extLst>
        </c:ser>
        <c:ser>
          <c:idx val="1"/>
          <c:order val="1"/>
          <c:tx>
            <c:strRef>
              <c:f>Sheet1!$C$1</c:f>
              <c:strCache>
                <c:ptCount val="1"/>
                <c:pt idx="0">
                  <c:v>Comparison Group</c:v>
                </c:pt>
              </c:strCache>
            </c:strRef>
          </c:tx>
          <c:spPr>
            <a:solidFill>
              <a:schemeClr val="bg2"/>
            </a:solidFill>
            <a:ln w="317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Pre-Calculus/
Trigonometry</c:v>
                </c:pt>
                <c:pt idx="1">
                  <c:v>Probability &amp;
 Statistics</c:v>
                </c:pt>
                <c:pt idx="2">
                  <c:v>Calculus</c:v>
                </c:pt>
                <c:pt idx="3">
                  <c:v>AP Probability &amp;
 Statistics</c:v>
                </c:pt>
                <c:pt idx="4">
                  <c:v>AP Calculus</c:v>
                </c:pt>
              </c:strCache>
            </c:strRef>
          </c:cat>
          <c:val>
            <c:numRef>
              <c:f>Sheet1!$C$2:$C$6</c:f>
              <c:numCache>
                <c:formatCode>0.00%</c:formatCode>
                <c:ptCount val="5"/>
                <c:pt idx="0">
                  <c:v>0.81699999999999995</c:v>
                </c:pt>
                <c:pt idx="1">
                  <c:v>0.34499999999999997</c:v>
                </c:pt>
                <c:pt idx="2">
                  <c:v>0.38400000000000001</c:v>
                </c:pt>
                <c:pt idx="3">
                  <c:v>0.19700000000000001</c:v>
                </c:pt>
                <c:pt idx="4">
                  <c:v>0.29899999999999999</c:v>
                </c:pt>
              </c:numCache>
            </c:numRef>
          </c:val>
          <c:extLst>
            <c:ext xmlns:c16="http://schemas.microsoft.com/office/drawing/2014/chart" uri="{C3380CC4-5D6E-409C-BE32-E72D297353CC}">
              <c16:uniqueId val="{00000001-E081-4AF9-AC4E-E98BB8D7E1CA}"/>
            </c:ext>
          </c:extLst>
        </c:ser>
        <c:dLbls>
          <c:showLegendKey val="0"/>
          <c:showVal val="1"/>
          <c:showCatName val="0"/>
          <c:showSerName val="0"/>
          <c:showPercent val="0"/>
          <c:showBubbleSize val="0"/>
        </c:dLbls>
        <c:gapWidth val="75"/>
        <c:overlap val="-25"/>
        <c:axId val="97497088"/>
        <c:axId val="104796096"/>
      </c:barChart>
      <c:catAx>
        <c:axId val="97497088"/>
        <c:scaling>
          <c:orientation val="minMax"/>
        </c:scaling>
        <c:delete val="0"/>
        <c:axPos val="b"/>
        <c:majorGridlines/>
        <c:numFmt formatCode="General" sourceLinked="0"/>
        <c:majorTickMark val="none"/>
        <c:minorTickMark val="none"/>
        <c:tickLblPos val="nextTo"/>
        <c:spPr>
          <a:ln>
            <a:solidFill>
              <a:schemeClr val="tx2"/>
            </a:solidFill>
          </a:ln>
        </c:spPr>
        <c:txPr>
          <a:bodyPr rot="0" vert="horz"/>
          <a:lstStyle/>
          <a:p>
            <a:pPr>
              <a:defRPr sz="1200" b="0" i="0" baseline="0">
                <a:solidFill>
                  <a:srgbClr val="202945"/>
                </a:solidFill>
              </a:defRPr>
            </a:pPr>
            <a:endParaRPr lang="en-US"/>
          </a:p>
        </c:txPr>
        <c:crossAx val="104796096"/>
        <c:crosses val="autoZero"/>
        <c:auto val="1"/>
        <c:lblAlgn val="ctr"/>
        <c:lblOffset val="100"/>
        <c:noMultiLvlLbl val="0"/>
      </c:catAx>
      <c:valAx>
        <c:axId val="104796096"/>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97497088"/>
        <c:crosses val="autoZero"/>
        <c:crossBetween val="between"/>
      </c:valAx>
    </c:plotArea>
    <c:legend>
      <c:legendPos val="b"/>
      <c:legendEntry>
        <c:idx val="0"/>
        <c:txPr>
          <a:bodyPr/>
          <a:lstStyle/>
          <a:p>
            <a:pPr>
              <a:defRPr sz="1200" b="0" i="0" baseline="0">
                <a:solidFill>
                  <a:srgbClr val="202945"/>
                </a:solidFill>
              </a:defRPr>
            </a:pPr>
            <a:endParaRPr lang="en-US"/>
          </a:p>
        </c:txPr>
      </c:legendEntry>
      <c:legendEntry>
        <c:idx val="1"/>
        <c:txPr>
          <a:bodyPr/>
          <a:lstStyle/>
          <a:p>
            <a:pPr>
              <a:defRPr sz="1200" b="0" i="0" baseline="0">
                <a:solidFill>
                  <a:srgbClr val="202945"/>
                </a:solidFill>
              </a:defRPr>
            </a:pPr>
            <a:endParaRPr lang="en-US"/>
          </a:p>
        </c:txPr>
      </c:legendEntry>
      <c:layout>
        <c:manualLayout>
          <c:xMode val="edge"/>
          <c:yMode val="edge"/>
          <c:x val="0.33561906925095902"/>
          <c:y val="0.95182848856726787"/>
          <c:w val="0.37438143549364028"/>
          <c:h val="4.8171543855525502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597440"/>
        <c:axId val="104798400"/>
      </c:barChart>
      <c:catAx>
        <c:axId val="97597440"/>
        <c:scaling>
          <c:orientation val="minMax"/>
        </c:scaling>
        <c:delete val="0"/>
        <c:axPos val="l"/>
        <c:majorTickMark val="none"/>
        <c:minorTickMark val="none"/>
        <c:tickLblPos val="nextTo"/>
        <c:txPr>
          <a:bodyPr rot="0" vert="horz"/>
          <a:lstStyle/>
          <a:p>
            <a:pPr>
              <a:defRPr/>
            </a:pPr>
            <a:endParaRPr lang="en-US"/>
          </a:p>
        </c:txPr>
        <c:crossAx val="104798400"/>
        <c:crosses val="autoZero"/>
        <c:auto val="1"/>
        <c:lblAlgn val="ctr"/>
        <c:lblOffset val="100"/>
        <c:tickLblSkip val="1"/>
        <c:tickMarkSkip val="1"/>
        <c:noMultiLvlLbl val="0"/>
      </c:catAx>
      <c:valAx>
        <c:axId val="10479840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597440"/>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881035954843"/>
          <c:y val="3.50681984424078E-2"/>
          <c:w val="0.66077269708756603"/>
          <c:h val="0.832702353738041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Pt>
            <c:idx val="0"/>
            <c:invertIfNegative val="0"/>
            <c:bubble3D val="0"/>
            <c:spPr>
              <a:solidFill>
                <a:schemeClr val="accent1"/>
              </a:solidFill>
              <a:ln w="9525">
                <a:solidFill>
                  <a:schemeClr val="bg2"/>
                </a:solidFill>
              </a:ln>
            </c:spPr>
            <c:extLst>
              <c:ext xmlns:c16="http://schemas.microsoft.com/office/drawing/2014/chart" uri="{C3380CC4-5D6E-409C-BE32-E72D297353CC}">
                <c16:uniqueId val="{00000001-A093-47BC-9DC3-1E0E76024D76}"/>
              </c:ext>
            </c:extLst>
          </c:dPt>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49.38</c:v>
                </c:pt>
                <c:pt idx="1">
                  <c:v>49.38</c:v>
                </c:pt>
                <c:pt idx="2">
                  <c:v>0</c:v>
                </c:pt>
                <c:pt idx="3">
                  <c:v>0</c:v>
                </c:pt>
              </c:numCache>
            </c:numRef>
          </c:val>
          <c:extLst>
            <c:ext xmlns:c16="http://schemas.microsoft.com/office/drawing/2014/chart" uri="{C3380CC4-5D6E-409C-BE32-E72D297353CC}">
              <c16:uniqueId val="{00000000-1525-4B78-AE25-E2472B0D1C64}"/>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51.6</c:v>
                </c:pt>
                <c:pt idx="1">
                  <c:v>51.05</c:v>
                </c:pt>
                <c:pt idx="2">
                  <c:v>0</c:v>
                </c:pt>
                <c:pt idx="3">
                  <c:v>0</c:v>
                </c:pt>
              </c:numCache>
            </c:numRef>
          </c:val>
          <c:extLst>
            <c:ext xmlns:c16="http://schemas.microsoft.com/office/drawing/2014/chart" uri="{C3380CC4-5D6E-409C-BE32-E72D297353CC}">
              <c16:uniqueId val="{00000001-1525-4B78-AE25-E2472B0D1C64}"/>
            </c:ext>
          </c:extLst>
        </c:ser>
        <c:dLbls>
          <c:showLegendKey val="0"/>
          <c:showVal val="1"/>
          <c:showCatName val="0"/>
          <c:showSerName val="0"/>
          <c:showPercent val="0"/>
          <c:showBubbleSize val="0"/>
        </c:dLbls>
        <c:gapWidth val="50"/>
        <c:overlap val="-6"/>
        <c:axId val="97618944"/>
        <c:axId val="105488960"/>
      </c:barChart>
      <c:catAx>
        <c:axId val="9761894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88960"/>
        <c:crosses val="autoZero"/>
        <c:auto val="1"/>
        <c:lblAlgn val="ctr"/>
        <c:lblOffset val="100"/>
        <c:noMultiLvlLbl val="0"/>
      </c:catAx>
      <c:valAx>
        <c:axId val="105488960"/>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7618944"/>
        <c:crosses val="autoZero"/>
        <c:crossBetween val="between"/>
        <c:majorUnit val="4"/>
      </c:valAx>
      <c:spPr>
        <a:noFill/>
        <a:ln w="25387">
          <a:noFill/>
        </a:ln>
      </c:spPr>
    </c:plotArea>
    <c:plotVisOnly val="1"/>
    <c:dispBlanksAs val="gap"/>
    <c:showDLblsOverMax val="0"/>
  </c:chart>
  <c:txPr>
    <a:bodyPr/>
    <a:lstStyle/>
    <a:p>
      <a:pPr>
        <a:defRPr sz="1793"/>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84782024642754195"/>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FF2600">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American/Black</c:v>
                </c:pt>
                <c:pt idx="1">
                  <c:v>Native American/Alaska Native</c:v>
                </c:pt>
                <c:pt idx="2">
                  <c:v>Asian/Pacific Islander</c:v>
                </c:pt>
                <c:pt idx="3">
                  <c:v>Latina/o/e/x</c:v>
                </c:pt>
                <c:pt idx="4">
                  <c:v>White</c:v>
                </c:pt>
                <c:pt idx="5">
                  <c:v>Other Race/ Ethnicity</c:v>
                </c:pt>
                <c:pt idx="6">
                  <c:v>Two or More Races/Ethnicities</c:v>
                </c:pt>
              </c:strCache>
            </c:strRef>
          </c:cat>
          <c:val>
            <c:numRef>
              <c:f>Sheet1!$B$2:$B$8</c:f>
              <c:numCache>
                <c:formatCode>0.0%</c:formatCode>
                <c:ptCount val="7"/>
                <c:pt idx="0">
                  <c:v>5.6000000000000001E-2</c:v>
                </c:pt>
                <c:pt idx="1">
                  <c:v>0</c:v>
                </c:pt>
                <c:pt idx="2">
                  <c:v>6.5000000000000002E-2</c:v>
                </c:pt>
                <c:pt idx="3">
                  <c:v>8.3000000000000004E-2</c:v>
                </c:pt>
                <c:pt idx="4">
                  <c:v>0.71799999999999997</c:v>
                </c:pt>
                <c:pt idx="5">
                  <c:v>5.0000000000000001E-3</c:v>
                </c:pt>
                <c:pt idx="6">
                  <c:v>7.3999999999999996E-2</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American/Black</c:v>
                </c:pt>
                <c:pt idx="1">
                  <c:v>Native American/Alaska Native</c:v>
                </c:pt>
                <c:pt idx="2">
                  <c:v>Asian/Pacific Islander</c:v>
                </c:pt>
                <c:pt idx="3">
                  <c:v>Latina/o/e/x</c:v>
                </c:pt>
                <c:pt idx="4">
                  <c:v>White</c:v>
                </c:pt>
                <c:pt idx="5">
                  <c:v>Other Race/ Ethnicity</c:v>
                </c:pt>
                <c:pt idx="6">
                  <c:v>Two or More Races/Ethnicities</c:v>
                </c:pt>
              </c:strCache>
            </c:strRef>
          </c:cat>
          <c:val>
            <c:numRef>
              <c:f>Sheet1!$C$2:$C$8</c:f>
              <c:numCache>
                <c:formatCode>0.0%</c:formatCode>
                <c:ptCount val="7"/>
                <c:pt idx="0">
                  <c:v>7.0000000000000007E-2</c:v>
                </c:pt>
                <c:pt idx="1">
                  <c:v>1E-3</c:v>
                </c:pt>
                <c:pt idx="2">
                  <c:v>8.8999999999999996E-2</c:v>
                </c:pt>
                <c:pt idx="3">
                  <c:v>7.4999999999999997E-2</c:v>
                </c:pt>
                <c:pt idx="4">
                  <c:v>0.60799999999999998</c:v>
                </c:pt>
                <c:pt idx="5">
                  <c:v>1.0999999999999999E-2</c:v>
                </c:pt>
                <c:pt idx="6">
                  <c:v>0.14699999999999999</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0" baseline="0">
                <a:solidFill>
                  <a:srgbClr val="202945"/>
                </a:solidFill>
              </a:defRPr>
            </a:pPr>
            <a:endParaRPr lang="en-US"/>
          </a:p>
        </c:txPr>
        <c:crossAx val="96419136"/>
        <c:crosses val="autoZero"/>
        <c:auto val="1"/>
        <c:lblAlgn val="ctr"/>
        <c:lblOffset val="100"/>
        <c:tickLblSkip val="1"/>
        <c:tickMarkSkip val="1"/>
        <c:noMultiLvlLbl val="0"/>
      </c:catAx>
      <c:valAx>
        <c:axId val="96419136"/>
        <c:scaling>
          <c:orientation val="minMax"/>
          <c:max val="1"/>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936743201217493"/>
          <c:h val="8.9327988413213044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684992"/>
        <c:axId val="105491264"/>
      </c:barChart>
      <c:catAx>
        <c:axId val="97684992"/>
        <c:scaling>
          <c:orientation val="minMax"/>
        </c:scaling>
        <c:delete val="0"/>
        <c:axPos val="l"/>
        <c:majorTickMark val="none"/>
        <c:minorTickMark val="none"/>
        <c:tickLblPos val="nextTo"/>
        <c:txPr>
          <a:bodyPr rot="0" vert="horz"/>
          <a:lstStyle/>
          <a:p>
            <a:pPr>
              <a:defRPr/>
            </a:pPr>
            <a:endParaRPr lang="en-US"/>
          </a:p>
        </c:txPr>
        <c:crossAx val="105491264"/>
        <c:crosses val="autoZero"/>
        <c:auto val="1"/>
        <c:lblAlgn val="ctr"/>
        <c:lblOffset val="100"/>
        <c:tickLblSkip val="1"/>
        <c:tickMarkSkip val="1"/>
        <c:noMultiLvlLbl val="0"/>
      </c:catAx>
      <c:valAx>
        <c:axId val="105491264"/>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684992"/>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
          <c:y val="6.5770679874693094E-2"/>
          <c:w val="0.75043421916011099"/>
          <c:h val="0.73207410597112799"/>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a:effectLst/>
          </c:spPr>
          <c:invertIfNegative val="0"/>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48.41</c:v>
                </c:pt>
                <c:pt idx="1">
                  <c:v>48.41</c:v>
                </c:pt>
                <c:pt idx="2">
                  <c:v>0</c:v>
                </c:pt>
                <c:pt idx="3">
                  <c:v>0</c:v>
                </c:pt>
              </c:numCache>
            </c:numRef>
          </c:val>
          <c:extLst>
            <c:ext xmlns:c16="http://schemas.microsoft.com/office/drawing/2014/chart" uri="{C3380CC4-5D6E-409C-BE32-E72D297353CC}">
              <c16:uniqueId val="{00000000-B9CB-4CFD-AF85-2CA82C191D43}"/>
            </c:ext>
          </c:extLst>
        </c:ser>
        <c:ser>
          <c:idx val="1"/>
          <c:order val="1"/>
          <c:tx>
            <c:strRef>
              <c:f>Sheet1!$C$1</c:f>
              <c:strCache>
                <c:ptCount val="1"/>
                <c:pt idx="0">
                  <c:v>Comparison Group</c:v>
                </c:pt>
              </c:strCache>
            </c:strRef>
          </c:tx>
          <c:spPr>
            <a:solidFill>
              <a:schemeClr val="bg2"/>
            </a:solidFill>
            <a:ln w="3175">
              <a:solidFill>
                <a:srgbClr val="7680AC">
                  <a:alpha val="50000"/>
                </a:srgbClr>
              </a:solidFill>
            </a:ln>
            <a:effectLst/>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49.68</c:v>
                </c:pt>
                <c:pt idx="1">
                  <c:v>49.51</c:v>
                </c:pt>
                <c:pt idx="2">
                  <c:v>0</c:v>
                </c:pt>
                <c:pt idx="3">
                  <c:v>0</c:v>
                </c:pt>
              </c:numCache>
            </c:numRef>
          </c:val>
          <c:extLst>
            <c:ext xmlns:c16="http://schemas.microsoft.com/office/drawing/2014/chart" uri="{C3380CC4-5D6E-409C-BE32-E72D297353CC}">
              <c16:uniqueId val="{00000001-B9CB-4CFD-AF85-2CA82C191D43}"/>
            </c:ext>
          </c:extLst>
        </c:ser>
        <c:dLbls>
          <c:showLegendKey val="0"/>
          <c:showVal val="1"/>
          <c:showCatName val="0"/>
          <c:showSerName val="0"/>
          <c:showPercent val="0"/>
          <c:showBubbleSize val="0"/>
        </c:dLbls>
        <c:gapWidth val="49"/>
        <c:overlap val="-6"/>
        <c:axId val="98068992"/>
        <c:axId val="105492992"/>
      </c:barChart>
      <c:catAx>
        <c:axId val="98068992"/>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2992"/>
        <c:crosses val="autoZero"/>
        <c:auto val="1"/>
        <c:lblAlgn val="ctr"/>
        <c:lblOffset val="100"/>
        <c:noMultiLvlLbl val="0"/>
      </c:catAx>
      <c:valAx>
        <c:axId val="105492992"/>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068992"/>
        <c:crosses val="autoZero"/>
        <c:crossBetween val="between"/>
        <c:majorUnit val="4"/>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1" baseline="0">
              <a:solidFill>
                <a:srgbClr val="202945"/>
              </a:solidFill>
            </a:defRPr>
          </a:pPr>
          <a:endParaRPr lang="en-US"/>
        </a:p>
      </c:txPr>
    </c:legend>
    <c:plotVisOnly val="1"/>
    <c:dispBlanksAs val="gap"/>
    <c:showDLblsOverMax val="0"/>
  </c:chart>
  <c:txPr>
    <a:bodyPr/>
    <a:lstStyle/>
    <a:p>
      <a:pPr>
        <a:defRPr sz="1792"/>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8093056"/>
        <c:axId val="97738752"/>
      </c:barChart>
      <c:catAx>
        <c:axId val="98093056"/>
        <c:scaling>
          <c:orientation val="minMax"/>
        </c:scaling>
        <c:delete val="0"/>
        <c:axPos val="l"/>
        <c:majorTickMark val="none"/>
        <c:minorTickMark val="none"/>
        <c:tickLblPos val="nextTo"/>
        <c:txPr>
          <a:bodyPr rot="0" vert="horz"/>
          <a:lstStyle/>
          <a:p>
            <a:pPr>
              <a:defRPr/>
            </a:pPr>
            <a:endParaRPr lang="en-US"/>
          </a:p>
        </c:txPr>
        <c:crossAx val="97738752"/>
        <c:crosses val="autoZero"/>
        <c:auto val="1"/>
        <c:lblAlgn val="ctr"/>
        <c:lblOffset val="100"/>
        <c:tickLblSkip val="1"/>
        <c:tickMarkSkip val="1"/>
        <c:noMultiLvlLbl val="0"/>
      </c:catAx>
      <c:valAx>
        <c:axId val="97738752"/>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8093056"/>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044947506561699E-2"/>
          <c:y val="0.108445497047244"/>
          <c:w val="0.76293421916011595"/>
          <c:h val="0.69981606791338602"/>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spPr>
              <a:noFill/>
              <a:ln>
                <a:noFill/>
              </a:ln>
              <a:effectLst/>
            </c:spPr>
            <c:txPr>
              <a:bodyPr/>
              <a:lstStyle/>
              <a:p>
                <a:pPr>
                  <a:defRPr sz="1200" b="1"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50.61</c:v>
                </c:pt>
                <c:pt idx="1">
                  <c:v>50.61</c:v>
                </c:pt>
                <c:pt idx="2">
                  <c:v>0</c:v>
                </c:pt>
                <c:pt idx="3">
                  <c:v>0</c:v>
                </c:pt>
              </c:numCache>
            </c:numRef>
          </c:val>
          <c:extLst>
            <c:ext xmlns:c16="http://schemas.microsoft.com/office/drawing/2014/chart" uri="{C3380CC4-5D6E-409C-BE32-E72D297353CC}">
              <c16:uniqueId val="{00000000-0719-4E6A-BC40-DA5504C300CC}"/>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49.14</c:v>
                </c:pt>
                <c:pt idx="1">
                  <c:v>50.85</c:v>
                </c:pt>
                <c:pt idx="2">
                  <c:v>0</c:v>
                </c:pt>
                <c:pt idx="3">
                  <c:v>0</c:v>
                </c:pt>
              </c:numCache>
            </c:numRef>
          </c:val>
          <c:extLst>
            <c:ext xmlns:c16="http://schemas.microsoft.com/office/drawing/2014/chart" uri="{C3380CC4-5D6E-409C-BE32-E72D297353CC}">
              <c16:uniqueId val="{00000001-0719-4E6A-BC40-DA5504C300CC}"/>
            </c:ext>
          </c:extLst>
        </c:ser>
        <c:dLbls>
          <c:showLegendKey val="0"/>
          <c:showVal val="1"/>
          <c:showCatName val="0"/>
          <c:showSerName val="0"/>
          <c:showPercent val="0"/>
          <c:showBubbleSize val="0"/>
        </c:dLbls>
        <c:gapWidth val="50"/>
        <c:overlap val="-6"/>
        <c:axId val="98171904"/>
        <c:axId val="105495296"/>
      </c:barChart>
      <c:catAx>
        <c:axId val="9817190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5296"/>
        <c:crosses val="autoZero"/>
        <c:auto val="1"/>
        <c:lblAlgn val="ctr"/>
        <c:lblOffset val="100"/>
        <c:noMultiLvlLbl val="0"/>
      </c:catAx>
      <c:valAx>
        <c:axId val="105495296"/>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171904"/>
        <c:crosses val="autoZero"/>
        <c:crossBetween val="between"/>
        <c:majorUnit val="4"/>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0" baseline="0">
              <a:solidFill>
                <a:srgbClr val="202945"/>
              </a:solidFill>
            </a:defRPr>
          </a:pPr>
          <a:endParaRPr lang="en-US"/>
        </a:p>
      </c:txPr>
    </c:legend>
    <c:plotVisOnly val="1"/>
    <c:dispBlanksAs val="gap"/>
    <c:showDLblsOverMax val="0"/>
  </c:chart>
  <c:txPr>
    <a:bodyPr/>
    <a:lstStyle/>
    <a:p>
      <a:pPr>
        <a:defRPr sz="1793"/>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699E-2"/>
          <c:y val="9.1665348762100807E-2"/>
          <c:w val="0.57978798986333613"/>
          <c:h val="0.78623973983450102"/>
        </c:manualLayout>
      </c:layout>
      <c:barChart>
        <c:barDir val="col"/>
        <c:grouping val="clustered"/>
        <c:varyColors val="0"/>
        <c:ser>
          <c:idx val="2"/>
          <c:order val="0"/>
          <c:spPr>
            <a:solidFill>
              <a:schemeClr val="accent1"/>
            </a:solidFill>
            <a:ln w="9525">
              <a:solidFill>
                <a:schemeClr val="bg2"/>
              </a:solidFill>
            </a:ln>
          </c:spPr>
          <c:invertIfNegative val="0"/>
          <c:dLbls>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48.33</c:v>
                </c:pt>
                <c:pt idx="1">
                  <c:v>48.33</c:v>
                </c:pt>
                <c:pt idx="2">
                  <c:v>0</c:v>
                </c:pt>
                <c:pt idx="3">
                  <c:v>0</c:v>
                </c:pt>
              </c:numCache>
            </c:numRef>
          </c:val>
          <c:extLst>
            <c:ext xmlns:c16="http://schemas.microsoft.com/office/drawing/2014/chart" uri="{C3380CC4-5D6E-409C-BE32-E72D297353CC}">
              <c16:uniqueId val="{00000000-827A-4780-A075-29D7386F84BF}"/>
            </c:ext>
          </c:extLst>
        </c:ser>
        <c:ser>
          <c:idx val="0"/>
          <c:order val="1"/>
          <c:spPr>
            <a:solidFill>
              <a:schemeClr val="bg2"/>
            </a:solidFill>
            <a:ln w="9525">
              <a:solidFill>
                <a:schemeClr val="bg2"/>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53.92</c:v>
                </c:pt>
                <c:pt idx="1">
                  <c:v>50.4</c:v>
                </c:pt>
                <c:pt idx="2">
                  <c:v>0</c:v>
                </c:pt>
                <c:pt idx="3">
                  <c:v>0</c:v>
                </c:pt>
              </c:numCache>
            </c:numRef>
          </c:val>
          <c:extLst>
            <c:ext xmlns:c16="http://schemas.microsoft.com/office/drawing/2014/chart" uri="{C3380CC4-5D6E-409C-BE32-E72D297353CC}">
              <c16:uniqueId val="{00000001-827A-4780-A075-29D7386F84BF}"/>
            </c:ext>
          </c:extLst>
        </c:ser>
        <c:dLbls>
          <c:showLegendKey val="0"/>
          <c:showVal val="1"/>
          <c:showCatName val="0"/>
          <c:showSerName val="0"/>
          <c:showPercent val="0"/>
          <c:showBubbleSize val="0"/>
        </c:dLbls>
        <c:gapWidth val="50"/>
        <c:overlap val="-6"/>
        <c:axId val="105108992"/>
        <c:axId val="97742784"/>
      </c:barChart>
      <c:catAx>
        <c:axId val="105108992"/>
        <c:scaling>
          <c:orientation val="minMax"/>
        </c:scaling>
        <c:delete val="0"/>
        <c:axPos val="b"/>
        <c:numFmt formatCode="General" sourceLinked="1"/>
        <c:majorTickMark val="none"/>
        <c:minorTickMark val="none"/>
        <c:tickLblPos val="nextTo"/>
        <c:spPr>
          <a:ln>
            <a:solidFill>
              <a:schemeClr val="tx2"/>
            </a:solidFill>
          </a:ln>
        </c:spPr>
        <c:txPr>
          <a:bodyPr rot="0" vert="horz"/>
          <a:lstStyle/>
          <a:p>
            <a:pPr>
              <a:defRPr sz="1400" baseline="0">
                <a:solidFill>
                  <a:srgbClr val="202945"/>
                </a:solidFill>
              </a:defRPr>
            </a:pPr>
            <a:endParaRPr lang="en-US"/>
          </a:p>
        </c:txPr>
        <c:crossAx val="97742784"/>
        <c:crosses val="autoZero"/>
        <c:auto val="1"/>
        <c:lblAlgn val="ctr"/>
        <c:lblOffset val="100"/>
        <c:tickLblSkip val="1"/>
        <c:tickMarkSkip val="1"/>
        <c:noMultiLvlLbl val="0"/>
      </c:catAx>
      <c:valAx>
        <c:axId val="97742784"/>
        <c:scaling>
          <c:orientation val="minMax"/>
          <c:max val="72"/>
          <c:min val="28"/>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5108992"/>
        <c:crosses val="autoZero"/>
        <c:crossBetween val="between"/>
        <c:majorUnit val="4"/>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7.2240775498992799E-2"/>
          <c:y val="2.87907067172159E-2"/>
          <c:w val="0.94561598224195298"/>
          <c:h val="0.93282149712093099"/>
        </c:manualLayout>
      </c:layout>
      <c:barChart>
        <c:barDir val="col"/>
        <c:grouping val="stacked"/>
        <c:varyColors val="0"/>
        <c:ser>
          <c:idx val="0"/>
          <c:order val="0"/>
          <c:tx>
            <c:strRef>
              <c:f>Sheet1!$C$1</c:f>
              <c:strCache>
                <c:ptCount val="1"/>
                <c:pt idx="0">
                  <c:v>Occasionally</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CA3E-47C4-BCFD-9565B5F906C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CA3E-47C4-BCFD-9565B5F906C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CA3E-47C4-BCFD-9565B5F906C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CA3E-47C4-BCFD-9565B5F906CA}"/>
              </c:ext>
            </c:extLst>
          </c:dPt>
          <c:dPt>
            <c:idx val="4"/>
            <c:invertIfNegative val="0"/>
            <c:bubble3D val="0"/>
            <c:extLst>
              <c:ext xmlns:c16="http://schemas.microsoft.com/office/drawing/2014/chart" uri="{C3380CC4-5D6E-409C-BE32-E72D297353CC}">
                <c16:uniqueId val="{00000009-CA3E-47C4-BCFD-9565B5F906CA}"/>
              </c:ext>
            </c:extLst>
          </c:dPt>
          <c:dPt>
            <c:idx val="5"/>
            <c:invertIfNegative val="0"/>
            <c:bubble3D val="0"/>
            <c:extLst>
              <c:ext xmlns:c16="http://schemas.microsoft.com/office/drawing/2014/chart" uri="{C3380CC4-5D6E-409C-BE32-E72D297353CC}">
                <c16:uniqueId val="{0000000B-CA3E-47C4-BCFD-9565B5F906CA}"/>
              </c:ext>
            </c:extLst>
          </c:dPt>
          <c:dPt>
            <c:idx val="6"/>
            <c:invertIfNegative val="0"/>
            <c:bubble3D val="0"/>
            <c:extLst>
              <c:ext xmlns:c16="http://schemas.microsoft.com/office/drawing/2014/chart" uri="{C3380CC4-5D6E-409C-BE32-E72D297353CC}">
                <c16:uniqueId val="{0000000D-CA3E-47C4-BCFD-9565B5F906CA}"/>
              </c:ext>
            </c:extLst>
          </c:dPt>
          <c:dPt>
            <c:idx val="7"/>
            <c:invertIfNegative val="0"/>
            <c:bubble3D val="0"/>
            <c:extLst>
              <c:ext xmlns:c16="http://schemas.microsoft.com/office/drawing/2014/chart" uri="{C3380CC4-5D6E-409C-BE32-E72D297353CC}">
                <c16:uniqueId val="{0000000F-CA3E-47C4-BCFD-9565B5F906CA}"/>
              </c:ext>
            </c:extLst>
          </c:dPt>
          <c:dLbls>
            <c:dLbl>
              <c:idx val="0"/>
              <c:numFmt formatCode="0.0%" sourceLinked="0"/>
              <c:spPr>
                <a:solidFill>
                  <a:srgbClr val="EC9687"/>
                </a:solid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1-CA3E-47C4-BCFD-9565B5F906CA}"/>
                </c:ext>
              </c:extLst>
            </c:dLbl>
            <c:dLbl>
              <c:idx val="1"/>
              <c:numFmt formatCode="0.0%" sourceLinked="0"/>
              <c:spPr>
                <a:solidFill>
                  <a:srgbClr val="637FB4"/>
                </a:solid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3-CA3E-47C4-BCFD-9565B5F906CA}"/>
                </c:ext>
              </c:extLst>
            </c:dLbl>
            <c:dLbl>
              <c:idx val="2"/>
              <c:numFmt formatCode="0.0%" sourceLinked="0"/>
              <c:spPr>
                <a:solidFill>
                  <a:srgbClr val="EC9687"/>
                </a:solid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5-CA3E-47C4-BCFD-9565B5F906CA}"/>
                </c:ext>
              </c:extLst>
            </c:dLbl>
            <c:dLbl>
              <c:idx val="3"/>
              <c:numFmt formatCode="0.0%" sourceLinked="0"/>
              <c:spPr>
                <a:solidFill>
                  <a:srgbClr val="637FB4"/>
                </a:solid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7-CA3E-47C4-BCFD-9565B5F906CA}"/>
                </c:ext>
              </c:extLst>
            </c:dLbl>
            <c:numFmt formatCode="0.0%" sourceLinked="0"/>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0.66300000000000003</c:v>
                </c:pt>
                <c:pt idx="1">
                  <c:v>0.435</c:v>
                </c:pt>
                <c:pt idx="2">
                  <c:v>0.44700000000000001</c:v>
                </c:pt>
                <c:pt idx="3">
                  <c:v>0.46</c:v>
                </c:pt>
              </c:numCache>
            </c:numRef>
          </c:val>
          <c:extLst>
            <c:ext xmlns:c16="http://schemas.microsoft.com/office/drawing/2014/chart" uri="{C3380CC4-5D6E-409C-BE32-E72D297353CC}">
              <c16:uniqueId val="{00000010-CA3E-47C4-BCFD-9565B5F906CA}"/>
            </c:ext>
          </c:extLst>
        </c:ser>
        <c:ser>
          <c:idx val="1"/>
          <c:order val="1"/>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CA3E-47C4-BCFD-9565B5F906CA}"/>
              </c:ext>
            </c:extLst>
          </c:dPt>
          <c:dPt>
            <c:idx val="1"/>
            <c:invertIfNegative val="0"/>
            <c:bubble3D val="0"/>
            <c:extLst>
              <c:ext xmlns:c16="http://schemas.microsoft.com/office/drawing/2014/chart" uri="{C3380CC4-5D6E-409C-BE32-E72D297353CC}">
                <c16:uniqueId val="{00000014-CA3E-47C4-BCFD-9565B5F906C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CA3E-47C4-BCFD-9565B5F906CA}"/>
              </c:ext>
            </c:extLst>
          </c:dPt>
          <c:dPt>
            <c:idx val="3"/>
            <c:invertIfNegative val="0"/>
            <c:bubble3D val="0"/>
            <c:extLst>
              <c:ext xmlns:c16="http://schemas.microsoft.com/office/drawing/2014/chart" uri="{C3380CC4-5D6E-409C-BE32-E72D297353CC}">
                <c16:uniqueId val="{00000018-CA3E-47C4-BCFD-9565B5F906CA}"/>
              </c:ext>
            </c:extLst>
          </c:dPt>
          <c:dPt>
            <c:idx val="4"/>
            <c:invertIfNegative val="0"/>
            <c:bubble3D val="0"/>
            <c:extLst>
              <c:ext xmlns:c16="http://schemas.microsoft.com/office/drawing/2014/chart" uri="{C3380CC4-5D6E-409C-BE32-E72D297353CC}">
                <c16:uniqueId val="{0000001A-CA3E-47C4-BCFD-9565B5F906CA}"/>
              </c:ext>
            </c:extLst>
          </c:dPt>
          <c:dPt>
            <c:idx val="5"/>
            <c:invertIfNegative val="0"/>
            <c:bubble3D val="0"/>
            <c:extLst>
              <c:ext xmlns:c16="http://schemas.microsoft.com/office/drawing/2014/chart" uri="{C3380CC4-5D6E-409C-BE32-E72D297353CC}">
                <c16:uniqueId val="{0000001C-CA3E-47C4-BCFD-9565B5F906CA}"/>
              </c:ext>
            </c:extLst>
          </c:dPt>
          <c:dPt>
            <c:idx val="6"/>
            <c:invertIfNegative val="0"/>
            <c:bubble3D val="0"/>
            <c:extLst>
              <c:ext xmlns:c16="http://schemas.microsoft.com/office/drawing/2014/chart" uri="{C3380CC4-5D6E-409C-BE32-E72D297353CC}">
                <c16:uniqueId val="{0000001E-CA3E-47C4-BCFD-9565B5F906CA}"/>
              </c:ext>
            </c:extLst>
          </c:dPt>
          <c:dPt>
            <c:idx val="7"/>
            <c:invertIfNegative val="0"/>
            <c:bubble3D val="0"/>
            <c:extLst>
              <c:ext xmlns:c16="http://schemas.microsoft.com/office/drawing/2014/chart" uri="{C3380CC4-5D6E-409C-BE32-E72D297353CC}">
                <c16:uniqueId val="{00000020-CA3E-47C4-BCFD-9565B5F906CA}"/>
              </c:ext>
            </c:extLst>
          </c:dPt>
          <c:dLbls>
            <c:dLbl>
              <c:idx val="0"/>
              <c:numFmt formatCode="0.0%" sourceLinked="0"/>
              <c:spPr>
                <a:solidFill>
                  <a:srgbClr val="E74C39"/>
                </a:solid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12-CA3E-47C4-BCFD-9565B5F906CA}"/>
                </c:ext>
              </c:extLst>
            </c:dLbl>
            <c:dLbl>
              <c:idx val="1"/>
              <c:numFmt formatCode="0.0%" sourceLinked="0"/>
              <c:spPr>
                <a:solidFill>
                  <a:srgbClr val="202945"/>
                </a:solid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14-CA3E-47C4-BCFD-9565B5F906CA}"/>
                </c:ext>
              </c:extLst>
            </c:dLbl>
            <c:dLbl>
              <c:idx val="2"/>
              <c:numFmt formatCode="0.0%" sourceLinked="0"/>
              <c:spPr>
                <a:solidFill>
                  <a:srgbClr val="E74C39"/>
                </a:solid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16-CA3E-47C4-BCFD-9565B5F906CA}"/>
                </c:ext>
              </c:extLst>
            </c:dLbl>
            <c:dLbl>
              <c:idx val="3"/>
              <c:numFmt formatCode="0.0%" sourceLinked="0"/>
              <c:spPr>
                <a:solidFill>
                  <a:srgbClr val="202945"/>
                </a:solid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18-CA3E-47C4-BCFD-9565B5F906CA}"/>
                </c:ext>
              </c:extLst>
            </c:dLbl>
            <c:numFmt formatCode="0.0%" sourceLinked="0"/>
            <c:spPr>
              <a:no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0.23100000000000001</c:v>
                </c:pt>
                <c:pt idx="1">
                  <c:v>0.504</c:v>
                </c:pt>
                <c:pt idx="2">
                  <c:v>8.2000000000000003E-2</c:v>
                </c:pt>
                <c:pt idx="3">
                  <c:v>0.245</c:v>
                </c:pt>
              </c:numCache>
            </c:numRef>
          </c:val>
          <c:extLst>
            <c:ext xmlns:c16="http://schemas.microsoft.com/office/drawing/2014/chart" uri="{C3380CC4-5D6E-409C-BE32-E72D297353CC}">
              <c16:uniqueId val="{00000021-CA3E-47C4-BCFD-9565B5F906CA}"/>
            </c:ext>
          </c:extLst>
        </c:ser>
        <c:dLbls>
          <c:showLegendKey val="0"/>
          <c:showVal val="0"/>
          <c:showCatName val="0"/>
          <c:showSerName val="0"/>
          <c:showPercent val="0"/>
          <c:showBubbleSize val="0"/>
        </c:dLbls>
        <c:gapWidth val="74"/>
        <c:overlap val="100"/>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tickLblSkip val="2"/>
        <c:tickMarkSkip val="2"/>
        <c:noMultiLvlLbl val="0"/>
      </c:catAx>
      <c:valAx>
        <c:axId val="97745088"/>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None</c:v>
                </c:pt>
                <c:pt idx="1">
                  <c:v>1-2</c:v>
                </c:pt>
                <c:pt idx="2">
                  <c:v>3-4</c:v>
                </c:pt>
                <c:pt idx="3">
                  <c:v>5-6</c:v>
                </c:pt>
                <c:pt idx="4">
                  <c:v>7-8</c:v>
                </c:pt>
                <c:pt idx="5">
                  <c:v>9 or more</c:v>
                </c:pt>
              </c:strCache>
            </c:strRef>
          </c:cat>
          <c:val>
            <c:numRef>
              <c:f>Sheet1!$B$2:$B$7</c:f>
              <c:numCache>
                <c:formatCode>0.00%</c:formatCode>
                <c:ptCount val="6"/>
                <c:pt idx="0">
                  <c:v>0.47399999999999998</c:v>
                </c:pt>
                <c:pt idx="1">
                  <c:v>0.254</c:v>
                </c:pt>
                <c:pt idx="2">
                  <c:v>0.14599999999999999</c:v>
                </c:pt>
                <c:pt idx="3">
                  <c:v>7.4999999999999997E-2</c:v>
                </c:pt>
                <c:pt idx="4">
                  <c:v>3.7999999999999999E-2</c:v>
                </c:pt>
                <c:pt idx="5">
                  <c:v>1.4E-2</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None</c:v>
                </c:pt>
                <c:pt idx="1">
                  <c:v>1-2</c:v>
                </c:pt>
                <c:pt idx="2">
                  <c:v>3-4</c:v>
                </c:pt>
                <c:pt idx="3">
                  <c:v>5-6</c:v>
                </c:pt>
                <c:pt idx="4">
                  <c:v>7-8</c:v>
                </c:pt>
                <c:pt idx="5">
                  <c:v>9 or more</c:v>
                </c:pt>
              </c:strCache>
            </c:strRef>
          </c:cat>
          <c:val>
            <c:numRef>
              <c:f>Sheet1!$C$2:$C$7</c:f>
              <c:numCache>
                <c:formatCode>0.00%</c:formatCode>
                <c:ptCount val="6"/>
                <c:pt idx="0">
                  <c:v>0.39600000000000002</c:v>
                </c:pt>
                <c:pt idx="1">
                  <c:v>0.27600000000000002</c:v>
                </c:pt>
                <c:pt idx="2">
                  <c:v>0.154</c:v>
                </c:pt>
                <c:pt idx="3">
                  <c:v>0.09</c:v>
                </c:pt>
                <c:pt idx="4">
                  <c:v>4.4999999999999998E-2</c:v>
                </c:pt>
                <c:pt idx="5">
                  <c:v>3.9E-2</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9"/>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lrMapOvr bg1="dk2" tx1="lt1" bg2="dk1" tx2="lt2" accent1="accent1" accent2="accent2" accent3="accent3" accent4="accent4" accent5="accent5" accent6="accent6" hlink="hlink" folHlink="folHlink"/>
  <c:chart>
    <c:autoTitleDeleted val="1"/>
    <c:plotArea>
      <c:layout>
        <c:manualLayout>
          <c:layoutTarget val="inner"/>
          <c:xMode val="edge"/>
          <c:yMode val="edge"/>
          <c:x val="6.3578213697125074E-2"/>
          <c:y val="2.87907067172159E-2"/>
          <c:w val="0.93642178630287498"/>
          <c:h val="0.76942055316085856"/>
        </c:manualLayout>
      </c:layout>
      <c:barChart>
        <c:barDir val="col"/>
        <c:grouping val="clustered"/>
        <c:varyColors val="0"/>
        <c:ser>
          <c:idx val="1"/>
          <c:order val="0"/>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0E-1C01-4A74-909C-D1EBA9398805}"/>
              </c:ext>
            </c:extLst>
          </c:dPt>
          <c:dPt>
            <c:idx val="1"/>
            <c:invertIfNegative val="0"/>
            <c:bubble3D val="0"/>
            <c:extLst>
              <c:ext xmlns:c16="http://schemas.microsoft.com/office/drawing/2014/chart" uri="{C3380CC4-5D6E-409C-BE32-E72D297353CC}">
                <c16:uniqueId val="{0000000F-1C01-4A74-909C-D1EBA9398805}"/>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1-1C01-4A74-909C-D1EBA9398805}"/>
              </c:ext>
            </c:extLst>
          </c:dPt>
          <c:dPt>
            <c:idx val="3"/>
            <c:invertIfNegative val="0"/>
            <c:bubble3D val="0"/>
            <c:extLst>
              <c:ext xmlns:c16="http://schemas.microsoft.com/office/drawing/2014/chart" uri="{C3380CC4-5D6E-409C-BE32-E72D297353CC}">
                <c16:uniqueId val="{00000012-1C01-4A74-909C-D1EBA9398805}"/>
              </c:ext>
            </c:extLst>
          </c:dPt>
          <c:dPt>
            <c:idx val="4"/>
            <c:invertIfNegative val="0"/>
            <c:bubble3D val="0"/>
            <c:extLst>
              <c:ext xmlns:c16="http://schemas.microsoft.com/office/drawing/2014/chart" uri="{C3380CC4-5D6E-409C-BE32-E72D297353CC}">
                <c16:uniqueId val="{00000013-1C01-4A74-909C-D1EBA9398805}"/>
              </c:ext>
            </c:extLst>
          </c:dPt>
          <c:dPt>
            <c:idx val="5"/>
            <c:invertIfNegative val="0"/>
            <c:bubble3D val="0"/>
            <c:extLst>
              <c:ext xmlns:c16="http://schemas.microsoft.com/office/drawing/2014/chart" uri="{C3380CC4-5D6E-409C-BE32-E72D297353CC}">
                <c16:uniqueId val="{00000014-1C01-4A74-909C-D1EBA9398805}"/>
              </c:ext>
            </c:extLst>
          </c:dPt>
          <c:dPt>
            <c:idx val="6"/>
            <c:invertIfNegative val="0"/>
            <c:bubble3D val="0"/>
            <c:extLst>
              <c:ext xmlns:c16="http://schemas.microsoft.com/office/drawing/2014/chart" uri="{C3380CC4-5D6E-409C-BE32-E72D297353CC}">
                <c16:uniqueId val="{00000015-1C01-4A74-909C-D1EBA9398805}"/>
              </c:ext>
            </c:extLst>
          </c:dPt>
          <c:dPt>
            <c:idx val="7"/>
            <c:invertIfNegative val="0"/>
            <c:bubble3D val="0"/>
            <c:extLst>
              <c:ext xmlns:c16="http://schemas.microsoft.com/office/drawing/2014/chart" uri="{C3380CC4-5D6E-409C-BE32-E72D297353CC}">
                <c16:uniqueId val="{00000016-1C01-4A74-909C-D1EBA9398805}"/>
              </c:ext>
            </c:extLst>
          </c:dPt>
          <c:dLbls>
            <c:numFmt formatCode="0.0%" sourceLinked="0"/>
            <c:spPr>
              <a:noFill/>
              <a:ln>
                <a:noFill/>
              </a:ln>
              <a:effectLst/>
            </c:spPr>
            <c:txPr>
              <a:bodyPr vertOverflow="overflow" horzOverflow="overflow" anchor="ctr" anchorCtr="1">
                <a:noAutofit/>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0.106</c:v>
                </c:pt>
                <c:pt idx="1">
                  <c:v>3.9E-2</c:v>
                </c:pt>
                <c:pt idx="2">
                  <c:v>0.20799999999999999</c:v>
                </c:pt>
                <c:pt idx="3">
                  <c:v>0.14599999999999999</c:v>
                </c:pt>
              </c:numCache>
            </c:numRef>
          </c:val>
          <c:extLst>
            <c:ext xmlns:c16="http://schemas.microsoft.com/office/drawing/2014/chart" uri="{C3380CC4-5D6E-409C-BE32-E72D297353CC}">
              <c16:uniqueId val="{00000017-1C01-4A74-909C-D1EBA9398805}"/>
            </c:ext>
          </c:extLst>
        </c:ser>
        <c:dLbls>
          <c:showLegendKey val="0"/>
          <c:showVal val="0"/>
          <c:showCatName val="0"/>
          <c:showSerName val="0"/>
          <c:showPercent val="0"/>
          <c:showBubbleSize val="0"/>
        </c:dLbls>
        <c:gapWidth val="74"/>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noMultiLvlLbl val="0"/>
      </c:catAx>
      <c:valAx>
        <c:axId val="97745088"/>
        <c:scaling>
          <c:orientation val="minMax"/>
          <c:max val="0.55000000000000004"/>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legend>
      <c:legendPos val="b"/>
      <c:legendEntry>
        <c:idx val="2"/>
        <c:delete val="1"/>
      </c:legendEntry>
      <c:legendEntry>
        <c:idx val="3"/>
        <c:delete val="1"/>
      </c:legendEntry>
      <c:layout>
        <c:manualLayout>
          <c:xMode val="edge"/>
          <c:yMode val="edge"/>
          <c:x val="0.31453488372093025"/>
          <c:y val="0.89751319620699876"/>
          <c:w val="0.44600943050723307"/>
          <c:h val="6.3506758318790907E-2"/>
        </c:manualLayout>
      </c:layout>
      <c:overlay val="0"/>
      <c:txPr>
        <a:bodyPr/>
        <a:lstStyle/>
        <a:p>
          <a:pPr>
            <a:defRPr sz="1600" baseline="0">
              <a:solidFill>
                <a:schemeClr val="bg1"/>
              </a:solidFill>
              <a:latin typeface="Garamond" panose="02020404030301010803" pitchFamily="18" charset="0"/>
            </a:defRPr>
          </a:pPr>
          <a:endParaRPr lang="en-US"/>
        </a:p>
      </c:txPr>
    </c:legend>
    <c:plotVisOnly val="1"/>
    <c:dispBlanksAs val="gap"/>
    <c:showDLblsOverMax val="0"/>
  </c:chart>
  <c:txPr>
    <a:bodyPr anchor="ctr" anchorCtr="0"/>
    <a:lstStyle/>
    <a:p>
      <a:pPr>
        <a:defRPr sz="1800"/>
      </a:pPr>
      <a:endParaRPr lang="en-US"/>
    </a:p>
  </c:txPr>
  <c:externalData r:id="rId2">
    <c:autoUpdate val="0"/>
  </c:externalData>
  <c:userShapes r:id="rId3"/>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018226888305631E-2"/>
          <c:y val="3.2512725682017019E-2"/>
          <c:w val="0.90646325459317589"/>
          <c:h val="0.82693589437683923"/>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Sheet1!$B$2:$B$3</c:f>
              <c:numCache>
                <c:formatCode>0.00%</c:formatCode>
                <c:ptCount val="2"/>
                <c:pt idx="0">
                  <c:v>0.221</c:v>
                </c:pt>
                <c:pt idx="1">
                  <c:v>0.13100000000000001</c:v>
                </c:pt>
              </c:numCache>
            </c:numRef>
          </c:val>
          <c:extLst>
            <c:ext xmlns:c16="http://schemas.microsoft.com/office/drawing/2014/chart" uri="{C3380CC4-5D6E-409C-BE32-E72D297353CC}">
              <c16:uniqueId val="{00000000-9F44-43B8-8FFD-0321CA352D9C}"/>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baseline="0">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Sheet1!$C$2:$C$3</c:f>
              <c:numCache>
                <c:formatCode>0.00%</c:formatCode>
                <c:ptCount val="2"/>
                <c:pt idx="0">
                  <c:v>0.13200000000000001</c:v>
                </c:pt>
                <c:pt idx="1">
                  <c:v>0.14099999999999999</c:v>
                </c:pt>
              </c:numCache>
            </c:numRef>
          </c:val>
          <c:extLst>
            <c:ext xmlns:c16="http://schemas.microsoft.com/office/drawing/2014/chart" uri="{C3380CC4-5D6E-409C-BE32-E72D297353CC}">
              <c16:uniqueId val="{00000001-9F44-43B8-8FFD-0321CA352D9C}"/>
            </c:ext>
          </c:extLst>
        </c:ser>
        <c:dLbls>
          <c:showLegendKey val="0"/>
          <c:showVal val="1"/>
          <c:showCatName val="0"/>
          <c:showSerName val="0"/>
          <c:showPercent val="0"/>
          <c:showBubbleSize val="0"/>
        </c:dLbls>
        <c:gapWidth val="75"/>
        <c:overlap val="-25"/>
        <c:axId val="110181888"/>
        <c:axId val="105432768"/>
      </c:barChart>
      <c:catAx>
        <c:axId val="110181888"/>
        <c:scaling>
          <c:orientation val="minMax"/>
        </c:scaling>
        <c:delete val="0"/>
        <c:axPos val="b"/>
        <c:majorGridlines>
          <c:spPr>
            <a:ln>
              <a:solidFill>
                <a:schemeClr val="accent3"/>
              </a:solidFill>
            </a:ln>
          </c:spPr>
        </c:majorGridlines>
        <c:numFmt formatCode="General" sourceLinked="0"/>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32768"/>
        <c:crosses val="autoZero"/>
        <c:auto val="1"/>
        <c:lblAlgn val="ctr"/>
        <c:lblOffset val="100"/>
        <c:noMultiLvlLbl val="0"/>
      </c:catAx>
      <c:valAx>
        <c:axId val="105432768"/>
        <c:scaling>
          <c:orientation val="minMax"/>
          <c:max val="0.65000000000000013"/>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181888"/>
        <c:crosses val="autoZero"/>
        <c:crossBetween val="between"/>
      </c:valAx>
    </c:plotArea>
    <c:legend>
      <c:legendPos val="b"/>
      <c:layout>
        <c:manualLayout>
          <c:xMode val="edge"/>
          <c:yMode val="edge"/>
          <c:x val="0.35094901331778"/>
          <c:y val="0.94857333174262304"/>
          <c:w val="0.35365740740740698"/>
          <c:h val="4.89014157321243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[Chart in Microsoft PowerPoint]Sheet1!PivotTable1</c:name>
    <c:fmtId val="-1"/>
  </c:pivotSource>
  <c:chart>
    <c:autoTitleDeleted val="1"/>
    <c:plotArea>
      <c:layout/>
      <c:barChart>
        <c:barDir val="col"/>
        <c:grouping val="clustered"/>
        <c:varyColors val="0"/>
        <c:ser>
          <c:idx val="0"/>
          <c:order val="0"/>
          <c:tx>
            <c:strRef>
              <c:f>Sheet1!$B$10</c:f>
              <c:strCache>
                <c:ptCount val="1"/>
                <c:pt idx="0">
                  <c:v>Your Institution</c:v>
                </c:pt>
              </c:strCache>
            </c:strRef>
          </c:tx>
          <c:invertIfNegative val="0"/>
          <c:dLbls>
            <c:numFmt formatCode="0.0%" sourceLinked="0"/>
            <c:spPr>
              <a:noFill/>
              <a:ln>
                <a:noFill/>
              </a:ln>
              <a:effectLst/>
            </c:spPr>
            <c:txPr>
              <a:bodyPr wrap="square" lIns="38100" tIns="19050" rIns="38100" bIns="19050" anchor="ctr" anchorCtr="0">
                <a:spAutoFit/>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Sheet1!$A$11:$A$16</c:f>
              <c:strCache>
                <c:ptCount val="5"/>
                <c:pt idx="0">
                  <c:v>Less than 4 years</c:v>
                </c:pt>
                <c:pt idx="1">
                  <c:v>4 years</c:v>
                </c:pt>
                <c:pt idx="2">
                  <c:v>5 years</c:v>
                </c:pt>
                <c:pt idx="3">
                  <c:v>6 or more years</c:v>
                </c:pt>
                <c:pt idx="4">
                  <c:v>Do not plan to graduate from this college</c:v>
                </c:pt>
              </c:strCache>
            </c:strRef>
          </c:cat>
          <c:val>
            <c:numRef>
              <c:f>Sheet1!$B$11:$B$16</c:f>
              <c:numCache>
                <c:formatCode>General</c:formatCode>
                <c:ptCount val="5"/>
                <c:pt idx="0">
                  <c:v>2.5000000000000001E-2</c:v>
                </c:pt>
                <c:pt idx="1">
                  <c:v>0.96</c:v>
                </c:pt>
                <c:pt idx="2">
                  <c:v>5.0000000000000001E-3</c:v>
                </c:pt>
                <c:pt idx="3">
                  <c:v>5.0000000000000001E-3</c:v>
                </c:pt>
                <c:pt idx="4">
                  <c:v>5.0000000000000001E-3</c:v>
                </c:pt>
              </c:numCache>
            </c:numRef>
          </c:val>
          <c:extLst>
            <c:ext xmlns:c16="http://schemas.microsoft.com/office/drawing/2014/chart" uri="{C3380CC4-5D6E-409C-BE32-E72D297353CC}">
              <c16:uniqueId val="{00000002-9A7E-477E-BC31-B2084FE4A311}"/>
            </c:ext>
          </c:extLst>
        </c:ser>
        <c:ser>
          <c:idx val="1"/>
          <c:order val="1"/>
          <c:tx>
            <c:strRef>
              <c:f>Sheet1!$C$10</c:f>
              <c:strCache>
                <c:ptCount val="1"/>
                <c:pt idx="0">
                  <c:v>Comparison Group</c:v>
                </c:pt>
              </c:strCache>
            </c:strRef>
          </c:tx>
          <c:spPr>
            <a:solidFill>
              <a:schemeClr val="bg2"/>
            </a:solidFill>
          </c:spPr>
          <c:invertIfNegative val="0"/>
          <c:dLbls>
            <c:numFmt formatCode="0.0%" sourceLinked="0"/>
            <c:spPr>
              <a:noFill/>
              <a:ln>
                <a:noFill/>
              </a:ln>
              <a:effectLst/>
            </c:spPr>
            <c:txPr>
              <a:bodyPr wrap="square" lIns="38100" tIns="19050" rIns="38100" bIns="19050" anchor="ctr">
                <a:spAutoFit/>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Sheet1!$A$11:$A$16</c:f>
              <c:strCache>
                <c:ptCount val="5"/>
                <c:pt idx="0">
                  <c:v>Less than 4 years</c:v>
                </c:pt>
                <c:pt idx="1">
                  <c:v>4 years</c:v>
                </c:pt>
                <c:pt idx="2">
                  <c:v>5 years</c:v>
                </c:pt>
                <c:pt idx="3">
                  <c:v>6 or more years</c:v>
                </c:pt>
                <c:pt idx="4">
                  <c:v>Do not plan to graduate from this college</c:v>
                </c:pt>
              </c:strCache>
            </c:strRef>
          </c:cat>
          <c:val>
            <c:numRef>
              <c:f>Sheet1!$C$11:$C$16</c:f>
              <c:numCache>
                <c:formatCode>General</c:formatCode>
                <c:ptCount val="5"/>
                <c:pt idx="0">
                  <c:v>2.3E-2</c:v>
                </c:pt>
                <c:pt idx="1">
                  <c:v>0.93799999999999994</c:v>
                </c:pt>
                <c:pt idx="2">
                  <c:v>1.7999999999999999E-2</c:v>
                </c:pt>
                <c:pt idx="3">
                  <c:v>1.0999999999999999E-2</c:v>
                </c:pt>
                <c:pt idx="4">
                  <c:v>8.9999999999999993E-3</c:v>
                </c:pt>
              </c:numCache>
            </c:numRef>
          </c:val>
          <c:extLst>
            <c:ext xmlns:c16="http://schemas.microsoft.com/office/drawing/2014/chart" uri="{C3380CC4-5D6E-409C-BE32-E72D297353CC}">
              <c16:uniqueId val="{00000003-9A7E-477E-BC31-B2084FE4A311}"/>
            </c:ext>
          </c:extLst>
        </c:ser>
        <c:dLbls>
          <c:showLegendKey val="0"/>
          <c:showVal val="1"/>
          <c:showCatName val="0"/>
          <c:showSerName val="0"/>
          <c:showPercent val="0"/>
          <c:showBubbleSize val="0"/>
        </c:dLbls>
        <c:gapWidth val="75"/>
        <c:overlap val="-25"/>
        <c:axId val="110305280"/>
        <c:axId val="105435072"/>
      </c:barChart>
      <c:catAx>
        <c:axId val="110305280"/>
        <c:scaling>
          <c:orientation val="minMax"/>
        </c:scaling>
        <c:delete val="0"/>
        <c:axPos val="b"/>
        <c:majorGridlines>
          <c:spPr>
            <a:ln>
              <a:solidFill>
                <a:schemeClr val="tx2"/>
              </a:solidFill>
            </a:ln>
          </c:spPr>
        </c:majorGridlines>
        <c:numFmt formatCode="General" sourceLinked="1"/>
        <c:majorTickMark val="none"/>
        <c:minorTickMark val="none"/>
        <c:tickLblPos val="nextTo"/>
        <c:spPr>
          <a:ln>
            <a:solidFill>
              <a:schemeClr val="tx2"/>
            </a:solidFill>
          </a:ln>
        </c:spPr>
        <c:txPr>
          <a:bodyPr/>
          <a:lstStyle/>
          <a:p>
            <a:pPr>
              <a:defRPr sz="1400" b="0" baseline="0">
                <a:solidFill>
                  <a:srgbClr val="202945"/>
                </a:solidFill>
              </a:defRPr>
            </a:pPr>
            <a:endParaRPr lang="en-US"/>
          </a:p>
        </c:txPr>
        <c:crossAx val="105435072"/>
        <c:crosses val="autoZero"/>
        <c:auto val="1"/>
        <c:lblAlgn val="ctr"/>
        <c:lblOffset val="100"/>
        <c:noMultiLvlLbl val="0"/>
      </c:catAx>
      <c:valAx>
        <c:axId val="105435072"/>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110305280"/>
        <c:crosses val="autoZero"/>
        <c:crossBetween val="between"/>
      </c:valAx>
    </c:plotArea>
    <c:legend>
      <c:legendPos val="b"/>
      <c:layout>
        <c:manualLayout>
          <c:xMode val="edge"/>
          <c:yMode val="edge"/>
          <c:x val="0.35567385598539297"/>
          <c:y val="0.94114743809197898"/>
          <c:w val="0.33356635855300698"/>
          <c:h val="4.6775267222032027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extLst>
    <c:ext xmlns:c14="http://schemas.microsoft.com/office/drawing/2007/8/2/chart" uri="{781A3756-C4B2-4CAC-9D66-4F8BD8637D16}">
      <c14:pivotOptions>
        <c14:dropZoneFilter val="1"/>
        <c14:dropZoneCategories val="1"/>
        <c14:dropZoneData val="1"/>
        <c14:dropZoneSeries val="1"/>
      </c14:pivotOptions>
    </c:ext>
  </c:extLst>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A.S.,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Sheet1!$B$2:$B$11</c:f>
              <c:numCache>
                <c:formatCode>0.00%</c:formatCode>
                <c:ptCount val="10"/>
                <c:pt idx="0">
                  <c:v>5.0000000000000001E-3</c:v>
                </c:pt>
                <c:pt idx="1">
                  <c:v>5.0000000000000001E-3</c:v>
                </c:pt>
                <c:pt idx="2">
                  <c:v>0</c:v>
                </c:pt>
                <c:pt idx="3">
                  <c:v>0.35199999999999998</c:v>
                </c:pt>
                <c:pt idx="4">
                  <c:v>0.28999999999999998</c:v>
                </c:pt>
                <c:pt idx="5">
                  <c:v>7.5999999999999998E-2</c:v>
                </c:pt>
                <c:pt idx="6">
                  <c:v>0.14299999999999999</c:v>
                </c:pt>
                <c:pt idx="7">
                  <c:v>0.1</c:v>
                </c:pt>
                <c:pt idx="8">
                  <c:v>2.4E-2</c:v>
                </c:pt>
                <c:pt idx="9">
                  <c:v>5.0000000000000001E-3</c:v>
                </c:pt>
              </c:numCache>
            </c:numRef>
          </c:val>
          <c:extLst>
            <c:ext xmlns:c16="http://schemas.microsoft.com/office/drawing/2014/chart" uri="{C3380CC4-5D6E-409C-BE32-E72D297353CC}">
              <c16:uniqueId val="{00000000-DFDC-4BD2-A8CB-394F34B2F919}"/>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A.S.,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Sheet1!$C$2:$C$11</c:f>
              <c:numCache>
                <c:formatCode>0.00%</c:formatCode>
                <c:ptCount val="10"/>
                <c:pt idx="0">
                  <c:v>8.0000000000000002E-3</c:v>
                </c:pt>
                <c:pt idx="1">
                  <c:v>1E-3</c:v>
                </c:pt>
                <c:pt idx="2">
                  <c:v>5.0000000000000001E-3</c:v>
                </c:pt>
                <c:pt idx="3">
                  <c:v>0.25900000000000001</c:v>
                </c:pt>
                <c:pt idx="4">
                  <c:v>0.36799999999999999</c:v>
                </c:pt>
                <c:pt idx="5">
                  <c:v>0.1</c:v>
                </c:pt>
                <c:pt idx="6">
                  <c:v>7.5999999999999998E-2</c:v>
                </c:pt>
                <c:pt idx="7">
                  <c:v>0.13600000000000001</c:v>
                </c:pt>
                <c:pt idx="8">
                  <c:v>3.3000000000000002E-2</c:v>
                </c:pt>
                <c:pt idx="9">
                  <c:v>1.2E-2</c:v>
                </c:pt>
              </c:numCache>
            </c:numRef>
          </c:val>
          <c:extLst>
            <c:ext xmlns:c16="http://schemas.microsoft.com/office/drawing/2014/chart" uri="{C3380CC4-5D6E-409C-BE32-E72D297353CC}">
              <c16:uniqueId val="{00000001-DFDC-4BD2-A8CB-394F34B2F919}"/>
            </c:ext>
          </c:extLst>
        </c:ser>
        <c:dLbls>
          <c:showLegendKey val="0"/>
          <c:showVal val="1"/>
          <c:showCatName val="0"/>
          <c:showSerName val="0"/>
          <c:showPercent val="0"/>
          <c:showBubbleSize val="0"/>
        </c:dLbls>
        <c:gapWidth val="75"/>
        <c:overlap val="-25"/>
        <c:axId val="110306304"/>
        <c:axId val="105438528"/>
      </c:barChart>
      <c:catAx>
        <c:axId val="110306304"/>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rot="0" anchor="ctr" anchorCtr="1"/>
          <a:lstStyle/>
          <a:p>
            <a:pPr>
              <a:defRPr sz="1200" baseline="0">
                <a:solidFill>
                  <a:srgbClr val="202945"/>
                </a:solidFill>
              </a:defRPr>
            </a:pPr>
            <a:endParaRPr lang="en-US"/>
          </a:p>
        </c:txPr>
        <c:crossAx val="105438528"/>
        <c:crosses val="autoZero"/>
        <c:auto val="1"/>
        <c:lblAlgn val="ctr"/>
        <c:lblOffset val="100"/>
        <c:noMultiLvlLbl val="0"/>
      </c:catAx>
      <c:valAx>
        <c:axId val="105438528"/>
        <c:scaling>
          <c:orientation val="minMax"/>
          <c:max val="0.8"/>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306304"/>
        <c:crosses val="autoZero"/>
        <c:crossBetween val="between"/>
      </c:valAx>
    </c:plotArea>
    <c:legend>
      <c:legendPos val="b"/>
      <c:layout>
        <c:manualLayout>
          <c:xMode val="edge"/>
          <c:yMode val="edge"/>
          <c:x val="0.34016611986001799"/>
          <c:y val="0.95454234593915199"/>
          <c:w val="0.31966776027996502"/>
          <c:h val="4.5457654060848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7500000000000202"/>
        </c:manualLayout>
      </c:layout>
      <c:barChart>
        <c:barDir val="col"/>
        <c:grouping val="stacked"/>
        <c:varyColors val="0"/>
        <c:ser>
          <c:idx val="0"/>
          <c:order val="0"/>
          <c:tx>
            <c:strRef>
              <c:f>Sheet1!$C$1</c:f>
              <c:strCache>
                <c:ptCount val="1"/>
                <c:pt idx="0">
                  <c:v>Some Chance</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421E-435C-A1A0-BF025BAF9D71}"/>
              </c:ext>
            </c:extLst>
          </c:dPt>
          <c:dPt>
            <c:idx val="4"/>
            <c:invertIfNegative val="0"/>
            <c:bubble3D val="0"/>
            <c:extLst>
              <c:ext xmlns:c16="http://schemas.microsoft.com/office/drawing/2014/chart" uri="{C3380CC4-5D6E-409C-BE32-E72D297353CC}">
                <c16:uniqueId val="{00000009-421E-435C-A1A0-BF025BAF9D71}"/>
              </c:ext>
            </c:extLst>
          </c:dPt>
          <c:dPt>
            <c:idx val="5"/>
            <c:invertIfNegative val="0"/>
            <c:bubble3D val="0"/>
            <c:spPr>
              <a:solidFill>
                <a:srgbClr val="E74C39"/>
              </a:solidFill>
              <a:ln w="9525">
                <a:solidFill>
                  <a:schemeClr val="bg2"/>
                </a:solidFill>
              </a:ln>
              <a:effectLst/>
            </c:spPr>
            <c:extLs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421E-435C-A1A0-BF025BAF9D71}"/>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421E-435C-A1A0-BF025BAF9D71}"/>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421E-435C-A1A0-BF025BAF9D71}"/>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0.46400000000000002</c:v>
                </c:pt>
                <c:pt idx="1">
                  <c:v>0.44</c:v>
                </c:pt>
                <c:pt idx="2">
                  <c:v>0.34200000000000003</c:v>
                </c:pt>
                <c:pt idx="3">
                  <c:v>0.29199999999999998</c:v>
                </c:pt>
              </c:numCache>
            </c:numRef>
          </c:val>
          <c:extLst>
            <c:ext xmlns:c16="http://schemas.microsoft.com/office/drawing/2014/chart" uri="{C3380CC4-5D6E-409C-BE32-E72D297353CC}">
              <c16:uniqueId val="{0000000C-421E-435C-A1A0-BF025BAF9D71}"/>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421E-435C-A1A0-BF025BAF9D71}"/>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421E-435C-A1A0-BF025BAF9D71}"/>
              </c:ext>
            </c:extLst>
          </c:dPt>
          <c:dPt>
            <c:idx val="2"/>
            <c:invertIfNegative val="0"/>
            <c:bubble3D val="0"/>
            <c:extLst>
              <c:ext xmlns:c16="http://schemas.microsoft.com/office/drawing/2014/chart" uri="{C3380CC4-5D6E-409C-BE32-E72D297353CC}">
                <c16:uniqueId val="{00000012-421E-435C-A1A0-BF025BAF9D71}"/>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421E-435C-A1A0-BF025BAF9D71}"/>
              </c:ext>
            </c:extLst>
          </c:dPt>
          <c:dPt>
            <c:idx val="4"/>
            <c:invertIfNegative val="0"/>
            <c:bubble3D val="0"/>
            <c:extLst>
              <c:ext xmlns:c16="http://schemas.microsoft.com/office/drawing/2014/chart" uri="{C3380CC4-5D6E-409C-BE32-E72D297353CC}">
                <c16:uniqueId val="{00000016-421E-435C-A1A0-BF025BAF9D71}"/>
              </c:ext>
            </c:extLst>
          </c:dPt>
          <c:dPt>
            <c:idx val="5"/>
            <c:invertIfNegative val="0"/>
            <c:bubble3D val="0"/>
            <c:extLst>
              <c:ext xmlns:c16="http://schemas.microsoft.com/office/drawing/2014/chart" uri="{C3380CC4-5D6E-409C-BE32-E72D297353CC}">
                <c16:uniqueId val="{00000018-421E-435C-A1A0-BF025BAF9D71}"/>
              </c:ext>
            </c:extLst>
          </c:dPt>
          <c:dLbls>
            <c:dLbl>
              <c:idx val="0"/>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421E-435C-A1A0-BF025BAF9D71}"/>
                </c:ext>
              </c:extLst>
            </c:dLbl>
            <c:dLbl>
              <c:idx val="1"/>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421E-435C-A1A0-BF025BAF9D71}"/>
                </c:ext>
              </c:extLst>
            </c:dLbl>
            <c:dLbl>
              <c:idx val="2"/>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421E-435C-A1A0-BF025BAF9D71}"/>
                </c:ext>
              </c:extLst>
            </c:dLbl>
            <c:dLbl>
              <c:idx val="3"/>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421E-435C-A1A0-BF025BAF9D71}"/>
                </c:ext>
              </c:extLst>
            </c:dLbl>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0.316</c:v>
                </c:pt>
                <c:pt idx="1">
                  <c:v>0.41199999999999998</c:v>
                </c:pt>
                <c:pt idx="2">
                  <c:v>0.53600000000000003</c:v>
                </c:pt>
                <c:pt idx="3">
                  <c:v>0.625</c:v>
                </c:pt>
              </c:numCache>
            </c:numRef>
          </c:val>
          <c:extLs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97175040"/>
        <c:axId val="105219200"/>
      </c:barChart>
      <c:catAx>
        <c:axId val="97175040"/>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19200"/>
        <c:crosses val="autoZero"/>
        <c:auto val="1"/>
        <c:lblAlgn val="ctr"/>
        <c:lblOffset val="100"/>
        <c:tickLblSkip val="2"/>
        <c:tickMarkSkip val="2"/>
        <c:noMultiLvlLbl val="0"/>
      </c:catAx>
      <c:valAx>
        <c:axId val="1052192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971750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rgbClr val="202945"/>
            </a:solidFill>
            <a:ln>
              <a:solidFill>
                <a:schemeClr val="bg2"/>
              </a:solidFill>
            </a:ln>
            <a:effectLst/>
          </c:spPr>
          <c:invertIfNegative val="0"/>
          <c:dPt>
            <c:idx val="0"/>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1-B8FA-411D-B1EF-CAC36B7CE6F6}"/>
              </c:ext>
            </c:extLst>
          </c:dPt>
          <c:dPt>
            <c:idx val="1"/>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3-B8FA-411D-B1EF-CAC36B7CE6F6}"/>
              </c:ext>
            </c:extLst>
          </c:dPt>
          <c:dPt>
            <c:idx val="2"/>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5-B8FA-411D-B1EF-CAC36B7CE6F6}"/>
              </c:ext>
            </c:extLst>
          </c:dPt>
          <c:dPt>
            <c:idx val="3"/>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7-B8FA-411D-B1EF-CAC36B7CE6F6}"/>
              </c:ext>
            </c:extLst>
          </c:dPt>
          <c:dPt>
            <c:idx val="4"/>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9-B8FA-411D-B1EF-CAC36B7CE6F6}"/>
              </c:ext>
            </c:extLst>
          </c:dPt>
          <c:dPt>
            <c:idx val="5"/>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B-B8FA-411D-B1EF-CAC36B7CE6F6}"/>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B8FA-411D-B1EF-CAC36B7CE6F6}"/>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B8FA-411D-B1EF-CAC36B7CE6F6}"/>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B8FA-411D-B1EF-CAC36B7CE6F6}"/>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0.39300000000000002</c:v>
                </c:pt>
                <c:pt idx="1">
                  <c:v>0.32400000000000001</c:v>
                </c:pt>
                <c:pt idx="2">
                  <c:v>0.184</c:v>
                </c:pt>
                <c:pt idx="3">
                  <c:v>0.20899999999999999</c:v>
                </c:pt>
                <c:pt idx="4">
                  <c:v>0.57699999999999996</c:v>
                </c:pt>
                <c:pt idx="5">
                  <c:v>0.49199999999999999</c:v>
                </c:pt>
              </c:numCache>
            </c:numRef>
          </c:val>
          <c:extLst>
            <c:ext xmlns:c16="http://schemas.microsoft.com/office/drawing/2014/chart" uri="{C3380CC4-5D6E-409C-BE32-E72D297353CC}">
              <c16:uniqueId val="{0000000C-B8FA-411D-B1EF-CAC36B7CE6F6}"/>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B8FA-411D-B1EF-CAC36B7CE6F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B8FA-411D-B1EF-CAC36B7CE6F6}"/>
              </c:ext>
            </c:extLst>
          </c:dPt>
          <c:dPt>
            <c:idx val="2"/>
            <c:invertIfNegative val="0"/>
            <c:bubble3D val="0"/>
            <c:extLst>
              <c:ext xmlns:c16="http://schemas.microsoft.com/office/drawing/2014/chart" uri="{C3380CC4-5D6E-409C-BE32-E72D297353CC}">
                <c16:uniqueId val="{00000012-B8FA-411D-B1EF-CAC36B7CE6F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B8FA-411D-B1EF-CAC36B7CE6F6}"/>
              </c:ext>
            </c:extLst>
          </c:dPt>
          <c:dPt>
            <c:idx val="4"/>
            <c:invertIfNegative val="0"/>
            <c:bubble3D val="0"/>
            <c:extLst>
              <c:ext xmlns:c16="http://schemas.microsoft.com/office/drawing/2014/chart" uri="{C3380CC4-5D6E-409C-BE32-E72D297353CC}">
                <c16:uniqueId val="{00000016-B8FA-411D-B1EF-CAC36B7CE6F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B8FA-411D-B1EF-CAC36B7CE6F6}"/>
              </c:ext>
            </c:extLst>
          </c:dPt>
          <c:dLbls>
            <c:dLbl>
              <c:idx val="0"/>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B8FA-411D-B1EF-CAC36B7CE6F6}"/>
                </c:ext>
              </c:extLst>
            </c:dLbl>
            <c:dLbl>
              <c:idx val="1"/>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B8FA-411D-B1EF-CAC36B7CE6F6}"/>
                </c:ext>
              </c:extLst>
            </c:dLbl>
            <c:dLbl>
              <c:idx val="2"/>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B8FA-411D-B1EF-CAC36B7CE6F6}"/>
                </c:ext>
              </c:extLst>
            </c:dLbl>
            <c:dLbl>
              <c:idx val="3"/>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B8FA-411D-B1EF-CAC36B7CE6F6}"/>
                </c:ext>
              </c:extLst>
            </c:dLbl>
            <c:dLbl>
              <c:idx val="4"/>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6-B8FA-411D-B1EF-CAC36B7CE6F6}"/>
                </c:ext>
              </c:extLst>
            </c:dLbl>
            <c:dLbl>
              <c:idx val="5"/>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8-B8FA-411D-B1EF-CAC36B7CE6F6}"/>
                </c:ext>
              </c:extLst>
            </c:dLbl>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0.311</c:v>
                </c:pt>
                <c:pt idx="1">
                  <c:v>0.47699999999999998</c:v>
                </c:pt>
                <c:pt idx="2">
                  <c:v>0.02</c:v>
                </c:pt>
                <c:pt idx="3">
                  <c:v>3.1E-2</c:v>
                </c:pt>
                <c:pt idx="4">
                  <c:v>0.158</c:v>
                </c:pt>
                <c:pt idx="5">
                  <c:v>0.3</c:v>
                </c:pt>
              </c:numCache>
            </c:numRef>
          </c:val>
          <c:extLst>
            <c:ext xmlns:c16="http://schemas.microsoft.com/office/drawing/2014/chart" uri="{C3380CC4-5D6E-409C-BE32-E72D297353CC}">
              <c16:uniqueId val="{00000019-B8FA-411D-B1EF-CAC36B7CE6F6}"/>
            </c:ext>
          </c:extLst>
        </c:ser>
        <c:dLbls>
          <c:showLegendKey val="0"/>
          <c:showVal val="0"/>
          <c:showCatName val="0"/>
          <c:showSerName val="0"/>
          <c:showPercent val="0"/>
          <c:showBubbleSize val="0"/>
        </c:dLbls>
        <c:gapWidth val="74"/>
        <c:overlap val="100"/>
        <c:axId val="115895808"/>
        <c:axId val="105221504"/>
      </c:barChart>
      <c:catAx>
        <c:axId val="115895808"/>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21504"/>
        <c:crosses val="autoZero"/>
        <c:auto val="1"/>
        <c:lblAlgn val="ctr"/>
        <c:lblOffset val="100"/>
        <c:tickLblSkip val="2"/>
        <c:tickMarkSkip val="2"/>
        <c:noMultiLvlLbl val="0"/>
      </c:catAx>
      <c:valAx>
        <c:axId val="105221504"/>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1589580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4788478886997097E-2"/>
          <c:y val="2.15165010111441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D73E-4F58-9C42-C5E9C98F263F}"/>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D73E-4F58-9C42-C5E9C98F263F}"/>
              </c:ext>
            </c:extLst>
          </c:dPt>
          <c:dPt>
            <c:idx val="2"/>
            <c:invertIfNegative val="0"/>
            <c:bubble3D val="0"/>
            <c:extLst>
              <c:ext xmlns:c16="http://schemas.microsoft.com/office/drawing/2014/chart" uri="{C3380CC4-5D6E-409C-BE32-E72D297353CC}">
                <c16:uniqueId val="{00000005-D73E-4F58-9C42-C5E9C98F263F}"/>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D73E-4F58-9C42-C5E9C98F263F}"/>
              </c:ext>
            </c:extLst>
          </c:dPt>
          <c:dPt>
            <c:idx val="4"/>
            <c:invertIfNegative val="0"/>
            <c:bubble3D val="0"/>
            <c:extLst>
              <c:ext xmlns:c16="http://schemas.microsoft.com/office/drawing/2014/chart" uri="{C3380CC4-5D6E-409C-BE32-E72D297353CC}">
                <c16:uniqueId val="{00000009-D73E-4F58-9C42-C5E9C98F263F}"/>
              </c:ext>
            </c:extLst>
          </c:dPt>
          <c:dPt>
            <c:idx val="5"/>
            <c:invertIfNegative val="0"/>
            <c:bubble3D val="0"/>
            <c:extLst>
              <c:ext xmlns:c16="http://schemas.microsoft.com/office/drawing/2014/chart" uri="{C3380CC4-5D6E-409C-BE32-E72D297353CC}">
                <c16:uniqueId val="{0000000B-D73E-4F58-9C42-C5E9C98F263F}"/>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D73E-4F58-9C42-C5E9C98F263F}"/>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D73E-4F58-9C42-C5E9C98F263F}"/>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0.25</c:v>
                </c:pt>
                <c:pt idx="1">
                  <c:v>0.20200000000000001</c:v>
                </c:pt>
                <c:pt idx="2">
                  <c:v>0.27600000000000002</c:v>
                </c:pt>
                <c:pt idx="3">
                  <c:v>0.371</c:v>
                </c:pt>
              </c:numCache>
            </c:numRef>
          </c:val>
          <c:extLst>
            <c:ext xmlns:c16="http://schemas.microsoft.com/office/drawing/2014/chart" uri="{C3380CC4-5D6E-409C-BE32-E72D297353CC}">
              <c16:uniqueId val="{0000000C-D73E-4F58-9C42-C5E9C98F263F}"/>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D73E-4F58-9C42-C5E9C98F263F}"/>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D73E-4F58-9C42-C5E9C98F263F}"/>
              </c:ext>
            </c:extLst>
          </c:dPt>
          <c:dPt>
            <c:idx val="2"/>
            <c:invertIfNegative val="0"/>
            <c:bubble3D val="0"/>
            <c:extLst>
              <c:ext xmlns:c16="http://schemas.microsoft.com/office/drawing/2014/chart" uri="{C3380CC4-5D6E-409C-BE32-E72D297353CC}">
                <c16:uniqueId val="{00000012-D73E-4F58-9C42-C5E9C98F263F}"/>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D73E-4F58-9C42-C5E9C98F263F}"/>
              </c:ext>
            </c:extLst>
          </c:dPt>
          <c:dPt>
            <c:idx val="4"/>
            <c:invertIfNegative val="0"/>
            <c:bubble3D val="0"/>
            <c:extLst>
              <c:ext xmlns:c16="http://schemas.microsoft.com/office/drawing/2014/chart" uri="{C3380CC4-5D6E-409C-BE32-E72D297353CC}">
                <c16:uniqueId val="{00000016-D73E-4F58-9C42-C5E9C98F263F}"/>
              </c:ext>
            </c:extLst>
          </c:dPt>
          <c:dPt>
            <c:idx val="5"/>
            <c:invertIfNegative val="0"/>
            <c:bubble3D val="0"/>
            <c:extLst>
              <c:ext xmlns:c16="http://schemas.microsoft.com/office/drawing/2014/chart" uri="{C3380CC4-5D6E-409C-BE32-E72D297353CC}">
                <c16:uniqueId val="{00000018-D73E-4F58-9C42-C5E9C98F263F}"/>
              </c:ext>
            </c:extLst>
          </c:dPt>
          <c:dLbls>
            <c:dLbl>
              <c:idx val="0"/>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D73E-4F58-9C42-C5E9C98F263F}"/>
                </c:ext>
              </c:extLst>
            </c:dLbl>
            <c:dLbl>
              <c:idx val="1"/>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D73E-4F58-9C42-C5E9C98F263F}"/>
                </c:ext>
              </c:extLst>
            </c:dLbl>
            <c:dLbl>
              <c:idx val="2"/>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D73E-4F58-9C42-C5E9C98F263F}"/>
                </c:ext>
              </c:extLst>
            </c:dLbl>
            <c:dLbl>
              <c:idx val="3"/>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D73E-4F58-9C42-C5E9C98F263F}"/>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0.61699999999999999</c:v>
                </c:pt>
                <c:pt idx="1">
                  <c:v>0.67800000000000005</c:v>
                </c:pt>
                <c:pt idx="2">
                  <c:v>6.6000000000000003E-2</c:v>
                </c:pt>
                <c:pt idx="3">
                  <c:v>0.29699999999999999</c:v>
                </c:pt>
              </c:numCache>
            </c:numRef>
          </c:val>
          <c:extLst>
            <c:ext xmlns:c16="http://schemas.microsoft.com/office/drawing/2014/chart" uri="{C3380CC4-5D6E-409C-BE32-E72D297353CC}">
              <c16:uniqueId val="{00000019-D73E-4F58-9C42-C5E9C98F263F}"/>
            </c:ext>
          </c:extLst>
        </c:ser>
        <c:dLbls>
          <c:showLegendKey val="0"/>
          <c:showVal val="0"/>
          <c:showCatName val="0"/>
          <c:showSerName val="0"/>
          <c:showPercent val="0"/>
          <c:showBubbleSize val="0"/>
        </c:dLbls>
        <c:gapWidth val="74"/>
        <c:overlap val="100"/>
        <c:axId val="118724096"/>
        <c:axId val="105223808"/>
      </c:barChart>
      <c:catAx>
        <c:axId val="118724096"/>
        <c:scaling>
          <c:orientation val="minMax"/>
        </c:scaling>
        <c:delete val="0"/>
        <c:axPos val="b"/>
        <c:majorGridlines>
          <c:spPr>
            <a:ln>
              <a:solidFill>
                <a:schemeClr val="bg1"/>
              </a:solidFill>
            </a:ln>
          </c:spPr>
        </c:majorGridlines>
        <c:numFmt formatCode="General" sourceLinked="0"/>
        <c:majorTickMark val="none"/>
        <c:minorTickMark val="none"/>
        <c:tickLblPos val="none"/>
        <c:spPr>
          <a:ln>
            <a:solidFill>
              <a:schemeClr val="accent3"/>
            </a:solidFill>
          </a:ln>
        </c:spPr>
        <c:crossAx val="105223808"/>
        <c:crosses val="autoZero"/>
        <c:auto val="1"/>
        <c:lblAlgn val="ctr"/>
        <c:lblOffset val="100"/>
        <c:tickLblSkip val="2"/>
        <c:tickMarkSkip val="2"/>
        <c:noMultiLvlLbl val="0"/>
      </c:catAx>
      <c:valAx>
        <c:axId val="105223808"/>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rgbClr val="202945"/>
                </a:solidFill>
              </a:defRPr>
            </a:pPr>
            <a:endParaRPr lang="en-US"/>
          </a:p>
        </c:txPr>
        <c:crossAx val="118724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Agree</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0.307</c:v>
                </c:pt>
                <c:pt idx="1">
                  <c:v>0.41099999999999998</c:v>
                </c:pt>
                <c:pt idx="2">
                  <c:v>0.34499999999999997</c:v>
                </c:pt>
                <c:pt idx="3">
                  <c:v>0.40100000000000002</c:v>
                </c:pt>
                <c:pt idx="4">
                  <c:v>0.28799999999999998</c:v>
                </c:pt>
                <c:pt idx="5">
                  <c:v>0.41299999999999998</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Strongly Agree</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0.64600000000000002</c:v>
                </c:pt>
                <c:pt idx="1">
                  <c:v>0.55000000000000004</c:v>
                </c:pt>
                <c:pt idx="2">
                  <c:v>0.58199999999999996</c:v>
                </c:pt>
                <c:pt idx="3">
                  <c:v>0.53400000000000003</c:v>
                </c:pt>
                <c:pt idx="4">
                  <c:v>0.63900000000000001</c:v>
                </c:pt>
                <c:pt idx="5">
                  <c:v>0.47499999999999998</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Agree</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0.35099999999999998</c:v>
                </c:pt>
                <c:pt idx="1">
                  <c:v>0.35599999999999998</c:v>
                </c:pt>
                <c:pt idx="2">
                  <c:v>0.371</c:v>
                </c:pt>
                <c:pt idx="3">
                  <c:v>0.39800000000000002</c:v>
                </c:pt>
                <c:pt idx="4">
                  <c:v>0.44</c:v>
                </c:pt>
                <c:pt idx="5">
                  <c:v>0.47699999999999998</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Strongly Agree</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0.46600000000000003</c:v>
                </c:pt>
                <c:pt idx="1">
                  <c:v>0.49299999999999999</c:v>
                </c:pt>
                <c:pt idx="2">
                  <c:v>0.56200000000000006</c:v>
                </c:pt>
                <c:pt idx="3">
                  <c:v>0.42</c:v>
                </c:pt>
                <c:pt idx="4">
                  <c:v>0.44</c:v>
                </c:pt>
                <c:pt idx="5">
                  <c:v>0.39500000000000002</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To a large extent</c:v>
                </c:pt>
              </c:strCache>
            </c:strRef>
          </c:tx>
          <c:spPr>
            <a:solidFill>
              <a:srgbClr val="F3A59B"/>
            </a:solidFill>
            <a:ln>
              <a:solidFill>
                <a:schemeClr val="bg2"/>
              </a:solidFill>
            </a:ln>
          </c:spPr>
          <c:invertIfNegative val="0"/>
          <c:dPt>
            <c:idx val="0"/>
            <c:invertIfNegative val="0"/>
            <c:bubble3D val="0"/>
            <c:spPr>
              <a:solidFill>
                <a:schemeClr val="accent1">
                  <a:lumMod val="60000"/>
                  <a:lumOff val="40000"/>
                </a:schemeClr>
              </a:solidFill>
              <a:ln>
                <a:solidFill>
                  <a:schemeClr val="bg2"/>
                </a:solidFill>
              </a:ln>
            </c:spPr>
            <c:extLst>
              <c:ext xmlns:c16="http://schemas.microsoft.com/office/drawing/2014/chart" uri="{C3380CC4-5D6E-409C-BE32-E72D297353CC}">
                <c16:uniqueId val="{0000000C-1675-408E-9C3A-517DF81C78C3}"/>
              </c:ext>
            </c:extLst>
          </c:dPt>
          <c:dPt>
            <c:idx val="1"/>
            <c:invertIfNegative val="0"/>
            <c:bubble3D val="0"/>
            <c:spPr>
              <a:solidFill>
                <a:schemeClr val="bg2">
                  <a:lumMod val="60000"/>
                  <a:lumOff val="40000"/>
                </a:schemeClr>
              </a:solidFill>
              <a:ln>
                <a:solidFill>
                  <a:schemeClr val="bg2"/>
                </a:solidFill>
              </a:ln>
            </c:spPr>
            <c:extLst>
              <c:ext xmlns:c16="http://schemas.microsoft.com/office/drawing/2014/chart" uri="{C3380CC4-5D6E-409C-BE32-E72D297353CC}">
                <c16:uniqueId val="{00000008-1675-408E-9C3A-517DF81C78C3}"/>
              </c:ext>
            </c:extLst>
          </c:dPt>
          <c:dPt>
            <c:idx val="2"/>
            <c:invertIfNegative val="0"/>
            <c:bubble3D val="0"/>
            <c:spPr>
              <a:solidFill>
                <a:schemeClr val="accent1">
                  <a:lumMod val="60000"/>
                  <a:lumOff val="40000"/>
                </a:schemeClr>
              </a:solidFill>
              <a:ln>
                <a:solidFill>
                  <a:schemeClr val="bg2"/>
                </a:solidFill>
              </a:ln>
            </c:spPr>
            <c:extLst>
              <c:ext xmlns:c16="http://schemas.microsoft.com/office/drawing/2014/chart" uri="{C3380CC4-5D6E-409C-BE32-E72D297353CC}">
                <c16:uniqueId val="{0000000D-1675-408E-9C3A-517DF81C78C3}"/>
              </c:ext>
            </c:extLst>
          </c:dPt>
          <c:dPt>
            <c:idx val="3"/>
            <c:invertIfNegative val="0"/>
            <c:bubble3D val="0"/>
            <c:spPr>
              <a:solidFill>
                <a:schemeClr val="bg2">
                  <a:lumMod val="60000"/>
                  <a:lumOff val="40000"/>
                </a:schemeClr>
              </a:solidFill>
              <a:ln>
                <a:solidFill>
                  <a:schemeClr val="bg2"/>
                </a:solidFill>
              </a:ln>
            </c:spPr>
            <c:extLst>
              <c:ext xmlns:c16="http://schemas.microsoft.com/office/drawing/2014/chart" uri="{C3380CC4-5D6E-409C-BE32-E72D297353CC}">
                <c16:uniqueId val="{00000009-1675-408E-9C3A-517DF81C78C3}"/>
              </c:ext>
            </c:extLst>
          </c:dPt>
          <c:dPt>
            <c:idx val="4"/>
            <c:invertIfNegative val="0"/>
            <c:bubble3D val="0"/>
            <c:spPr>
              <a:solidFill>
                <a:schemeClr val="accent1">
                  <a:lumMod val="60000"/>
                  <a:lumOff val="40000"/>
                </a:schemeClr>
              </a:solidFill>
              <a:ln>
                <a:solidFill>
                  <a:schemeClr val="bg2"/>
                </a:solidFill>
              </a:ln>
            </c:spPr>
            <c:extLst>
              <c:ext xmlns:c16="http://schemas.microsoft.com/office/drawing/2014/chart" uri="{C3380CC4-5D6E-409C-BE32-E72D297353CC}">
                <c16:uniqueId val="{0000000E-1675-408E-9C3A-517DF81C78C3}"/>
              </c:ext>
            </c:extLst>
          </c:dPt>
          <c:dPt>
            <c:idx val="5"/>
            <c:invertIfNegative val="0"/>
            <c:bubble3D val="0"/>
            <c:spPr>
              <a:solidFill>
                <a:schemeClr val="bg2">
                  <a:lumMod val="60000"/>
                  <a:lumOff val="40000"/>
                </a:schemeClr>
              </a:solidFill>
              <a:ln>
                <a:solidFill>
                  <a:schemeClr val="bg2"/>
                </a:solidFill>
              </a:ln>
            </c:spPr>
            <c:extLst>
              <c:ext xmlns:c16="http://schemas.microsoft.com/office/drawing/2014/chart" uri="{C3380CC4-5D6E-409C-BE32-E72D297353CC}">
                <c16:uniqueId val="{0000000A-1675-408E-9C3A-517DF81C78C3}"/>
              </c:ext>
            </c:extLst>
          </c:dPt>
          <c:dPt>
            <c:idx val="6"/>
            <c:invertIfNegative val="0"/>
            <c:bubble3D val="0"/>
            <c:spPr>
              <a:solidFill>
                <a:schemeClr val="accent1">
                  <a:lumMod val="60000"/>
                  <a:lumOff val="40000"/>
                </a:schemeClr>
              </a:solidFill>
              <a:ln>
                <a:solidFill>
                  <a:schemeClr val="bg2"/>
                </a:solidFill>
              </a:ln>
            </c:spPr>
            <c:extLst>
              <c:ext xmlns:c16="http://schemas.microsoft.com/office/drawing/2014/chart" uri="{C3380CC4-5D6E-409C-BE32-E72D297353CC}">
                <c16:uniqueId val="{0000000F-1675-408E-9C3A-517DF81C78C3}"/>
              </c:ext>
            </c:extLst>
          </c:dPt>
          <c:dPt>
            <c:idx val="7"/>
            <c:invertIfNegative val="0"/>
            <c:bubble3D val="0"/>
            <c:spPr>
              <a:solidFill>
                <a:schemeClr val="bg2">
                  <a:lumMod val="60000"/>
                  <a:lumOff val="40000"/>
                </a:schemeClr>
              </a:solidFill>
              <a:ln>
                <a:solidFill>
                  <a:schemeClr val="bg2"/>
                </a:solidFill>
              </a:ln>
            </c:spPr>
            <c:extLst>
              <c:ext xmlns:c16="http://schemas.microsoft.com/office/drawing/2014/chart" uri="{C3380CC4-5D6E-409C-BE32-E72D297353CC}">
                <c16:uniqueId val="{0000000B-1675-408E-9C3A-517DF81C78C3}"/>
              </c:ext>
            </c:extLst>
          </c:dPt>
          <c:dLbls>
            <c:dLbl>
              <c:idx val="0"/>
              <c:spPr>
                <a:solidFill>
                  <a:srgbClr val="EC9687"/>
                </a:solidFill>
                <a:ln>
                  <a:noFill/>
                </a:ln>
                <a:effectLst/>
              </c:spPr>
              <c:txPr>
                <a:bodyPr wrap="square" lIns="38100" tIns="19050" rIns="38100" bIns="19050" anchor="ctr">
                  <a:spAutoFit/>
                </a:bodyPr>
                <a:lstStyle/>
                <a:p>
                  <a:pPr>
                    <a:defRPr sz="1200" b="1"/>
                  </a:pPr>
                  <a:endParaRPr lang="en-US"/>
                </a:p>
              </c:txPr>
              <c:showLegendKey val="0"/>
              <c:showVal val="1"/>
              <c:showCatName val="0"/>
              <c:showSerName val="0"/>
              <c:showPercent val="0"/>
              <c:showBubbleSize val="0"/>
              <c:extLst>
                <c:ext xmlns:c16="http://schemas.microsoft.com/office/drawing/2014/chart" uri="{C3380CC4-5D6E-409C-BE32-E72D297353CC}">
                  <c16:uniqueId val="{0000000C-1675-408E-9C3A-517DF81C78C3}"/>
                </c:ext>
              </c:extLst>
            </c:dLbl>
            <c:dLbl>
              <c:idx val="2"/>
              <c:spPr>
                <a:solidFill>
                  <a:srgbClr val="EC9687"/>
                </a:solidFill>
                <a:ln>
                  <a:noFill/>
                </a:ln>
                <a:effectLst/>
              </c:spPr>
              <c:txPr>
                <a:bodyPr wrap="square" lIns="38100" tIns="19050" rIns="38100" bIns="19050" anchor="ctr">
                  <a:spAutoFit/>
                </a:bodyPr>
                <a:lstStyle/>
                <a:p>
                  <a:pPr>
                    <a:defRPr sz="1200" b="1"/>
                  </a:pPr>
                  <a:endParaRPr lang="en-US"/>
                </a:p>
              </c:txPr>
              <c:showLegendKey val="0"/>
              <c:showVal val="1"/>
              <c:showCatName val="0"/>
              <c:showSerName val="0"/>
              <c:showPercent val="0"/>
              <c:showBubbleSize val="0"/>
              <c:extLst>
                <c:ext xmlns:c16="http://schemas.microsoft.com/office/drawing/2014/chart" uri="{C3380CC4-5D6E-409C-BE32-E72D297353CC}">
                  <c16:uniqueId val="{0000000D-1675-408E-9C3A-517DF81C78C3}"/>
                </c:ext>
              </c:extLst>
            </c:dLbl>
            <c:dLbl>
              <c:idx val="4"/>
              <c:spPr>
                <a:solidFill>
                  <a:srgbClr val="EC9687"/>
                </a:solidFill>
                <a:ln>
                  <a:noFill/>
                </a:ln>
                <a:effectLst/>
              </c:spPr>
              <c:txPr>
                <a:bodyPr wrap="square" lIns="38100" tIns="19050" rIns="38100" bIns="19050" anchor="ctr">
                  <a:spAutoFit/>
                </a:bodyPr>
                <a:lstStyle/>
                <a:p>
                  <a:pPr>
                    <a:defRPr sz="1200" b="1"/>
                  </a:pPr>
                  <a:endParaRPr lang="en-US"/>
                </a:p>
              </c:txPr>
              <c:showLegendKey val="0"/>
              <c:showVal val="1"/>
              <c:showCatName val="0"/>
              <c:showSerName val="0"/>
              <c:showPercent val="0"/>
              <c:showBubbleSize val="0"/>
              <c:extLst>
                <c:ext xmlns:c16="http://schemas.microsoft.com/office/drawing/2014/chart" uri="{C3380CC4-5D6E-409C-BE32-E72D297353CC}">
                  <c16:uniqueId val="{0000000E-1675-408E-9C3A-517DF81C78C3}"/>
                </c:ext>
              </c:extLst>
            </c:dLbl>
            <c:dLbl>
              <c:idx val="6"/>
              <c:spPr>
                <a:solidFill>
                  <a:srgbClr val="EC9687"/>
                </a:solidFill>
                <a:ln>
                  <a:noFill/>
                </a:ln>
                <a:effectLst/>
              </c:spPr>
              <c:txPr>
                <a:bodyPr wrap="square" lIns="38100" tIns="19050" rIns="38100" bIns="19050" anchor="ctr">
                  <a:spAutoFit/>
                </a:bodyPr>
                <a:lstStyle/>
                <a:p>
                  <a:pPr>
                    <a:defRPr sz="1200" b="1"/>
                  </a:pPr>
                  <a:endParaRPr lang="en-US"/>
                </a:p>
              </c:txPr>
              <c:showLegendKey val="0"/>
              <c:showVal val="1"/>
              <c:showCatName val="0"/>
              <c:showSerName val="0"/>
              <c:showPercent val="0"/>
              <c:showBubbleSize val="0"/>
              <c:extLst>
                <c:ext xmlns:c16="http://schemas.microsoft.com/office/drawing/2014/chart" uri="{C3380CC4-5D6E-409C-BE32-E72D297353CC}">
                  <c16:uniqueId val="{0000000F-1675-408E-9C3A-517DF81C78C3}"/>
                </c:ext>
              </c:extLst>
            </c:dLbl>
            <c:spPr>
              <a:noFill/>
              <a:ln>
                <a:noFill/>
              </a:ln>
              <a:effectLst/>
            </c:spPr>
            <c:txPr>
              <a:bodyPr wrap="square" lIns="38100" tIns="19050" rIns="38100" bIns="19050" anchor="ctr">
                <a:spAutoFit/>
              </a:bodyPr>
              <a:lstStyle/>
              <a:p>
                <a:pPr>
                  <a:defRPr sz="12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0.23</c:v>
                </c:pt>
                <c:pt idx="1">
                  <c:v>0.27800000000000002</c:v>
                </c:pt>
                <c:pt idx="2">
                  <c:v>0.16300000000000001</c:v>
                </c:pt>
                <c:pt idx="3">
                  <c:v>0.20499999999999999</c:v>
                </c:pt>
                <c:pt idx="4">
                  <c:v>9.7000000000000003E-2</c:v>
                </c:pt>
                <c:pt idx="5">
                  <c:v>0.1</c:v>
                </c:pt>
                <c:pt idx="6">
                  <c:v>0.20899999999999999</c:v>
                </c:pt>
                <c:pt idx="7">
                  <c:v>0.23400000000000001</c:v>
                </c:pt>
              </c:numCache>
            </c:numRef>
          </c:val>
          <c:extLst>
            <c:ext xmlns:c16="http://schemas.microsoft.com/office/drawing/2014/chart" uri="{C3380CC4-5D6E-409C-BE32-E72D297353CC}">
              <c16:uniqueId val="{00000001-1675-408E-9C3A-517DF81C78C3}"/>
            </c:ext>
          </c:extLst>
        </c:ser>
        <c:ser>
          <c:idx val="1"/>
          <c:order val="1"/>
          <c:tx>
            <c:strRef>
              <c:f>Sheet1!$D$1</c:f>
              <c:strCache>
                <c:ptCount val="1"/>
                <c:pt idx="0">
                  <c:v>To a very large extent</c:v>
                </c:pt>
              </c:strCache>
            </c:strRef>
          </c:tx>
          <c:spPr>
            <a:solidFill>
              <a:schemeClr val="accent1"/>
            </a:solidFill>
            <a:ln>
              <a:solidFill>
                <a:schemeClr val="bg2"/>
              </a:solidFill>
            </a:ln>
          </c:spPr>
          <c:invertIfNegative val="0"/>
          <c:dPt>
            <c:idx val="1"/>
            <c:invertIfNegative val="0"/>
            <c:bubble3D val="0"/>
            <c:spPr>
              <a:solidFill>
                <a:schemeClr val="bg2"/>
              </a:solidFill>
              <a:ln>
                <a:solidFill>
                  <a:schemeClr val="bg2"/>
                </a:solidFill>
              </a:ln>
            </c:spPr>
            <c:extLst>
              <c:ext xmlns:c16="http://schemas.microsoft.com/office/drawing/2014/chart" uri="{C3380CC4-5D6E-409C-BE32-E72D297353CC}">
                <c16:uniqueId val="{00000003-1675-408E-9C3A-517DF81C78C3}"/>
              </c:ext>
            </c:extLst>
          </c:dPt>
          <c:dPt>
            <c:idx val="3"/>
            <c:invertIfNegative val="0"/>
            <c:bubble3D val="0"/>
            <c:spPr>
              <a:solidFill>
                <a:schemeClr val="bg2"/>
              </a:solidFill>
              <a:ln>
                <a:solidFill>
                  <a:schemeClr val="bg2"/>
                </a:solidFill>
              </a:ln>
            </c:spPr>
            <c:extLst>
              <c:ext xmlns:c16="http://schemas.microsoft.com/office/drawing/2014/chart" uri="{C3380CC4-5D6E-409C-BE32-E72D297353CC}">
                <c16:uniqueId val="{00000005-1675-408E-9C3A-517DF81C78C3}"/>
              </c:ext>
            </c:extLst>
          </c:dPt>
          <c:dPt>
            <c:idx val="5"/>
            <c:invertIfNegative val="0"/>
            <c:bubble3D val="0"/>
            <c:spPr>
              <a:solidFill>
                <a:schemeClr val="bg2"/>
              </a:solidFill>
              <a:ln>
                <a:solidFill>
                  <a:schemeClr val="bg2"/>
                </a:solidFill>
              </a:ln>
            </c:spPr>
            <c:extLst>
              <c:ext xmlns:c16="http://schemas.microsoft.com/office/drawing/2014/chart" uri="{C3380CC4-5D6E-409C-BE32-E72D297353CC}">
                <c16:uniqueId val="{00000006-1675-408E-9C3A-517DF81C78C3}"/>
              </c:ext>
            </c:extLst>
          </c:dPt>
          <c:dPt>
            <c:idx val="7"/>
            <c:invertIfNegative val="0"/>
            <c:bubble3D val="0"/>
            <c:spPr>
              <a:solidFill>
                <a:schemeClr val="bg2"/>
              </a:solidFill>
              <a:ln>
                <a:solidFill>
                  <a:schemeClr val="bg2"/>
                </a:solidFill>
              </a:ln>
            </c:spPr>
            <c:extLst>
              <c:ext xmlns:c16="http://schemas.microsoft.com/office/drawing/2014/chart" uri="{C3380CC4-5D6E-409C-BE32-E72D297353CC}">
                <c16:uniqueId val="{00000007-1675-408E-9C3A-517DF81C78C3}"/>
              </c:ext>
            </c:extLst>
          </c:dPt>
          <c:dLbls>
            <c:dLbl>
              <c:idx val="0"/>
              <c:spPr>
                <a:solidFill>
                  <a:srgbClr val="E74C39"/>
                </a:solidFill>
                <a:ln>
                  <a:noFill/>
                </a:ln>
                <a:effectLst/>
              </c:spPr>
              <c:txPr>
                <a:bodyPr wrap="square" lIns="38100" tIns="19050" rIns="38100" bIns="19050" anchor="ctr">
                  <a:spAutoFit/>
                </a:bodyPr>
                <a:lstStyle/>
                <a:p>
                  <a:pPr>
                    <a:defRPr sz="1200" b="1"/>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8-1D59-5046-9169-F701C21F6BD6}"/>
                </c:ext>
              </c:extLst>
            </c:dLbl>
            <c:dLbl>
              <c:idx val="1"/>
              <c:spPr>
                <a:solidFill>
                  <a:schemeClr val="bg2"/>
                </a:solidFill>
                <a:ln>
                  <a:noFill/>
                </a:ln>
                <a:effectLst/>
              </c:spPr>
              <c:txPr>
                <a:bodyPr wrap="square" lIns="38100" tIns="19050" rIns="38100" bIns="19050" anchor="ctr">
                  <a:spAutoFit/>
                </a:bodyPr>
                <a:lstStyle/>
                <a:p>
                  <a:pPr>
                    <a:defRPr sz="1200" b="1"/>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1675-408E-9C3A-517DF81C78C3}"/>
                </c:ext>
              </c:extLst>
            </c:dLbl>
            <c:dLbl>
              <c:idx val="2"/>
              <c:spPr>
                <a:solidFill>
                  <a:srgbClr val="E74C39"/>
                </a:solidFill>
                <a:ln>
                  <a:noFill/>
                </a:ln>
                <a:effectLst/>
              </c:spPr>
              <c:txPr>
                <a:bodyPr wrap="square" lIns="38100" tIns="19050" rIns="38100" bIns="19050" anchor="ctr">
                  <a:spAutoFit/>
                </a:bodyPr>
                <a:lstStyle/>
                <a:p>
                  <a:pPr>
                    <a:defRPr sz="1200" b="1"/>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9-1D59-5046-9169-F701C21F6BD6}"/>
                </c:ext>
              </c:extLst>
            </c:dLbl>
            <c:dLbl>
              <c:idx val="3"/>
              <c:spPr>
                <a:solidFill>
                  <a:schemeClr val="bg2"/>
                </a:solidFill>
                <a:ln>
                  <a:noFill/>
                </a:ln>
                <a:effectLst/>
              </c:spPr>
              <c:txPr>
                <a:bodyPr wrap="square" lIns="38100" tIns="19050" rIns="38100" bIns="19050" anchor="ctr">
                  <a:spAutoFit/>
                </a:bodyPr>
                <a:lstStyle/>
                <a:p>
                  <a:pPr>
                    <a:defRPr sz="1200" b="1"/>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1675-408E-9C3A-517DF81C78C3}"/>
                </c:ext>
              </c:extLst>
            </c:dLbl>
            <c:dLbl>
              <c:idx val="4"/>
              <c:spPr>
                <a:solidFill>
                  <a:srgbClr val="E74C39"/>
                </a:solidFill>
                <a:ln>
                  <a:noFill/>
                </a:ln>
                <a:effectLst/>
              </c:spPr>
              <c:txPr>
                <a:bodyPr wrap="square" lIns="38100" tIns="19050" rIns="38100" bIns="19050" anchor="ctr">
                  <a:spAutoFit/>
                </a:bodyPr>
                <a:lstStyle/>
                <a:p>
                  <a:pPr>
                    <a:defRPr sz="1200" b="1"/>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A-1D59-5046-9169-F701C21F6BD6}"/>
                </c:ext>
              </c:extLst>
            </c:dLbl>
            <c:dLbl>
              <c:idx val="5"/>
              <c:spPr>
                <a:solidFill>
                  <a:schemeClr val="bg2"/>
                </a:solidFill>
                <a:ln>
                  <a:noFill/>
                </a:ln>
                <a:effectLst/>
              </c:spPr>
              <c:txPr>
                <a:bodyPr wrap="square" lIns="38100" tIns="19050" rIns="38100" bIns="19050" anchor="ctr">
                  <a:spAutoFit/>
                </a:bodyPr>
                <a:lstStyle/>
                <a:p>
                  <a:pPr>
                    <a:defRPr sz="1200" b="1"/>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6-1675-408E-9C3A-517DF81C78C3}"/>
                </c:ext>
              </c:extLst>
            </c:dLbl>
            <c:dLbl>
              <c:idx val="6"/>
              <c:spPr>
                <a:solidFill>
                  <a:srgbClr val="E74C39"/>
                </a:solidFill>
                <a:ln>
                  <a:noFill/>
                </a:ln>
                <a:effectLst/>
              </c:spPr>
              <c:txPr>
                <a:bodyPr wrap="square" lIns="38100" tIns="19050" rIns="38100" bIns="19050" anchor="ctr">
                  <a:spAutoFit/>
                </a:bodyPr>
                <a:lstStyle/>
                <a:p>
                  <a:pPr>
                    <a:defRPr sz="1200" b="1"/>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B-1D59-5046-9169-F701C21F6BD6}"/>
                </c:ext>
              </c:extLst>
            </c:dLbl>
            <c:dLbl>
              <c:idx val="7"/>
              <c:spPr>
                <a:solidFill>
                  <a:schemeClr val="bg2"/>
                </a:solidFill>
                <a:ln>
                  <a:noFill/>
                </a:ln>
                <a:effectLst/>
              </c:spPr>
              <c:txPr>
                <a:bodyPr wrap="square" lIns="38100" tIns="19050" rIns="38100" bIns="19050" anchor="ctr">
                  <a:spAutoFit/>
                </a:bodyPr>
                <a:lstStyle/>
                <a:p>
                  <a:pPr>
                    <a:defRPr sz="1200" b="1"/>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1675-408E-9C3A-517DF81C78C3}"/>
                </c:ext>
              </c:extLst>
            </c:dLbl>
            <c:spPr>
              <a:noFill/>
              <a:ln>
                <a:noFill/>
              </a:ln>
              <a:effectLst/>
            </c:spPr>
            <c:txPr>
              <a:bodyPr wrap="square" lIns="38100" tIns="19050" rIns="38100" bIns="19050" anchor="ctr">
                <a:spAutoFit/>
              </a:bodyPr>
              <a:lstStyle/>
              <a:p>
                <a:pPr>
                  <a:defRPr sz="12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0.11700000000000001</c:v>
                </c:pt>
                <c:pt idx="1">
                  <c:v>0.30499999999999999</c:v>
                </c:pt>
                <c:pt idx="2">
                  <c:v>6.6000000000000003E-2</c:v>
                </c:pt>
                <c:pt idx="3">
                  <c:v>0.106</c:v>
                </c:pt>
                <c:pt idx="4">
                  <c:v>4.5999999999999999E-2</c:v>
                </c:pt>
                <c:pt idx="5">
                  <c:v>8.6999999999999994E-2</c:v>
                </c:pt>
                <c:pt idx="6">
                  <c:v>0.122</c:v>
                </c:pt>
                <c:pt idx="7">
                  <c:v>0.17100000000000001</c:v>
                </c:pt>
              </c:numCache>
            </c:numRef>
          </c:val>
          <c:extLst>
            <c:ext xmlns:c16="http://schemas.microsoft.com/office/drawing/2014/chart" uri="{C3380CC4-5D6E-409C-BE32-E72D297353CC}">
              <c16:uniqueId val="{00000002-1675-408E-9C3A-517DF81C78C3}"/>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7849834742879496E-2"/>
          <c:y val="3.2309301181102403E-2"/>
          <c:w val="0.91042590162340997"/>
          <c:h val="0.810839074803149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baseline="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Sheet1!$B$2:$B$7</c:f>
              <c:numCache>
                <c:formatCode>0.00%</c:formatCode>
                <c:ptCount val="6"/>
                <c:pt idx="0">
                  <c:v>3.6999999999999998E-2</c:v>
                </c:pt>
                <c:pt idx="1">
                  <c:v>1.9E-2</c:v>
                </c:pt>
                <c:pt idx="2">
                  <c:v>0.21299999999999999</c:v>
                </c:pt>
                <c:pt idx="3">
                  <c:v>0.245</c:v>
                </c:pt>
                <c:pt idx="4">
                  <c:v>0.31900000000000001</c:v>
                </c:pt>
                <c:pt idx="5">
                  <c:v>0.16700000000000001</c:v>
                </c:pt>
              </c:numCache>
            </c:numRef>
          </c:val>
          <c:extLst>
            <c:ext xmlns:c16="http://schemas.microsoft.com/office/drawing/2014/chart" uri="{C3380CC4-5D6E-409C-BE32-E72D297353CC}">
              <c16:uniqueId val="{00000000-6891-4472-B5F6-7BE2D59D5B95}"/>
            </c:ext>
          </c:extLst>
        </c:ser>
        <c:ser>
          <c:idx val="1"/>
          <c:order val="1"/>
          <c:tx>
            <c:strRef>
              <c:f>Sheet1!$C$1</c:f>
              <c:strCache>
                <c:ptCount val="1"/>
                <c:pt idx="0">
                  <c:v>Comparison Group</c:v>
                </c:pt>
              </c:strCache>
            </c:strRef>
          </c:tx>
          <c:spPr>
            <a:solidFill>
              <a:schemeClr val="bg1"/>
            </a:solidFill>
            <a:ln w="3175">
              <a:solidFill>
                <a:schemeClr val="bg2"/>
              </a:solidFill>
            </a:ln>
          </c:spPr>
          <c:invertIfNegative val="0"/>
          <c:dLbls>
            <c:numFmt formatCode="0.0%" sourceLinked="0"/>
            <c:spPr>
              <a:noFill/>
              <a:ln>
                <a:noFill/>
              </a:ln>
              <a:effectLst/>
            </c:spPr>
            <c:txPr>
              <a:bodyPr/>
              <a:lstStyle/>
              <a:p>
                <a:pPr>
                  <a:defRPr sz="12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Sheet1!$C$2:$C$7</c:f>
              <c:numCache>
                <c:formatCode>0.00%</c:formatCode>
                <c:ptCount val="6"/>
                <c:pt idx="0">
                  <c:v>4.5999999999999999E-2</c:v>
                </c:pt>
                <c:pt idx="1">
                  <c:v>4.9000000000000002E-2</c:v>
                </c:pt>
                <c:pt idx="2">
                  <c:v>0.185</c:v>
                </c:pt>
                <c:pt idx="3">
                  <c:v>0.13</c:v>
                </c:pt>
                <c:pt idx="4">
                  <c:v>0.313</c:v>
                </c:pt>
                <c:pt idx="5">
                  <c:v>0.27600000000000002</c:v>
                </c:pt>
              </c:numCache>
            </c:numRef>
          </c:val>
          <c:extLst>
            <c:ext xmlns:c16="http://schemas.microsoft.com/office/drawing/2014/chart" uri="{C3380CC4-5D6E-409C-BE32-E72D297353CC}">
              <c16:uniqueId val="{00000001-6891-4472-B5F6-7BE2D59D5B95}"/>
            </c:ext>
          </c:extLst>
        </c:ser>
        <c:dLbls>
          <c:showLegendKey val="0"/>
          <c:showVal val="1"/>
          <c:showCatName val="0"/>
          <c:showSerName val="0"/>
          <c:showPercent val="0"/>
          <c:showBubbleSize val="0"/>
        </c:dLbls>
        <c:gapWidth val="50"/>
        <c:axId val="35516928"/>
        <c:axId val="96463680"/>
      </c:barChart>
      <c:catAx>
        <c:axId val="35516928"/>
        <c:scaling>
          <c:orientation val="minMax"/>
        </c:scaling>
        <c:delete val="0"/>
        <c:axPos val="b"/>
        <c:numFmt formatCode="General" sourceLinked="0"/>
        <c:majorTickMark val="out"/>
        <c:minorTickMark val="none"/>
        <c:tickLblPos val="nextTo"/>
        <c:spPr>
          <a:ln>
            <a:solidFill>
              <a:schemeClr val="tx2"/>
            </a:solidFill>
          </a:ln>
        </c:spPr>
        <c:txPr>
          <a:bodyPr/>
          <a:lstStyle/>
          <a:p>
            <a:pPr>
              <a:defRPr sz="1400" b="0" baseline="0">
                <a:solidFill>
                  <a:srgbClr val="202945"/>
                </a:solidFill>
                <a:latin typeface="+mn-lt"/>
                <a:ea typeface="Al Tarikh" charset="-78"/>
                <a:cs typeface="Al Tarikh" charset="-78"/>
              </a:defRPr>
            </a:pPr>
            <a:endParaRPr lang="en-US"/>
          </a:p>
        </c:txPr>
        <c:crossAx val="96463680"/>
        <c:crosses val="autoZero"/>
        <c:auto val="1"/>
        <c:lblAlgn val="ctr"/>
        <c:lblOffset val="100"/>
        <c:noMultiLvlLbl val="0"/>
      </c:catAx>
      <c:valAx>
        <c:axId val="96463680"/>
        <c:scaling>
          <c:orientation val="minMax"/>
          <c:max val="1"/>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latin typeface="Garamond" charset="0"/>
              </a:defRPr>
            </a:pPr>
            <a:endParaRPr lang="en-US"/>
          </a:p>
        </c:txPr>
        <c:crossAx val="35516928"/>
        <c:crosses val="autoZero"/>
        <c:crossBetween val="between"/>
      </c:valAx>
    </c:plotArea>
    <c:legend>
      <c:legendPos val="r"/>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1509587343248802"/>
          <c:y val="0.90461511646981596"/>
          <c:w val="0.41654855643044603"/>
          <c:h val="9.2473343175853207E-2"/>
        </c:manualLayout>
      </c:layout>
      <c:overlay val="0"/>
      <c:txPr>
        <a:bodyPr/>
        <a:lstStyle/>
        <a:p>
          <a:pPr>
            <a:defRPr sz="14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Sheet1!$B$2:$B$11</c:f>
              <c:numCache>
                <c:formatCode>0.00%</c:formatCode>
                <c:ptCount val="10"/>
                <c:pt idx="0">
                  <c:v>9.2999999999999999E-2</c:v>
                </c:pt>
                <c:pt idx="1">
                  <c:v>7.3999999999999996E-2</c:v>
                </c:pt>
                <c:pt idx="2">
                  <c:v>8.4000000000000005E-2</c:v>
                </c:pt>
                <c:pt idx="3">
                  <c:v>0.14899999999999999</c:v>
                </c:pt>
                <c:pt idx="4">
                  <c:v>0.14000000000000001</c:v>
                </c:pt>
                <c:pt idx="5">
                  <c:v>0.13500000000000001</c:v>
                </c:pt>
                <c:pt idx="6">
                  <c:v>7.3999999999999996E-2</c:v>
                </c:pt>
                <c:pt idx="7">
                  <c:v>0.10199999999999999</c:v>
                </c:pt>
                <c:pt idx="8">
                  <c:v>5.0999999999999997E-2</c:v>
                </c:pt>
                <c:pt idx="9" formatCode="General">
                  <c:v>9.8000000000000004E-2</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Sheet1!$C$2:$C$11</c:f>
              <c:numCache>
                <c:formatCode>0.00%</c:formatCode>
                <c:ptCount val="10"/>
                <c:pt idx="0">
                  <c:v>7.3999999999999996E-2</c:v>
                </c:pt>
                <c:pt idx="1">
                  <c:v>4.1000000000000002E-2</c:v>
                </c:pt>
                <c:pt idx="2">
                  <c:v>5.0999999999999997E-2</c:v>
                </c:pt>
                <c:pt idx="3">
                  <c:v>7.2999999999999995E-2</c:v>
                </c:pt>
                <c:pt idx="4">
                  <c:v>8.6999999999999994E-2</c:v>
                </c:pt>
                <c:pt idx="5">
                  <c:v>9.8000000000000004E-2</c:v>
                </c:pt>
                <c:pt idx="6">
                  <c:v>9.0999999999999998E-2</c:v>
                </c:pt>
                <c:pt idx="7">
                  <c:v>0.152</c:v>
                </c:pt>
                <c:pt idx="8">
                  <c:v>0.13400000000000001</c:v>
                </c:pt>
                <c:pt idx="9" formatCode="General">
                  <c:v>0.20100000000000001</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8"/>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Accepted by first choice</c:v>
                </c:pt>
              </c:strCache>
            </c:strRef>
          </c:tx>
          <c:spPr>
            <a:ln w="3175">
              <a:solidFill>
                <a:srgbClr val="7680AC">
                  <a:alpha val="50000"/>
                </a:srgbClr>
              </a:solidFill>
            </a:ln>
          </c:spPr>
          <c:dPt>
            <c:idx val="0"/>
            <c:bubble3D val="0"/>
            <c:spPr>
              <a:solidFill>
                <a:srgbClr val="F3A59B"/>
              </a:solidFill>
              <a:ln w="3175">
                <a:solidFill>
                  <a:srgbClr val="7680AC">
                    <a:alpha val="50000"/>
                  </a:srgbClr>
                </a:solidFill>
              </a:ln>
            </c:spPr>
            <c:extLst>
              <c:ext xmlns:c16="http://schemas.microsoft.com/office/drawing/2014/chart" uri="{C3380CC4-5D6E-409C-BE32-E72D297353CC}">
                <c16:uniqueId val="{00000000-D09C-4578-9C95-7C9AEE355AEF}"/>
              </c:ext>
            </c:extLst>
          </c:dPt>
          <c:dPt>
            <c:idx val="1"/>
            <c:bubble3D val="0"/>
            <c:spPr>
              <a:solidFill>
                <a:srgbClr val="E04E38"/>
              </a:solidFill>
              <a:ln w="3175">
                <a:solidFill>
                  <a:srgbClr val="7680AC">
                    <a:alpha val="50000"/>
                  </a:srgbClr>
                </a:solidFill>
              </a:ln>
            </c:spPr>
            <c:extLst>
              <c:ext xmlns:c16="http://schemas.microsoft.com/office/drawing/2014/chart" uri="{C3380CC4-5D6E-409C-BE32-E72D297353CC}">
                <c16:uniqueId val="{00000002-D09C-4578-9C95-7C9AEE355AEF}"/>
              </c:ext>
            </c:extLst>
          </c:dPt>
          <c:dLbls>
            <c:dLbl>
              <c:idx val="0"/>
              <c:spPr>
                <a:noFill/>
                <a:ln>
                  <a:noFill/>
                </a:ln>
                <a:effectLst/>
              </c:spPr>
              <c:txPr>
                <a:bodyPr wrap="none" lIns="38100" tIns="19050" rIns="38100" bIns="19050" anchor="ctr">
                  <a:noAutofit/>
                </a:bodyPr>
                <a:lstStyle/>
                <a:p>
                  <a:pPr>
                    <a:defRPr b="1" i="0" baseline="0">
                      <a:solidFill>
                        <a:schemeClr val="bg1"/>
                      </a:solidFill>
                    </a:defRPr>
                  </a:pPr>
                  <a:endParaRPr lang="en-US"/>
                </a:p>
              </c:txPr>
              <c:dLblPos val="in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09C-4578-9C95-7C9AEE355AEF}"/>
                </c:ext>
              </c:extLst>
            </c:dLbl>
            <c:dLbl>
              <c:idx val="1"/>
              <c:spPr>
                <a:noFill/>
                <a:ln>
                  <a:noFill/>
                </a:ln>
                <a:effectLst/>
              </c:spPr>
              <c:txPr>
                <a:bodyPr wrap="none" lIns="38100" tIns="19050" rIns="38100" bIns="19050" anchor="ctr">
                  <a:spAutoFit/>
                </a:bodyPr>
                <a:lstStyle/>
                <a:p>
                  <a:pPr>
                    <a:defRPr b="1" i="0" baseline="0">
                      <a:solidFill>
                        <a:schemeClr val="bg1"/>
                      </a:solidFill>
                    </a:defRPr>
                  </a:pPr>
                  <a:endParaRPr lang="en-US"/>
                </a:p>
              </c:txPr>
              <c:dLblPos val="in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D09C-4578-9C95-7C9AEE355AEF}"/>
                </c:ext>
              </c:extLst>
            </c:dLbl>
            <c:spPr>
              <a:noFill/>
              <a:ln>
                <a:noFill/>
              </a:ln>
              <a:effectLst/>
            </c:spPr>
            <c:txPr>
              <a:bodyPr wrap="square" lIns="38100" tIns="19050" rIns="38100" bIns="19050" anchor="ctr">
                <a:spAutoFit/>
              </a:bodyPr>
              <a:lstStyle/>
              <a:p>
                <a:pPr>
                  <a:defRPr b="1" i="0" baseline="0">
                    <a:solidFill>
                      <a:schemeClr val="bg1"/>
                    </a:solidFill>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Yes</c:v>
                </c:pt>
                <c:pt idx="1">
                  <c:v>No</c:v>
                </c:pt>
              </c:strCache>
            </c:strRef>
          </c:cat>
          <c:val>
            <c:numRef>
              <c:f>Sheet1!$B$2:$B$3</c:f>
              <c:numCache>
                <c:formatCode>0.0%</c:formatCode>
                <c:ptCount val="2"/>
                <c:pt idx="0">
                  <c:v>0.85599999999999998</c:v>
                </c:pt>
                <c:pt idx="1">
                  <c:v>0.14399999999999999</c:v>
                </c:pt>
              </c:numCache>
            </c:numRef>
          </c:val>
          <c:extLst>
            <c:ext xmlns:c16="http://schemas.microsoft.com/office/drawing/2014/chart" uri="{C3380CC4-5D6E-409C-BE32-E72D297353CC}">
              <c16:uniqueId val="{00000003-D09C-4578-9C95-7C9AEE355AEF}"/>
            </c:ext>
          </c:extLst>
        </c:ser>
        <c:dLbls>
          <c:dLblPos val="bestFit"/>
          <c:showLegendKey val="0"/>
          <c:showVal val="1"/>
          <c:showCatName val="0"/>
          <c:showSerName val="0"/>
          <c:showPercent val="0"/>
          <c:showBubbleSize val="0"/>
          <c:showLeaderLines val="0"/>
        </c:dLbls>
        <c:firstSliceAng val="340"/>
      </c:pieChart>
    </c:plotArea>
    <c:legend>
      <c:legendPos val="b"/>
      <c:legendEntry>
        <c:idx val="0"/>
        <c:txPr>
          <a:bodyPr/>
          <a:lstStyle/>
          <a:p>
            <a:pPr>
              <a:defRPr>
                <a:solidFill>
                  <a:schemeClr val="bg2"/>
                </a:solidFill>
              </a:defRPr>
            </a:pPr>
            <a:endParaRPr lang="en-US"/>
          </a:p>
        </c:txPr>
      </c:legendEntry>
      <c:legendEntry>
        <c:idx val="1"/>
        <c:txPr>
          <a:bodyPr/>
          <a:lstStyle/>
          <a:p>
            <a:pPr>
              <a:defRPr>
                <a:solidFill>
                  <a:schemeClr val="bg2"/>
                </a:solidFill>
              </a:defRPr>
            </a:pPr>
            <a:endParaRPr lang="en-US"/>
          </a:p>
        </c:txPr>
      </c:legendEntry>
      <c:layout>
        <c:manualLayout>
          <c:xMode val="edge"/>
          <c:yMode val="edge"/>
          <c:x val="0.33240381537673641"/>
          <c:y val="0.876626841159724"/>
          <c:w val="0.29454196274246203"/>
          <c:h val="0.11214682398467343"/>
        </c:manualLayout>
      </c:layout>
      <c:overlay val="0"/>
    </c:legend>
    <c:plotVisOnly val="1"/>
    <c:dispBlanksAs val="zero"/>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rgbClr val="E74C39"/>
            </a:solidFill>
            <a:ln w="3175">
              <a:solidFill>
                <a:schemeClr val="bg2"/>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Sheet1!$B$2:$B$5</c:f>
              <c:numCache>
                <c:formatCode>0.00%</c:formatCode>
                <c:ptCount val="4"/>
                <c:pt idx="0">
                  <c:v>0.67</c:v>
                </c:pt>
                <c:pt idx="1">
                  <c:v>0.2</c:v>
                </c:pt>
                <c:pt idx="2">
                  <c:v>8.7999999999999995E-2</c:v>
                </c:pt>
                <c:pt idx="3">
                  <c:v>4.2000000000000003E-2</c:v>
                </c:pt>
              </c:numCache>
            </c:numRef>
          </c:val>
          <c:extLst>
            <c:ext xmlns:c16="http://schemas.microsoft.com/office/drawing/2014/chart" uri="{C3380CC4-5D6E-409C-BE32-E72D297353CC}">
              <c16:uniqueId val="{00000000-B88D-49C9-BEE2-AD01B934E4A2}"/>
            </c:ext>
          </c:extLst>
        </c:ser>
        <c:ser>
          <c:idx val="1"/>
          <c:order val="1"/>
          <c:tx>
            <c:strRef>
              <c:f>Sheet1!$C$1</c:f>
              <c:strCache>
                <c:ptCount val="1"/>
                <c:pt idx="0">
                  <c:v>Comparison Group</c:v>
                </c:pt>
              </c:strCache>
            </c:strRef>
          </c:tx>
          <c:spPr>
            <a:solidFill>
              <a:srgbClr val="202945"/>
            </a:solidFill>
            <a:ln w="3175">
              <a:solidFill>
                <a:srgbClr val="7680AC">
                  <a:alpha val="50000"/>
                </a:srgbClr>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Sheet1!$C$2:$C$5</c:f>
              <c:numCache>
                <c:formatCode>0.00%</c:formatCode>
                <c:ptCount val="4"/>
                <c:pt idx="0">
                  <c:v>0.52400000000000002</c:v>
                </c:pt>
                <c:pt idx="1">
                  <c:v>0.27100000000000002</c:v>
                </c:pt>
                <c:pt idx="2">
                  <c:v>0.12</c:v>
                </c:pt>
                <c:pt idx="3">
                  <c:v>8.5000000000000006E-2</c:v>
                </c:pt>
              </c:numCache>
            </c:numRef>
          </c:val>
          <c:extLst>
            <c:ext xmlns:c16="http://schemas.microsoft.com/office/drawing/2014/chart" uri="{C3380CC4-5D6E-409C-BE32-E72D297353CC}">
              <c16:uniqueId val="{00000001-B88D-49C9-BEE2-AD01B934E4A2}"/>
            </c:ext>
          </c:extLst>
        </c:ser>
        <c:dLbls>
          <c:showLegendKey val="0"/>
          <c:showVal val="1"/>
          <c:showCatName val="0"/>
          <c:showSerName val="0"/>
          <c:showPercent val="0"/>
          <c:showBubbleSize val="0"/>
        </c:dLbls>
        <c:gapWidth val="75"/>
        <c:overlap val="-25"/>
        <c:axId val="86383616"/>
        <c:axId val="96444992"/>
      </c:barChart>
      <c:catAx>
        <c:axId val="86383616"/>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i="0" baseline="0">
                <a:solidFill>
                  <a:schemeClr val="bg1"/>
                </a:solidFill>
              </a:defRPr>
            </a:pPr>
            <a:endParaRPr lang="en-US"/>
          </a:p>
        </c:txPr>
        <c:crossAx val="96444992"/>
        <c:crosses val="autoZero"/>
        <c:auto val="1"/>
        <c:lblAlgn val="ctr"/>
        <c:lblOffset val="100"/>
        <c:noMultiLvlLbl val="0"/>
      </c:catAx>
      <c:valAx>
        <c:axId val="96444992"/>
        <c:scaling>
          <c:orientation val="minMax"/>
          <c:max val="1"/>
        </c:scaling>
        <c:delete val="0"/>
        <c:axPos val="l"/>
        <c:numFmt formatCode="0%" sourceLinked="0"/>
        <c:majorTickMark val="none"/>
        <c:minorTickMark val="none"/>
        <c:tickLblPos val="nextTo"/>
        <c:spPr>
          <a:ln>
            <a:solidFill>
              <a:schemeClr val="accent3"/>
            </a:solidFill>
          </a:ln>
        </c:spPr>
        <c:txPr>
          <a:bodyPr/>
          <a:lstStyle/>
          <a:p>
            <a:pPr>
              <a:defRPr sz="1400" b="0" baseline="0">
                <a:solidFill>
                  <a:schemeClr val="bg1"/>
                </a:solidFill>
              </a:defRPr>
            </a:pPr>
            <a:endParaRPr lang="en-US"/>
          </a:p>
        </c:txPr>
        <c:crossAx val="86383616"/>
        <c:crosses val="autoZero"/>
        <c:crossBetween val="between"/>
      </c:valAx>
    </c:plotArea>
    <c:legend>
      <c:legendPos val="b"/>
      <c:legendEntry>
        <c:idx val="0"/>
        <c:txPr>
          <a:bodyPr/>
          <a:lstStyle/>
          <a:p>
            <a:pPr>
              <a:defRPr sz="1400" b="0" i="0" baseline="0">
                <a:solidFill>
                  <a:schemeClr val="bg1"/>
                </a:solidFill>
              </a:defRPr>
            </a:pPr>
            <a:endParaRPr lang="en-US"/>
          </a:p>
        </c:txPr>
      </c:legendEntry>
      <c:legendEntry>
        <c:idx val="1"/>
        <c:txPr>
          <a:bodyPr/>
          <a:lstStyle/>
          <a:p>
            <a:pPr>
              <a:defRPr sz="1400" b="0" i="0" baseline="0">
                <a:solidFill>
                  <a:schemeClr val="bg1"/>
                </a:solidFill>
              </a:defRPr>
            </a:pPr>
            <a:endParaRPr lang="en-US"/>
          </a:p>
        </c:txPr>
      </c:legendEntry>
      <c:overlay val="0"/>
      <c:txPr>
        <a:bodyPr/>
        <a:lstStyle/>
        <a:p>
          <a:pPr>
            <a:defRPr sz="1400" b="0" i="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0.123</c:v>
                </c:pt>
                <c:pt idx="1">
                  <c:v>0.20200000000000001</c:v>
                </c:pt>
                <c:pt idx="2">
                  <c:v>0.28899999999999998</c:v>
                </c:pt>
                <c:pt idx="3">
                  <c:v>0.22900000000000001</c:v>
                </c:pt>
                <c:pt idx="4">
                  <c:v>0.47099999999999997</c:v>
                </c:pt>
                <c:pt idx="5">
                  <c:v>0.37</c:v>
                </c:pt>
                <c:pt idx="6">
                  <c:v>0.216</c:v>
                </c:pt>
                <c:pt idx="7">
                  <c:v>0.311</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0.85299999999999998</c:v>
                </c:pt>
                <c:pt idx="1">
                  <c:v>0.77</c:v>
                </c:pt>
                <c:pt idx="2">
                  <c:v>0.68600000000000005</c:v>
                </c:pt>
                <c:pt idx="3">
                  <c:v>0.75700000000000001</c:v>
                </c:pt>
                <c:pt idx="4">
                  <c:v>0.41199999999999998</c:v>
                </c:pt>
                <c:pt idx="5">
                  <c:v>0.56599999999999995</c:v>
                </c:pt>
                <c:pt idx="6">
                  <c:v>0.76500000000000001</c:v>
                </c:pt>
                <c:pt idx="7">
                  <c:v>0.64400000000000002</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To be able to get a better job</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gain a general education and appreciation of ideas</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make me a more cultured person</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be able to make more money</a:t>
          </a:r>
        </a:p>
      </cdr:txBody>
    </cdr:sp>
  </cdr:relSizeAnchor>
</c:userShapes>
</file>

<file path=ppt/drawings/drawing10.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a study abroad program</a:t>
          </a: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course exclusively online</a:t>
          </a: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Work on a professor’s research project</a:t>
          </a:r>
        </a:p>
      </cdr:txBody>
    </cdr:sp>
  </cdr:relSizeAnchor>
</c:userShapes>
</file>

<file path=ppt/drawings/drawing11.xml><?xml version="1.0" encoding="utf-8"?>
<c:userShapes xmlns:c="http://schemas.openxmlformats.org/drawingml/2006/chart">
  <cdr:relSizeAnchor xmlns:cdr="http://schemas.openxmlformats.org/drawingml/2006/chartDrawing">
    <cdr:from>
      <cdr:x>0.1307</cdr:x>
      <cdr:y>0.83245</cdr:y>
    </cdr:from>
    <cdr:to>
      <cdr:x>0.43568</cdr:x>
      <cdr:y>0.96578</cdr:y>
    </cdr:to>
    <cdr:sp macro="" textlink="">
      <cdr:nvSpPr>
        <cdr:cNvPr id="3" name="TextBox 1"/>
        <cdr:cNvSpPr txBox="1"/>
      </cdr:nvSpPr>
      <cdr:spPr>
        <a:xfrm xmlns:a="http://schemas.openxmlformats.org/drawingml/2006/main">
          <a:off x="1143000" y="3869397"/>
          <a:ext cx="2667025"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Vote in a local, state, or national election</a:t>
          </a:r>
        </a:p>
      </cdr:txBody>
    </cdr:sp>
  </cdr:relSizeAnchor>
  <cdr:relSizeAnchor xmlns:cdr="http://schemas.openxmlformats.org/drawingml/2006/chartDrawing">
    <cdr:from>
      <cdr:x>0.62738</cdr:x>
      <cdr:y>0.83219</cdr:y>
    </cdr:from>
    <cdr:to>
      <cdr:x>0.92364</cdr:x>
      <cdr:y>0.98218</cdr:y>
    </cdr:to>
    <cdr:sp macro="" textlink="">
      <cdr:nvSpPr>
        <cdr:cNvPr id="4" name="TextBox 1"/>
        <cdr:cNvSpPr txBox="1"/>
      </cdr:nvSpPr>
      <cdr:spPr>
        <a:xfrm xmlns:a="http://schemas.openxmlformats.org/drawingml/2006/main">
          <a:off x="5486400" y="3868197"/>
          <a:ext cx="2590769"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student protests or demonstrations</a:t>
          </a:r>
        </a:p>
      </cdr:txBody>
    </cdr:sp>
  </cdr:relSizeAnchor>
</c:userShapes>
</file>

<file path=ppt/drawings/drawing12.xml><?xml version="1.0" encoding="utf-8"?>
<c:userShapes xmlns:c="http://schemas.openxmlformats.org/drawingml/2006/chart">
  <cdr:relSizeAnchor xmlns:cdr="http://schemas.openxmlformats.org/drawingml/2006/chartDrawing">
    <cdr:from>
      <cdr:x>0.06971</cdr:x>
      <cdr:y>0.83333</cdr:y>
    </cdr:from>
    <cdr:to>
      <cdr:x>0.34001</cdr:x>
      <cdr:y>1</cdr:y>
    </cdr:to>
    <cdr:sp macro="" textlink="">
      <cdr:nvSpPr>
        <cdr:cNvPr id="2" name="TextBox 1"/>
        <cdr:cNvSpPr txBox="1"/>
      </cdr:nvSpPr>
      <cdr:spPr>
        <a:xfrm xmlns:a="http://schemas.openxmlformats.org/drawingml/2006/main">
          <a:off x="609608" y="3732322"/>
          <a:ext cx="2363780"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The admissions staff responded to my questions in a timely manner</a:t>
          </a:r>
        </a:p>
      </cdr:txBody>
    </cdr:sp>
  </cdr:relSizeAnchor>
  <cdr:relSizeAnchor xmlns:cdr="http://schemas.openxmlformats.org/drawingml/2006/chartDrawing">
    <cdr:from>
      <cdr:x>0.37505</cdr:x>
      <cdr:y>0.83333</cdr:y>
    </cdr:from>
    <cdr:to>
      <cdr:x>0.67966</cdr:x>
      <cdr:y>0.98282</cdr:y>
    </cdr:to>
    <cdr:sp macro="" textlink="">
      <cdr:nvSpPr>
        <cdr:cNvPr id="3" name="TextBox 1"/>
        <cdr:cNvSpPr txBox="1"/>
      </cdr:nvSpPr>
      <cdr:spPr>
        <a:xfrm xmlns:a="http://schemas.openxmlformats.org/drawingml/2006/main">
          <a:off x="3279776" y="3732322"/>
          <a:ext cx="2663824"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The communications I received from the institution regarding enrollment were clear</a:t>
          </a:r>
        </a:p>
      </cdr:txBody>
    </cdr:sp>
  </cdr:relSizeAnchor>
  <cdr:relSizeAnchor xmlns:cdr="http://schemas.openxmlformats.org/drawingml/2006/chartDrawing">
    <cdr:from>
      <cdr:x>0.71452</cdr:x>
      <cdr:y>0.83333</cdr:y>
    </cdr:from>
    <cdr:to>
      <cdr:x>0.97593</cdr:x>
      <cdr:y>0.93502</cdr:y>
    </cdr:to>
    <cdr:sp macro="" textlink="">
      <cdr:nvSpPr>
        <cdr:cNvPr id="4" name="TextBox 1"/>
        <cdr:cNvSpPr txBox="1"/>
      </cdr:nvSpPr>
      <cdr:spPr>
        <a:xfrm xmlns:a="http://schemas.openxmlformats.org/drawingml/2006/main">
          <a:off x="6248400" y="3732322"/>
          <a:ext cx="2286000"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Financial aid office staff explained the details of my financial package</a:t>
          </a:r>
        </a:p>
      </cdr:txBody>
    </cdr:sp>
  </cdr:relSizeAnchor>
</c:userShapes>
</file>

<file path=ppt/drawings/drawing13.xml><?xml version="1.0" encoding="utf-8"?>
<c:userShapes xmlns:c="http://schemas.openxmlformats.org/drawingml/2006/chart">
  <cdr:relSizeAnchor xmlns:cdr="http://schemas.openxmlformats.org/drawingml/2006/chartDrawing">
    <cdr:from>
      <cdr:x>0.06971</cdr:x>
      <cdr:y>0.83333</cdr:y>
    </cdr:from>
    <cdr:to>
      <cdr:x>0.34001</cdr:x>
      <cdr:y>1</cdr:y>
    </cdr:to>
    <cdr:sp macro="" textlink="">
      <cdr:nvSpPr>
        <cdr:cNvPr id="2" name="TextBox 1"/>
        <cdr:cNvSpPr txBox="1"/>
      </cdr:nvSpPr>
      <cdr:spPr>
        <a:xfrm xmlns:a="http://schemas.openxmlformats.org/drawingml/2006/main">
          <a:off x="609608" y="3732322"/>
          <a:ext cx="2363780"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I am pleased with how my on-campus housing arrangements worked out</a:t>
          </a:r>
        </a:p>
      </cdr:txBody>
    </cdr:sp>
  </cdr:relSizeAnchor>
  <cdr:relSizeAnchor xmlns:cdr="http://schemas.openxmlformats.org/drawingml/2006/chartDrawing">
    <cdr:from>
      <cdr:x>0.37505</cdr:x>
      <cdr:y>0.83333</cdr:y>
    </cdr:from>
    <cdr:to>
      <cdr:x>0.67966</cdr:x>
      <cdr:y>0.98282</cdr:y>
    </cdr:to>
    <cdr:sp macro="" textlink="">
      <cdr:nvSpPr>
        <cdr:cNvPr id="3" name="TextBox 1"/>
        <cdr:cNvSpPr txBox="1"/>
      </cdr:nvSpPr>
      <cdr:spPr>
        <a:xfrm xmlns:a="http://schemas.openxmlformats.org/drawingml/2006/main">
          <a:off x="3279776" y="3732322"/>
          <a:ext cx="2663824"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My academic advisor has helped me choose my classes</a:t>
          </a:r>
        </a:p>
      </cdr:txBody>
    </cdr:sp>
  </cdr:relSizeAnchor>
  <cdr:relSizeAnchor xmlns:cdr="http://schemas.openxmlformats.org/drawingml/2006/chartDrawing">
    <cdr:from>
      <cdr:x>0.71452</cdr:x>
      <cdr:y>0.83333</cdr:y>
    </cdr:from>
    <cdr:to>
      <cdr:x>0.97593</cdr:x>
      <cdr:y>0.93502</cdr:y>
    </cdr:to>
    <cdr:sp macro="" textlink="">
      <cdr:nvSpPr>
        <cdr:cNvPr id="4" name="TextBox 1"/>
        <cdr:cNvSpPr txBox="1"/>
      </cdr:nvSpPr>
      <cdr:spPr>
        <a:xfrm xmlns:a="http://schemas.openxmlformats.org/drawingml/2006/main">
          <a:off x="6248400" y="3732322"/>
          <a:ext cx="2286000"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Orientation for new students has made me feel connected to the institution</a:t>
          </a:r>
        </a:p>
      </cdr:txBody>
    </cdr:sp>
  </cdr:relSizeAnchor>
</c:userShapes>
</file>

<file path=ppt/drawings/drawing14.xml><?xml version="1.0" encoding="utf-8"?>
<c:userShapes xmlns:c="http://schemas.openxmlformats.org/drawingml/2006/chart">
  <cdr:relSizeAnchor xmlns:cdr="http://schemas.openxmlformats.org/drawingml/2006/chartDrawing">
    <cdr:from>
      <cdr:x>0.08888</cdr:x>
      <cdr:y>0.82646</cdr:y>
    </cdr:from>
    <cdr:to>
      <cdr:x>0.27186</cdr:x>
      <cdr:y>0.99313</cdr:y>
    </cdr:to>
    <cdr:sp macro="" textlink="">
      <cdr:nvSpPr>
        <cdr:cNvPr id="2" name="TextBox 1"/>
        <cdr:cNvSpPr txBox="1"/>
      </cdr:nvSpPr>
      <cdr:spPr>
        <a:xfrm xmlns:a="http://schemas.openxmlformats.org/drawingml/2006/main">
          <a:off x="777240" y="3701559"/>
          <a:ext cx="1600192"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Mental health</a:t>
          </a:r>
        </a:p>
      </cdr:txBody>
    </cdr:sp>
  </cdr:relSizeAnchor>
  <cdr:relSizeAnchor xmlns:cdr="http://schemas.openxmlformats.org/drawingml/2006/chartDrawing">
    <cdr:from>
      <cdr:x>0.32259</cdr:x>
      <cdr:y>0.82646</cdr:y>
    </cdr:from>
    <cdr:to>
      <cdr:x>0.50539</cdr:x>
      <cdr:y>0.97595</cdr:y>
    </cdr:to>
    <cdr:sp macro="" textlink="">
      <cdr:nvSpPr>
        <cdr:cNvPr id="3" name="TextBox 1"/>
        <cdr:cNvSpPr txBox="1"/>
      </cdr:nvSpPr>
      <cdr:spPr>
        <a:xfrm xmlns:a="http://schemas.openxmlformats.org/drawingml/2006/main">
          <a:off x="2820988" y="3701559"/>
          <a:ext cx="1598612"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Physical health</a:t>
          </a:r>
        </a:p>
      </cdr:txBody>
    </cdr:sp>
  </cdr:relSizeAnchor>
  <cdr:relSizeAnchor xmlns:cdr="http://schemas.openxmlformats.org/drawingml/2006/chartDrawing">
    <cdr:from>
      <cdr:x>0.78441</cdr:x>
      <cdr:y>0.82646</cdr:y>
    </cdr:from>
    <cdr:to>
      <cdr:x>0.98464</cdr:x>
      <cdr:y>0.92815</cdr:y>
    </cdr:to>
    <cdr:sp macro="" textlink="">
      <cdr:nvSpPr>
        <cdr:cNvPr id="4" name="TextBox 1"/>
        <cdr:cNvSpPr txBox="1"/>
      </cdr:nvSpPr>
      <cdr:spPr>
        <a:xfrm xmlns:a="http://schemas.openxmlformats.org/drawingml/2006/main">
          <a:off x="6859588" y="3701559"/>
          <a:ext cx="1751012"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Being academically prepared for college</a:t>
          </a:r>
        </a:p>
      </cdr:txBody>
    </cdr:sp>
  </cdr:relSizeAnchor>
  <cdr:relSizeAnchor xmlns:cdr="http://schemas.openxmlformats.org/drawingml/2006/chartDrawing">
    <cdr:from>
      <cdr:x>0.54896</cdr:x>
      <cdr:y>0.82646</cdr:y>
    </cdr:from>
    <cdr:to>
      <cdr:x>0.74919</cdr:x>
      <cdr:y>0.92815</cdr:y>
    </cdr:to>
    <cdr:sp macro="" textlink="">
      <cdr:nvSpPr>
        <cdr:cNvPr id="5" name="TextBox 1">
          <a:extLst xmlns:a="http://schemas.openxmlformats.org/drawingml/2006/main">
            <a:ext uri="{FF2B5EF4-FFF2-40B4-BE49-F238E27FC236}">
              <a16:creationId xmlns:a16="http://schemas.microsoft.com/office/drawing/2014/main" id="{E6E79E89-BC04-4C90-B0AD-9BB38A26444E}"/>
            </a:ext>
          </a:extLst>
        </cdr:cNvPr>
        <cdr:cNvSpPr txBox="1"/>
      </cdr:nvSpPr>
      <cdr:spPr>
        <a:xfrm xmlns:a="http://schemas.openxmlformats.org/drawingml/2006/main">
          <a:off x="4800600" y="3701559"/>
          <a:ext cx="1751012"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400" b="0" dirty="0">
              <a:solidFill>
                <a:srgbClr val="202945"/>
              </a:solidFill>
            </a:rPr>
            <a:t>Completing high school diploma requirements</a:t>
          </a:r>
          <a:endParaRPr lang="en-US" sz="1400" b="0" dirty="0">
            <a:solidFill>
              <a:srgbClr val="202945"/>
            </a:solidFill>
            <a:latin typeface="+mn-lt"/>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To learn about things that interest me</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get training for a specific career</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prepare myself for graduate or professional school</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please my family</a:t>
          </a:r>
        </a:p>
      </cdr:txBody>
    </cdr:sp>
  </cdr:relSizeAnchor>
</c:userShapes>
</file>

<file path=ppt/drawings/drawing3.xml><?xml version="1.0" encoding="utf-8"?>
<c:userShapes xmlns:c="http://schemas.openxmlformats.org/drawingml/2006/chart">
  <cdr:relSizeAnchor xmlns:cdr="http://schemas.openxmlformats.org/drawingml/2006/chartDrawing">
    <cdr:from>
      <cdr:x>0.08714</cdr:x>
      <cdr:y>0.81667</cdr:y>
    </cdr:from>
    <cdr:to>
      <cdr:x>0.27678</cdr:x>
      <cdr:y>1</cdr:y>
    </cdr:to>
    <cdr:sp macro="" textlink="">
      <cdr:nvSpPr>
        <cdr:cNvPr id="2" name="TextBox 1"/>
        <cdr:cNvSpPr txBox="1"/>
      </cdr:nvSpPr>
      <cdr:spPr>
        <a:xfrm xmlns:a="http://schemas.openxmlformats.org/drawingml/2006/main">
          <a:off x="762000" y="3920506"/>
          <a:ext cx="1658386" cy="8800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b="0" dirty="0">
              <a:solidFill>
                <a:srgbClr val="202945"/>
              </a:solidFill>
            </a:rPr>
            <a:t>This college has a very good academic reputation</a:t>
          </a:r>
        </a:p>
      </cdr:txBody>
    </cdr:sp>
  </cdr:relSizeAnchor>
  <cdr:relSizeAnchor xmlns:cdr="http://schemas.openxmlformats.org/drawingml/2006/chartDrawing">
    <cdr:from>
      <cdr:x>0.30498</cdr:x>
      <cdr:y>0.8254</cdr:y>
    </cdr:from>
    <cdr:to>
      <cdr:x>0.52282</cdr:x>
      <cdr:y>0.96111</cdr:y>
    </cdr:to>
    <cdr:sp macro="" textlink="">
      <cdr:nvSpPr>
        <cdr:cNvPr id="3" name="TextBox 1"/>
        <cdr:cNvSpPr txBox="1"/>
      </cdr:nvSpPr>
      <cdr:spPr>
        <a:xfrm xmlns:a="http://schemas.openxmlformats.org/drawingml/2006/main">
          <a:off x="2667000" y="3962415"/>
          <a:ext cx="1905000" cy="6514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make a difference in the world</a:t>
          </a:r>
        </a:p>
      </cdr:txBody>
    </cdr:sp>
  </cdr:relSizeAnchor>
  <cdr:relSizeAnchor xmlns:cdr="http://schemas.openxmlformats.org/drawingml/2006/chartDrawing">
    <cdr:from>
      <cdr:x>0.53727</cdr:x>
      <cdr:y>0.8254</cdr:y>
    </cdr:from>
    <cdr:to>
      <cdr:x>0.75809</cdr:x>
      <cdr:y>0.94489</cdr:y>
    </cdr:to>
    <cdr:sp macro="" textlink="">
      <cdr:nvSpPr>
        <cdr:cNvPr id="4" name="TextBox 1"/>
        <cdr:cNvSpPr txBox="1"/>
      </cdr:nvSpPr>
      <cdr:spPr>
        <a:xfrm xmlns:a="http://schemas.openxmlformats.org/drawingml/2006/main">
          <a:off x="4698380" y="3962415"/>
          <a:ext cx="1931019"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gain admission to top graduate/professional schools</a:t>
          </a:r>
        </a:p>
      </cdr:txBody>
    </cdr:sp>
  </cdr:relSizeAnchor>
  <cdr:relSizeAnchor xmlns:cdr="http://schemas.openxmlformats.org/drawingml/2006/chartDrawing">
    <cdr:from>
      <cdr:x>0.79294</cdr:x>
      <cdr:y>0.8254</cdr:y>
    </cdr:from>
    <cdr:to>
      <cdr:x>0.97593</cdr:x>
      <cdr:y>0.92709</cdr:y>
    </cdr:to>
    <cdr:sp macro="" textlink="">
      <cdr:nvSpPr>
        <cdr:cNvPr id="5" name="TextBox 1"/>
        <cdr:cNvSpPr txBox="1"/>
      </cdr:nvSpPr>
      <cdr:spPr>
        <a:xfrm xmlns:a="http://schemas.openxmlformats.org/drawingml/2006/main">
          <a:off x="69342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get good jobs</a:t>
          </a: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endParaRPr lang="en-US" sz="1250" dirty="0">
            <a:solidFill>
              <a:schemeClr val="tx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I was offered financial assistance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The cost of attending this college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Not offered aid by first choice</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Could not afford first choice</a:t>
          </a:r>
        </a:p>
      </cdr:txBody>
    </cdr:sp>
  </cdr:relSizeAnchor>
</c:userShapes>
</file>

<file path=ppt/drawings/drawing5.xml><?xml version="1.0" encoding="utf-8"?>
<c:userShapes xmlns:c="http://schemas.openxmlformats.org/drawingml/2006/chart">
  <cdr:relSizeAnchor xmlns:cdr="http://schemas.openxmlformats.org/drawingml/2006/chartDrawing">
    <cdr:from>
      <cdr:x>0.07178</cdr:x>
      <cdr:y>0.83929</cdr:y>
    </cdr:from>
    <cdr:to>
      <cdr:x>0.27678</cdr:x>
      <cdr:y>1</cdr:y>
    </cdr:to>
    <cdr:sp macro="" textlink="">
      <cdr:nvSpPr>
        <cdr:cNvPr id="2" name="TextBox 1"/>
        <cdr:cNvSpPr txBox="1"/>
      </cdr:nvSpPr>
      <cdr:spPr>
        <a:xfrm xmlns:a="http://schemas.openxmlformats.org/drawingml/2006/main">
          <a:off x="627682" y="3901188"/>
          <a:ext cx="1792738" cy="7470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My parents/relatives wanted me to come here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I wanted to live near home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Rankings in national magazines</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A visit to this campus</a:t>
          </a:r>
        </a:p>
      </cdr:txBody>
    </cdr:sp>
  </cdr:relSizeAnchor>
</c:userShapes>
</file>

<file path=ppt/drawings/drawing6.xml><?xml version="1.0" encoding="utf-8"?>
<c:userShapes xmlns:c="http://schemas.openxmlformats.org/drawingml/2006/chart">
  <cdr:relSizeAnchor xmlns:cdr="http://schemas.openxmlformats.org/drawingml/2006/chartDrawing">
    <cdr:from>
      <cdr:x>0.51923</cdr:x>
      <cdr:y>0.88333</cdr:y>
    </cdr:from>
    <cdr:to>
      <cdr:x>0.70192</cdr:x>
      <cdr:y>0.95</cdr:y>
    </cdr:to>
    <cdr:sp macro="" textlink="">
      <cdr:nvSpPr>
        <cdr:cNvPr id="7" name="TextBox 6"/>
        <cdr:cNvSpPr txBox="1"/>
      </cdr:nvSpPr>
      <cdr:spPr>
        <a:xfrm xmlns:a="http://schemas.openxmlformats.org/drawingml/2006/main">
          <a:off x="4114799" y="4038600"/>
          <a:ext cx="1447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900" dirty="0">
            <a:solidFill>
              <a:schemeClr val="bg2"/>
            </a:solidFill>
          </a:endParaRPr>
        </a:p>
      </cdr:txBody>
    </cdr:sp>
  </cdr:relSizeAnchor>
  <cdr:relSizeAnchor xmlns:cdr="http://schemas.openxmlformats.org/drawingml/2006/chartDrawing">
    <cdr:from>
      <cdr:x>0.85577</cdr:x>
      <cdr:y>0.9</cdr:y>
    </cdr:from>
    <cdr:to>
      <cdr:x>0.98077</cdr:x>
      <cdr:y>0.93333</cdr:y>
    </cdr:to>
    <cdr:sp macro="" textlink="">
      <cdr:nvSpPr>
        <cdr:cNvPr id="8" name="TextBox 7"/>
        <cdr:cNvSpPr txBox="1"/>
      </cdr:nvSpPr>
      <cdr:spPr>
        <a:xfrm xmlns:a="http://schemas.openxmlformats.org/drawingml/2006/main">
          <a:off x="6781799" y="4114800"/>
          <a:ext cx="990600" cy="152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7.xml><?xml version="1.0" encoding="utf-8"?>
<c:userShapes xmlns:c="http://schemas.openxmlformats.org/drawingml/2006/chart">
  <cdr:relSizeAnchor xmlns:cdr="http://schemas.openxmlformats.org/drawingml/2006/chartDrawing">
    <cdr:from>
      <cdr:x>0.69749</cdr:x>
      <cdr:y>0.12013</cdr:y>
    </cdr:from>
    <cdr:to>
      <cdr:x>0.99922</cdr:x>
      <cdr:y>0.95959</cdr:y>
    </cdr:to>
    <cdr:sp macro="" textlink="">
      <cdr:nvSpPr>
        <cdr:cNvPr id="2" name="TextBox 1"/>
        <cdr:cNvSpPr txBox="1"/>
      </cdr:nvSpPr>
      <cdr:spPr>
        <a:xfrm xmlns:a="http://schemas.openxmlformats.org/drawingml/2006/main">
          <a:off x="6165273" y="539303"/>
          <a:ext cx="2667000" cy="37687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a:solidFill>
                <a:srgbClr val="202945"/>
              </a:solidFill>
              <a:latin typeface="Franklin Gothic Book" panose="020B0503020102020204" pitchFamily="34" charset="0"/>
            </a:rPr>
            <a:t>Construct Items</a:t>
          </a:r>
        </a:p>
        <a:p xmlns:a="http://schemas.openxmlformats.org/drawingml/2006/main">
          <a:pPr algn="ctr"/>
          <a:endParaRPr lang="en-US" sz="1200" b="1" i="0" u="sng" dirty="0">
            <a:solidFill>
              <a:srgbClr val="202945"/>
            </a:solidFill>
            <a:latin typeface="Franklin Gothic Book" panose="020B0503020102020204" pitchFamily="34" charset="0"/>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Demonstrated for a cause (e.g., boycott, rally, protest)</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Performed volunteer work</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Helped raise money for a cause or campaign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Publicly communicated my opinion about a cause (e.g., blog, email, petition)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Influencing social values</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Keeping up to date with political affairs</a:t>
          </a:r>
        </a:p>
      </cdr:txBody>
    </cdr:sp>
  </cdr:relSizeAnchor>
</c:userShapes>
</file>

<file path=ppt/drawings/drawing8.xml><?xml version="1.0" encoding="utf-8"?>
<c:userShapes xmlns:c="http://schemas.openxmlformats.org/drawingml/2006/chart">
  <cdr:relSizeAnchor xmlns:cdr="http://schemas.openxmlformats.org/drawingml/2006/chartDrawing">
    <cdr:from>
      <cdr:x>0.53266</cdr:x>
      <cdr:y>0.024</cdr:y>
    </cdr:from>
    <cdr:to>
      <cdr:x>0.53266</cdr:x>
      <cdr:y>0.79776</cdr:y>
    </cdr:to>
    <cdr:cxnSp macro="">
      <cdr:nvCxnSpPr>
        <cdr:cNvPr id="3" name="Straight Connector 2">
          <a:extLst xmlns:a="http://schemas.openxmlformats.org/drawingml/2006/main">
            <a:ext uri="{FF2B5EF4-FFF2-40B4-BE49-F238E27FC236}">
              <a16:creationId xmlns:a16="http://schemas.microsoft.com/office/drawing/2014/main" id="{77692B89-FC47-D9F6-F109-B968BCD353C2}"/>
            </a:ext>
          </a:extLst>
        </cdr:cNvPr>
        <cdr:cNvCxnSpPr/>
      </cdr:nvCxnSpPr>
      <cdr:spPr bwMode="auto">
        <a:xfrm xmlns:a="http://schemas.openxmlformats.org/drawingml/2006/main">
          <a:off x="4654176" y="114301"/>
          <a:ext cx="0" cy="3685032"/>
        </a:xfrm>
        <a:prstGeom xmlns:a="http://schemas.openxmlformats.org/drawingml/2006/main" prst="line">
          <a:avLst/>
        </a:prstGeom>
        <a:solidFill xmlns:a="http://schemas.openxmlformats.org/drawingml/2006/main">
          <a:schemeClr val="accent1"/>
        </a:solidFill>
        <a:ln xmlns:a="http://schemas.openxmlformats.org/drawingml/2006/main" w="57150" cap="flat" cmpd="sng" algn="ctr">
          <a:solidFill>
            <a:schemeClr val="tx2"/>
          </a:solidFill>
          <a:prstDash val="solid"/>
          <a:round/>
          <a:headEnd type="none" w="med" len="med"/>
          <a:tailEnd type="none" w="med" len="med"/>
        </a:ln>
        <a:effectLst xmlns:a="http://schemas.openxmlformats.org/drawingml/2006/main"/>
      </cdr:spPr>
    </cdr:cxnSp>
  </cdr:relSizeAnchor>
</c:userShapes>
</file>

<file path=ppt/drawings/drawing9.xml><?xml version="1.0" encoding="utf-8"?>
<c:userShapes xmlns:c="http://schemas.openxmlformats.org/drawingml/2006/chart">
  <cdr:relSizeAnchor xmlns:cdr="http://schemas.openxmlformats.org/drawingml/2006/chartDrawing">
    <cdr:from>
      <cdr:x>0.15685</cdr:x>
      <cdr:y>0.81967</cdr:y>
    </cdr:from>
    <cdr:to>
      <cdr:x>0.42697</cdr:x>
      <cdr:y>1</cdr:y>
    </cdr:to>
    <cdr:sp macro="" textlink="">
      <cdr:nvSpPr>
        <cdr:cNvPr id="2" name="TextBox 1"/>
        <cdr:cNvSpPr txBox="1"/>
      </cdr:nvSpPr>
      <cdr:spPr>
        <a:xfrm xmlns:a="http://schemas.openxmlformats.org/drawingml/2006/main">
          <a:off x="1371600" y="380999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volunteer or community service work</a:t>
          </a:r>
        </a:p>
      </cdr:txBody>
    </cdr:sp>
  </cdr:relSizeAnchor>
  <cdr:relSizeAnchor xmlns:cdr="http://schemas.openxmlformats.org/drawingml/2006/chartDrawing">
    <cdr:from>
      <cdr:x>0.62738</cdr:x>
      <cdr:y>0.81118</cdr:y>
    </cdr:from>
    <cdr:to>
      <cdr:x>0.91493</cdr:x>
      <cdr:y>0.94451</cdr:y>
    </cdr:to>
    <cdr:sp macro="" textlink="">
      <cdr:nvSpPr>
        <cdr:cNvPr id="3" name="TextBox 1"/>
        <cdr:cNvSpPr txBox="1"/>
      </cdr:nvSpPr>
      <cdr:spPr>
        <a:xfrm xmlns:a="http://schemas.openxmlformats.org/drawingml/2006/main">
          <a:off x="5486400" y="3770538"/>
          <a:ext cx="2514601" cy="61974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student clubs/groups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4"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3" name="Rectangle 3"/>
          <p:cNvSpPr>
            <a:spLocks noGrp="1" noChangeArrowheads="1"/>
          </p:cNvSpPr>
          <p:nvPr>
            <p:ph type="dt" sz="quarter" idx="1"/>
          </p:nvPr>
        </p:nvSpPr>
        <p:spPr bwMode="auto">
          <a:xfrm>
            <a:off x="3969595"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138244" name="Rectangle 4"/>
          <p:cNvSpPr>
            <a:spLocks noGrp="1" noChangeArrowheads="1"/>
          </p:cNvSpPr>
          <p:nvPr>
            <p:ph type="ftr" sz="quarter" idx="2"/>
          </p:nvPr>
        </p:nvSpPr>
        <p:spPr bwMode="auto">
          <a:xfrm>
            <a:off x="4"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5" name="Rectangle 5"/>
          <p:cNvSpPr>
            <a:spLocks noGrp="1" noChangeArrowheads="1"/>
          </p:cNvSpPr>
          <p:nvPr>
            <p:ph type="sldNum" sz="quarter" idx="3"/>
          </p:nvPr>
        </p:nvSpPr>
        <p:spPr bwMode="auto">
          <a:xfrm>
            <a:off x="3969595"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4"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5" name="Rectangle 3"/>
          <p:cNvSpPr>
            <a:spLocks noGrp="1" noChangeArrowheads="1"/>
          </p:cNvSpPr>
          <p:nvPr>
            <p:ph type="dt" idx="1"/>
          </p:nvPr>
        </p:nvSpPr>
        <p:spPr bwMode="auto">
          <a:xfrm>
            <a:off x="3969595"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5120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1359" y="4416108"/>
            <a:ext cx="5607684" cy="4184016"/>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4"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9" name="Rectangle 7"/>
          <p:cNvSpPr>
            <a:spLocks noGrp="1" noChangeArrowheads="1"/>
          </p:cNvSpPr>
          <p:nvPr>
            <p:ph type="sldNum" sz="quarter" idx="5"/>
          </p:nvPr>
        </p:nvSpPr>
        <p:spPr bwMode="auto">
          <a:xfrm>
            <a:off x="3969595"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a:t>©2023 Regents of the University of California</a:t>
            </a:r>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dirty="0"/>
          </a:p>
        </p:txBody>
      </p:sp>
    </p:spTree>
    <p:extLst>
      <p:ext uri="{BB962C8B-B14F-4D97-AF65-F5344CB8AC3E}">
        <p14:creationId xmlns:p14="http://schemas.microsoft.com/office/powerpoint/2010/main" val="1324855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7E6E768B-8DE0-46B7-BEB3-0E40D458C0BE}" type="slidenum">
              <a:rPr lang="en-US" sz="1200">
                <a:latin typeface="Arial" charset="0"/>
              </a:rPr>
              <a:pPr algn="r" defTabSz="904359" eaLnBrk="1" hangingPunct="1"/>
              <a:t>10</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10</a:t>
            </a:fld>
            <a:endParaRPr lang="en-US" dirty="0"/>
          </a:p>
        </p:txBody>
      </p:sp>
    </p:spTree>
    <p:extLst>
      <p:ext uri="{BB962C8B-B14F-4D97-AF65-F5344CB8AC3E}">
        <p14:creationId xmlns:p14="http://schemas.microsoft.com/office/powerpoint/2010/main" val="1163499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extLst>
      <p:ext uri="{BB962C8B-B14F-4D97-AF65-F5344CB8AC3E}">
        <p14:creationId xmlns:p14="http://schemas.microsoft.com/office/powerpoint/2010/main" val="190536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extLst>
      <p:ext uri="{BB962C8B-B14F-4D97-AF65-F5344CB8AC3E}">
        <p14:creationId xmlns:p14="http://schemas.microsoft.com/office/powerpoint/2010/main" val="1626086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extLst>
      <p:ext uri="{BB962C8B-B14F-4D97-AF65-F5344CB8AC3E}">
        <p14:creationId xmlns:p14="http://schemas.microsoft.com/office/powerpoint/2010/main" val="1449471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extLst>
      <p:ext uri="{BB962C8B-B14F-4D97-AF65-F5344CB8AC3E}">
        <p14:creationId xmlns:p14="http://schemas.microsoft.com/office/powerpoint/2010/main" val="4106517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15</a:t>
            </a:fld>
            <a:endParaRPr lang="en-US" dirty="0"/>
          </a:p>
        </p:txBody>
      </p:sp>
    </p:spTree>
    <p:extLst>
      <p:ext uri="{BB962C8B-B14F-4D97-AF65-F5344CB8AC3E}">
        <p14:creationId xmlns:p14="http://schemas.microsoft.com/office/powerpoint/2010/main" val="113379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a:t>This section highlights the </a:t>
            </a:r>
            <a:r>
              <a:rPr lang="en-US" baseline="0" dirty="0"/>
              <a:t>sources used to cover first-year educational expenses, types of financial aid, and students’ concerns about financing college.</a:t>
            </a:r>
            <a:endParaRPr lang="en-US" dirty="0"/>
          </a:p>
          <a:p>
            <a:endParaRPr lang="en-US" b="1" dirty="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16</a:t>
            </a:fld>
            <a:endParaRPr lang="en-US" dirty="0"/>
          </a:p>
        </p:txBody>
      </p:sp>
    </p:spTree>
    <p:extLst>
      <p:ext uri="{BB962C8B-B14F-4D97-AF65-F5344CB8AC3E}">
        <p14:creationId xmlns:p14="http://schemas.microsoft.com/office/powerpoint/2010/main" val="1725664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a:solidFill>
                  <a:srgbClr val="000000"/>
                </a:solidFill>
              </a:rPr>
              <a:t>The full stem for this item is: “How much of your first-year’s educational expenses (room, board, tuition, and fees) do you expect to cover from </a:t>
            </a:r>
            <a:r>
              <a:rPr lang="en-US" u="sng" dirty="0">
                <a:solidFill>
                  <a:srgbClr val="000000"/>
                </a:solidFill>
              </a:rPr>
              <a:t>each</a:t>
            </a:r>
            <a:r>
              <a:rPr lang="en-US" u="none" dirty="0">
                <a:solidFill>
                  <a:srgbClr val="000000"/>
                </a:solidFill>
              </a:rPr>
              <a:t> of the sources</a:t>
            </a:r>
            <a:r>
              <a:rPr lang="en-US" u="none" baseline="0" dirty="0">
                <a:solidFill>
                  <a:srgbClr val="000000"/>
                </a:solidFill>
              </a:rPr>
              <a:t> listed</a:t>
            </a:r>
            <a:r>
              <a:rPr lang="en-US" dirty="0">
                <a:solidFill>
                  <a:srgbClr val="000000"/>
                </a:solidFill>
              </a:rPr>
              <a:t>?”</a:t>
            </a:r>
          </a:p>
          <a:p>
            <a:endParaRPr lang="en-US" dirty="0">
              <a:solidFill>
                <a:srgbClr val="000000"/>
              </a:solidFill>
            </a:endParaRPr>
          </a:p>
          <a:p>
            <a:r>
              <a:rPr lang="en-US" dirty="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4544"/>
            <a:fld id="{CEA5B297-A434-4A76-A39B-9A295AC795EF}" type="slidenum">
              <a:rPr lang="en-US" smtClean="0"/>
              <a:pPr defTabSz="904544"/>
              <a:t>17</a:t>
            </a:fld>
            <a:endParaRPr lang="en-US" dirty="0"/>
          </a:p>
        </p:txBody>
      </p:sp>
    </p:spTree>
    <p:extLst>
      <p:ext uri="{BB962C8B-B14F-4D97-AF65-F5344CB8AC3E}">
        <p14:creationId xmlns:p14="http://schemas.microsoft.com/office/powerpoint/2010/main" val="1844139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solidFill>
                  <a:srgbClr val="000000"/>
                </a:solidFill>
              </a:rPr>
              <a:t>The full stem for this item is: “Do you have any concern about your ability to finance your college education?”</a:t>
            </a:r>
          </a:p>
          <a:p>
            <a:endParaRPr lang="en-US" dirty="0">
              <a:solidFill>
                <a:srgbClr val="000000"/>
              </a:solidFill>
            </a:endParaRPr>
          </a:p>
          <a:p>
            <a:pPr defTabSz="915772">
              <a:defRPr/>
            </a:pPr>
            <a:r>
              <a:rPr lang="en-US" dirty="0">
                <a:solidFill>
                  <a:srgbClr val="000000"/>
                </a:solidFill>
              </a:rPr>
              <a:t>Item response options include “None (I am confident that I will have sufficient funds)”, “Some (but I probably will have enough funds),” and “Major (not sure I will have enough funds to complete college)”.</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dirty="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dirty="0"/>
          </a:p>
        </p:txBody>
      </p:sp>
    </p:spTree>
    <p:extLst>
      <p:ext uri="{BB962C8B-B14F-4D97-AF65-F5344CB8AC3E}">
        <p14:creationId xmlns:p14="http://schemas.microsoft.com/office/powerpoint/2010/main" val="1704432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a:t>High School Experiences are measured by the Habits of Mind,</a:t>
            </a:r>
            <a:r>
              <a:rPr lang="en-US" baseline="0" dirty="0"/>
              <a:t> Pluralistic Orientation, Academic Self-Concept, and Civic Engagement Constructs.  Additional items examine academic preparation and health and wellness.  </a:t>
            </a:r>
            <a:endParaRPr lang="en-US" dirty="0"/>
          </a:p>
          <a:p>
            <a:endParaRPr lang="en-US" b="1" dirty="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20</a:t>
            </a:fld>
            <a:endParaRPr lang="en-US" dirty="0"/>
          </a:p>
        </p:txBody>
      </p:sp>
    </p:spTree>
    <p:extLst>
      <p:ext uri="{BB962C8B-B14F-4D97-AF65-F5344CB8AC3E}">
        <p14:creationId xmlns:p14="http://schemas.microsoft.com/office/powerpoint/2010/main" val="1705893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extLst>
      <p:ext uri="{BB962C8B-B14F-4D97-AF65-F5344CB8AC3E}">
        <p14:creationId xmlns:p14="http://schemas.microsoft.com/office/powerpoint/2010/main" val="693188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3DD99313-A168-4364-9291-51DAB6B1F833}" type="slidenum">
              <a:rPr lang="en-US" sz="1200">
                <a:latin typeface="Arial" charset="0"/>
              </a:rPr>
              <a:pPr algn="r" defTabSz="904359" eaLnBrk="1" hangingPunct="1"/>
              <a:t>22</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extLst>
      <p:ext uri="{BB962C8B-B14F-4D97-AF65-F5344CB8AC3E}">
        <p14:creationId xmlns:p14="http://schemas.microsoft.com/office/powerpoint/2010/main" val="593610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141CCF23-8DFB-408C-A8A6-9B57DFEDDB40}" type="slidenum">
              <a:rPr lang="en-US" sz="1200">
                <a:latin typeface="Arial" charset="0"/>
              </a:rPr>
              <a:pPr algn="r" defTabSz="904359" eaLnBrk="1" hangingPunct="1"/>
              <a:t>23</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extLst>
      <p:ext uri="{BB962C8B-B14F-4D97-AF65-F5344CB8AC3E}">
        <p14:creationId xmlns:p14="http://schemas.microsoft.com/office/powerpoint/2010/main" val="4218012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7C4532F2-39B8-4BE3-B6EF-4A0B1BF12A53}" type="slidenum">
              <a:rPr lang="en-US" sz="1200">
                <a:latin typeface="Arial" charset="0"/>
              </a:rPr>
              <a:pPr algn="r" defTabSz="904359" eaLnBrk="1" hangingPunct="1"/>
              <a:t>24</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extLst>
      <p:ext uri="{BB962C8B-B14F-4D97-AF65-F5344CB8AC3E}">
        <p14:creationId xmlns:p14="http://schemas.microsoft.com/office/powerpoint/2010/main" val="1796791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B88A5161-1C39-4739-ADDF-830898676999}" type="slidenum">
              <a:rPr lang="en-US" sz="1200">
                <a:latin typeface="Arial" charset="0"/>
              </a:rPr>
              <a:pPr algn="r" defTabSz="904359" eaLnBrk="1" hangingPunct="1"/>
              <a:t>25</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extLst>
      <p:ext uri="{BB962C8B-B14F-4D97-AF65-F5344CB8AC3E}">
        <p14:creationId xmlns:p14="http://schemas.microsoft.com/office/powerpoint/2010/main" val="2764084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a:t>The response options for these items include: “Frequently,” “Occasionally,” and “Not at All” (not shown here).</a:t>
            </a:r>
          </a:p>
          <a:p>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highlights</a:t>
            </a:r>
            <a:r>
              <a:rPr lang="en-US" baseline="0" dirty="0"/>
              <a:t> AP exam scores and previous college coursework.</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27</a:t>
            </a:fld>
            <a:endParaRPr lang="en-US" dirty="0"/>
          </a:p>
        </p:txBody>
      </p:sp>
    </p:spTree>
    <p:extLst>
      <p:ext uri="{BB962C8B-B14F-4D97-AF65-F5344CB8AC3E}">
        <p14:creationId xmlns:p14="http://schemas.microsoft.com/office/powerpoint/2010/main" val="4114199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28</a:t>
            </a:fld>
            <a:endParaRPr lang="en-US" sz="1200" u="none" dirty="0">
              <a:latin typeface="Arial" panose="020B0604020202020204" pitchFamily="34" charset="0"/>
            </a:endParaRPr>
          </a:p>
        </p:txBody>
      </p:sp>
    </p:spTree>
    <p:extLst>
      <p:ext uri="{BB962C8B-B14F-4D97-AF65-F5344CB8AC3E}">
        <p14:creationId xmlns:p14="http://schemas.microsoft.com/office/powerpoint/2010/main" val="13442275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extLst>
      <p:ext uri="{BB962C8B-B14F-4D97-AF65-F5344CB8AC3E}">
        <p14:creationId xmlns:p14="http://schemas.microsoft.com/office/powerpoint/2010/main" val="2926772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dirty="0"/>
          </a:p>
        </p:txBody>
      </p:sp>
    </p:spTree>
    <p:extLst>
      <p:ext uri="{BB962C8B-B14F-4D97-AF65-F5344CB8AC3E}">
        <p14:creationId xmlns:p14="http://schemas.microsoft.com/office/powerpoint/2010/main" val="2611962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summarizes students’ expected major, whether they’re following a Pre-Med or Pre-Law track, planned career, expected time-to-degree, and degree</a:t>
            </a:r>
            <a:r>
              <a:rPr lang="en-US" baseline="0" dirty="0"/>
              <a:t> aspirations. </a:t>
            </a:r>
            <a:endParaRPr lang="en-US" dirty="0"/>
          </a:p>
          <a:p>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30</a:t>
            </a:fld>
            <a:endParaRPr lang="en-US" dirty="0"/>
          </a:p>
        </p:txBody>
      </p:sp>
    </p:spTree>
    <p:extLst>
      <p:ext uri="{BB962C8B-B14F-4D97-AF65-F5344CB8AC3E}">
        <p14:creationId xmlns:p14="http://schemas.microsoft.com/office/powerpoint/2010/main" val="36547441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9594" y="8829037"/>
            <a:ext cx="3039219" cy="465775"/>
          </a:xfrm>
          <a:prstGeom prst="rect">
            <a:avLst/>
          </a:prstGeom>
          <a:noFill/>
          <a:ln w="9525">
            <a:noFill/>
            <a:miter lim="800000"/>
            <a:headEnd/>
            <a:tailEnd/>
          </a:ln>
        </p:spPr>
        <p:txBody>
          <a:bodyPr lIns="91394" tIns="45696" rIns="91394" bIns="45696" anchor="b"/>
          <a:lstStyle/>
          <a:p>
            <a:pPr algn="r" defTabSz="904544" eaLnBrk="1" hangingPunct="1"/>
            <a:fld id="{C5346FB3-D9ED-4623-808C-3D05AE1B6CB5}" type="slidenum">
              <a:rPr lang="en-US" sz="1200">
                <a:latin typeface="Arial" charset="0"/>
              </a:rPr>
              <a:pPr algn="r" defTabSz="904544" eaLnBrk="1" hangingPunct="1"/>
              <a:t>31</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a:t>The major variable</a:t>
            </a:r>
            <a:r>
              <a:rPr lang="en-US" baseline="0" dirty="0"/>
              <a:t> displayed here is “MAJORA.”  </a:t>
            </a:r>
          </a:p>
          <a:p>
            <a:r>
              <a:rPr lang="en-US" baseline="0" dirty="0"/>
              <a:t>This variable aggregates the 90 majors listed on the questionnaire into 17 categories.  </a:t>
            </a:r>
            <a:endParaRPr lang="en-US" dirty="0"/>
          </a:p>
        </p:txBody>
      </p:sp>
    </p:spTree>
    <p:extLst>
      <p:ext uri="{BB962C8B-B14F-4D97-AF65-F5344CB8AC3E}">
        <p14:creationId xmlns:p14="http://schemas.microsoft.com/office/powerpoint/2010/main" val="956247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Options are Yes/No.  Report</a:t>
            </a:r>
            <a:r>
              <a:rPr lang="en-US" baseline="0" dirty="0"/>
              <a:t> shows only “Yes” responses.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32</a:t>
            </a:fld>
            <a:endParaRPr lang="en-US" dirty="0"/>
          </a:p>
        </p:txBody>
      </p:sp>
    </p:spTree>
    <p:extLst>
      <p:ext uri="{BB962C8B-B14F-4D97-AF65-F5344CB8AC3E}">
        <p14:creationId xmlns:p14="http://schemas.microsoft.com/office/powerpoint/2010/main" val="1639594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9594" y="8829037"/>
            <a:ext cx="3039219" cy="465775"/>
          </a:xfrm>
          <a:prstGeom prst="rect">
            <a:avLst/>
          </a:prstGeom>
          <a:noFill/>
          <a:ln w="9525">
            <a:noFill/>
            <a:miter lim="800000"/>
            <a:headEnd/>
            <a:tailEnd/>
          </a:ln>
        </p:spPr>
        <p:txBody>
          <a:bodyPr lIns="91394" tIns="45696" rIns="91394" bIns="45696" anchor="b"/>
          <a:lstStyle/>
          <a:p>
            <a:pPr algn="r" defTabSz="904544" eaLnBrk="1" hangingPunct="1"/>
            <a:fld id="{C5346FB3-D9ED-4623-808C-3D05AE1B6CB5}" type="slidenum">
              <a:rPr lang="en-US" sz="1200">
                <a:latin typeface="Arial" charset="0"/>
              </a:rPr>
              <a:pPr algn="r" defTabSz="904544" eaLnBrk="1" hangingPunct="1"/>
              <a:t>33</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a:t>The career variable displayed</a:t>
            </a:r>
            <a:r>
              <a:rPr lang="en-US" baseline="0" dirty="0"/>
              <a:t> here is “SCAREERA.”</a:t>
            </a:r>
          </a:p>
          <a:p>
            <a:pPr eaLnBrk="1" hangingPunct="1"/>
            <a:r>
              <a:rPr lang="en-US" baseline="0" dirty="0"/>
              <a:t>This variable aggregates the 67 career options on the questionnaire </a:t>
            </a:r>
            <a:r>
              <a:rPr lang="en-US" baseline="0"/>
              <a:t>into 20 </a:t>
            </a:r>
            <a:r>
              <a:rPr lang="en-US" baseline="0" dirty="0"/>
              <a:t>categories.</a:t>
            </a:r>
            <a:endParaRPr lang="en-US" dirty="0"/>
          </a:p>
        </p:txBody>
      </p:sp>
    </p:spTree>
    <p:extLst>
      <p:ext uri="{BB962C8B-B14F-4D97-AF65-F5344CB8AC3E}">
        <p14:creationId xmlns:p14="http://schemas.microsoft.com/office/powerpoint/2010/main" val="23718760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34</a:t>
            </a:fld>
            <a:endParaRPr lang="en-US" dirty="0"/>
          </a:p>
        </p:txBody>
      </p:sp>
    </p:spTree>
    <p:extLst>
      <p:ext uri="{BB962C8B-B14F-4D97-AF65-F5344CB8AC3E}">
        <p14:creationId xmlns:p14="http://schemas.microsoft.com/office/powerpoint/2010/main" val="2685200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extLst>
      <p:ext uri="{BB962C8B-B14F-4D97-AF65-F5344CB8AC3E}">
        <p14:creationId xmlns:p14="http://schemas.microsoft.com/office/powerpoint/2010/main" val="33665543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Items</a:t>
            </a:r>
            <a:r>
              <a:rPr lang="en-US" baseline="0" dirty="0"/>
              <a:t> in this section ask students how likely they are to participate in specific activities and practices while in college. </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36</a:t>
            </a:fld>
            <a:endParaRPr lang="en-US" dirty="0"/>
          </a:p>
        </p:txBody>
      </p:sp>
    </p:spTree>
    <p:extLst>
      <p:ext uri="{BB962C8B-B14F-4D97-AF65-F5344CB8AC3E}">
        <p14:creationId xmlns:p14="http://schemas.microsoft.com/office/powerpoint/2010/main" val="24332932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37</a:t>
            </a:fld>
            <a:endParaRPr lang="en-US" dirty="0"/>
          </a:p>
        </p:txBody>
      </p:sp>
    </p:spTree>
    <p:extLst>
      <p:ext uri="{BB962C8B-B14F-4D97-AF65-F5344CB8AC3E}">
        <p14:creationId xmlns:p14="http://schemas.microsoft.com/office/powerpoint/2010/main" val="28188278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extLst>
      <p:ext uri="{BB962C8B-B14F-4D97-AF65-F5344CB8AC3E}">
        <p14:creationId xmlns:p14="http://schemas.microsoft.com/office/powerpoint/2010/main" val="17301191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39</a:t>
            </a:fld>
            <a:endParaRPr lang="en-US" dirty="0"/>
          </a:p>
        </p:txBody>
      </p:sp>
    </p:spTree>
    <p:extLst>
      <p:ext uri="{BB962C8B-B14F-4D97-AF65-F5344CB8AC3E}">
        <p14:creationId xmlns:p14="http://schemas.microsoft.com/office/powerpoint/2010/main" val="2825930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The TFS Power Point shows individual items relevant to each category.  Responses are shown for your institution and your comparison group.  Where appropriate, items are aggregated into Constructs. </a:t>
            </a:r>
          </a:p>
          <a:p>
            <a:pPr algn="l"/>
            <a:endParaRPr lang="en-US" sz="1000" dirty="0"/>
          </a:p>
          <a:p>
            <a:pPr algn="l"/>
            <a:r>
              <a:rPr lang="en-US" sz="1000" dirty="0"/>
              <a:t>Constructs are reported for all first-time, full-time students, denoted as “All FTFT,” and are also broken out by “Men,” “Women,” and “Genderqueer.” Bar graphs depicting mean scores are shown for your institution and your comparison group. CIRP Constructs have been scaled to a population mean of 50 with a standard deviation of 10.  More detailed information on constructs can be found at http://www.heri.ucla.edu/PDFs/constructs/technicalreport.pdf</a:t>
            </a:r>
          </a:p>
          <a:p>
            <a:endParaRPr lang="en-US" sz="1000" dirty="0"/>
          </a:p>
          <a:p>
            <a:r>
              <a:rPr lang="en-US" sz="1000" dirty="0"/>
              <a:t> </a:t>
            </a:r>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dirty="0"/>
          </a:p>
        </p:txBody>
      </p:sp>
    </p:spTree>
    <p:extLst>
      <p:ext uri="{BB962C8B-B14F-4D97-AF65-F5344CB8AC3E}">
        <p14:creationId xmlns:p14="http://schemas.microsoft.com/office/powerpoint/2010/main" val="1200655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Items</a:t>
            </a:r>
            <a:r>
              <a:rPr lang="en-US" baseline="0" dirty="0"/>
              <a:t> in this section ask students about their experiences with recruitment and orientation</a:t>
            </a:r>
            <a:r>
              <a:rPr lang="en-US" dirty="0"/>
              <a:t>.</a:t>
            </a:r>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40</a:t>
            </a:fld>
            <a:endParaRPr lang="en-US" dirty="0"/>
          </a:p>
        </p:txBody>
      </p:sp>
    </p:spTree>
    <p:extLst>
      <p:ext uri="{BB962C8B-B14F-4D97-AF65-F5344CB8AC3E}">
        <p14:creationId xmlns:p14="http://schemas.microsoft.com/office/powerpoint/2010/main" val="20771550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“Strongly Agree,” “Agree Somewhat,” “Disagree Somewhat,” “Strongly Disagree,” and “Can’t Rate/No Experience” (</a:t>
            </a:r>
            <a:r>
              <a:rPr lang="en-US" sz="1200" b="0" i="0" kern="1200" dirty="0">
                <a:solidFill>
                  <a:schemeClr val="tx1"/>
                </a:solidFill>
                <a:effectLst/>
                <a:latin typeface="Arial" charset="0"/>
                <a:ea typeface="+mn-ea"/>
                <a:cs typeface="+mn-cs"/>
              </a:rPr>
              <a:t>the last option was excluded in the calculations).</a:t>
            </a:r>
            <a:r>
              <a:rPr lang="en-US" dirty="0"/>
              <a:t>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41</a:t>
            </a:fld>
            <a:endParaRPr lang="en-US" dirty="0"/>
          </a:p>
        </p:txBody>
      </p:sp>
    </p:spTree>
    <p:extLst>
      <p:ext uri="{BB962C8B-B14F-4D97-AF65-F5344CB8AC3E}">
        <p14:creationId xmlns:p14="http://schemas.microsoft.com/office/powerpoint/2010/main" val="15930638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“Strongly Agree,” “Agree Somewhat,” “Disagree Somewhat,” “Strongly Disagree,” and “Can’t Rate/No Experience” (</a:t>
            </a:r>
            <a:r>
              <a:rPr lang="en-US" sz="1200" b="0" i="0" kern="1200" dirty="0">
                <a:solidFill>
                  <a:schemeClr val="tx1"/>
                </a:solidFill>
                <a:effectLst/>
                <a:latin typeface="Arial" charset="0"/>
                <a:ea typeface="+mn-ea"/>
                <a:cs typeface="+mn-cs"/>
              </a:rPr>
              <a:t>the last option was excluded in the calculations).</a:t>
            </a:r>
            <a:r>
              <a:rPr lang="en-US" dirty="0"/>
              <a:t>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42</a:t>
            </a:fld>
            <a:endParaRPr lang="en-US" dirty="0"/>
          </a:p>
        </p:txBody>
      </p:sp>
    </p:spTree>
    <p:extLst>
      <p:ext uri="{BB962C8B-B14F-4D97-AF65-F5344CB8AC3E}">
        <p14:creationId xmlns:p14="http://schemas.microsoft.com/office/powerpoint/2010/main" val="30390693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Items</a:t>
            </a:r>
            <a:r>
              <a:rPr lang="en-US" baseline="0" dirty="0"/>
              <a:t> in this section ask students about </a:t>
            </a:r>
            <a:r>
              <a:rPr lang="en-US" dirty="0"/>
              <a:t>sources of stress with respect to the COVID-19 pandemic.</a:t>
            </a:r>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43</a:t>
            </a:fld>
            <a:endParaRPr lang="en-US" dirty="0"/>
          </a:p>
        </p:txBody>
      </p:sp>
    </p:spTree>
    <p:extLst>
      <p:ext uri="{BB962C8B-B14F-4D97-AF65-F5344CB8AC3E}">
        <p14:creationId xmlns:p14="http://schemas.microsoft.com/office/powerpoint/2010/main" val="28913196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a:t>
            </a:r>
            <a:r>
              <a:rPr lang="en-US" sz="1200" dirty="0">
                <a:solidFill>
                  <a:srgbClr val="202945"/>
                </a:solidFill>
              </a:rPr>
              <a:t>To a very large extent</a:t>
            </a:r>
            <a:r>
              <a:rPr lang="en-US" dirty="0"/>
              <a:t>,” “</a:t>
            </a:r>
            <a:r>
              <a:rPr lang="en-US" sz="1200" dirty="0">
                <a:solidFill>
                  <a:srgbClr val="202945"/>
                </a:solidFill>
              </a:rPr>
              <a:t>To a large extent</a:t>
            </a:r>
            <a:r>
              <a:rPr lang="en-US" dirty="0"/>
              <a:t>,” “To some extent,” “To a small extent,” and “Not at all.”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44</a:t>
            </a:fld>
            <a:endParaRPr lang="en-US" dirty="0"/>
          </a:p>
        </p:txBody>
      </p:sp>
    </p:spTree>
    <p:extLst>
      <p:ext uri="{BB962C8B-B14F-4D97-AF65-F5344CB8AC3E}">
        <p14:creationId xmlns:p14="http://schemas.microsoft.com/office/powerpoint/2010/main" val="22267145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45</a:t>
            </a:fld>
            <a:endParaRPr 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3557" y="4414523"/>
            <a:ext cx="5143293" cy="4185605"/>
          </a:xfrm>
          <a:noFill/>
          <a:ln/>
        </p:spPr>
        <p:txBody>
          <a:bodyPr/>
          <a:lstStyle/>
          <a:p>
            <a:pPr eaLnBrk="1" hangingPunct="1"/>
            <a:endParaRPr lang="en-US" dirty="0"/>
          </a:p>
        </p:txBody>
      </p:sp>
    </p:spTree>
    <p:extLst>
      <p:ext uri="{BB962C8B-B14F-4D97-AF65-F5344CB8AC3E}">
        <p14:creationId xmlns:p14="http://schemas.microsoft.com/office/powerpoint/2010/main" val="734263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p14="http://schemas.microsoft.com/office/powerpoint/2010/main" val="3115961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p14="http://schemas.microsoft.com/office/powerpoint/2010/main" val="1237467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a:t>The College Admissions Decisions section provides information on the numbers of applications sent, whether or not students were accepted and are attending their first-choice college, as well as their reasons for going to college </a:t>
            </a:r>
            <a:r>
              <a:rPr lang="en-US" i="1" u="sng" dirty="0"/>
              <a:t>in general</a:t>
            </a:r>
            <a:r>
              <a:rPr lang="en-US" dirty="0"/>
              <a:t>, and </a:t>
            </a:r>
            <a:r>
              <a:rPr lang="en-US" b="0" i="1" u="sng" dirty="0"/>
              <a:t>your</a:t>
            </a:r>
            <a:r>
              <a:rPr lang="en-US" b="0" i="1" u="none" dirty="0"/>
              <a:t> </a:t>
            </a:r>
            <a:r>
              <a:rPr lang="en-US" u="none" dirty="0"/>
              <a:t>institution in particular.</a:t>
            </a:r>
            <a:endParaRPr lang="en-US" dirty="0"/>
          </a:p>
          <a:p>
            <a:endParaRPr lang="en-US" b="1" dirty="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8</a:t>
            </a:fld>
            <a:endParaRPr lang="en-US" dirty="0"/>
          </a:p>
        </p:txBody>
      </p:sp>
    </p:spTree>
    <p:extLst>
      <p:ext uri="{BB962C8B-B14F-4D97-AF65-F5344CB8AC3E}">
        <p14:creationId xmlns:p14="http://schemas.microsoft.com/office/powerpoint/2010/main" val="370372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9</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3" name="Footer Placeholder 2"/>
          <p:cNvSpPr>
            <a:spLocks noGrp="1"/>
          </p:cNvSpPr>
          <p:nvPr>
            <p:ph type="ftr" sz="quarter" idx="10"/>
          </p:nvPr>
        </p:nvSpPr>
        <p:spPr/>
        <p:txBody>
          <a:bodyPr/>
          <a:lstStyle/>
          <a:p>
            <a:pPr>
              <a:defRPr/>
            </a:pPr>
            <a:r>
              <a:rPr lang="en-US" dirty="0"/>
              <a:t>2022 CIRP Freshman Survey</a:t>
            </a:r>
          </a:p>
        </p:txBody>
      </p:sp>
      <p:sp>
        <p:nvSpPr>
          <p:cNvPr id="7" name="Slide Number Placeholder 6"/>
          <p:cNvSpPr>
            <a:spLocks noGrp="1"/>
          </p:cNvSpPr>
          <p:nvPr>
            <p:ph type="sldNum" sz="quarter" idx="11"/>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
        <p:nvSpPr>
          <p:cNvPr id="4" name="Footer Placeholder 3"/>
          <p:cNvSpPr>
            <a:spLocks noGrp="1"/>
          </p:cNvSpPr>
          <p:nvPr>
            <p:ph type="ftr" sz="quarter" idx="11"/>
          </p:nvPr>
        </p:nvSpPr>
        <p:spPr/>
        <p:txBody>
          <a:bodyPr/>
          <a:lstStyle/>
          <a:p>
            <a:pPr>
              <a:defRPr/>
            </a:pPr>
            <a:r>
              <a:rPr lang="en-US" dirty="0"/>
              <a:t>2017 CIRP Freshman Survey</a:t>
            </a:r>
          </a:p>
        </p:txBody>
      </p:sp>
    </p:spTree>
    <p:extLst>
      <p:ext uri="{BB962C8B-B14F-4D97-AF65-F5344CB8AC3E}">
        <p14:creationId xmlns:p14="http://schemas.microsoft.com/office/powerpoint/2010/main" val="2077965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alpha val="0"/>
          </a:schemeClr>
        </a:solidFill>
        <a:effectLst/>
      </p:bgPr>
    </p:bg>
    <p:spTree>
      <p:nvGrpSpPr>
        <p:cNvPr id="1" name=""/>
        <p:cNvGrpSpPr/>
        <p:nvPr/>
      </p:nvGrpSpPr>
      <p:grpSpPr>
        <a:xfrm>
          <a:off x="0" y="0"/>
          <a:ext cx="0" cy="0"/>
          <a:chOff x="0" y="0"/>
          <a:chExt cx="0" cy="0"/>
        </a:xfrm>
      </p:grpSpPr>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rgbClr val="202945"/>
                </a:solidFill>
              </a:defRPr>
            </a:lvl1pPr>
          </a:lstStyle>
          <a:p>
            <a:pPr>
              <a:defRPr/>
            </a:pPr>
            <a:r>
              <a:rPr lang="en-US" dirty="0"/>
              <a:t>2022 CIRP Freshman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8">
            <a:extLst>
              <a:ext uri="{FF2B5EF4-FFF2-40B4-BE49-F238E27FC236}">
                <a16:creationId xmlns:a16="http://schemas.microsoft.com/office/drawing/2014/main" id="{09C52412-F9CE-40A4-9FCA-0AB826FE1B90}"/>
              </a:ext>
            </a:extLst>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tretch>
            <a:fillRect/>
          </a:stretch>
        </p:blipFill>
        <p:spPr bwMode="auto">
          <a:xfrm>
            <a:off x="3175" y="0"/>
            <a:ext cx="90805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 id="2147484393" r:id="rId14"/>
  </p:sldLayoutIdLst>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 Target="slide3.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chart" Target="../charts/chart8.xml"/><Relationship Id="rId5" Type="http://schemas.openxmlformats.org/officeDocument/2006/relationships/tags" Target="../tags/tag14.xml"/><Relationship Id="rId10" Type="http://schemas.openxmlformats.org/officeDocument/2006/relationships/chart" Target="../charts/chart7.xml"/><Relationship Id="rId4" Type="http://schemas.openxmlformats.org/officeDocument/2006/relationships/tags" Target="../tags/tag13.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slide" Target="slide3.xml"/><Relationship Id="rId4" Type="http://schemas.openxmlformats.org/officeDocument/2006/relationships/chart" Target="../charts/char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slide" Target="slide3.xml"/><Relationship Id="rId4" Type="http://schemas.openxmlformats.org/officeDocument/2006/relationships/chart" Target="../charts/chart10.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slide" Target="slide3.xml"/><Relationship Id="rId4" Type="http://schemas.openxmlformats.org/officeDocument/2006/relationships/chart" Target="../charts/char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slide" Target="slide3.xml"/><Relationship Id="rId5" Type="http://schemas.openxmlformats.org/officeDocument/2006/relationships/chart" Target="../charts/chart19.xml"/><Relationship Id="rId4" Type="http://schemas.openxmlformats.org/officeDocument/2006/relationships/chart" Target="../charts/chart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slide" Target="slide3.xml"/><Relationship Id="rId5" Type="http://schemas.openxmlformats.org/officeDocument/2006/relationships/chart" Target="../charts/chart21.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slide" Target="slide3.xml"/><Relationship Id="rId5" Type="http://schemas.openxmlformats.org/officeDocument/2006/relationships/chart" Target="../charts/chart23.xml"/><Relationship Id="rId4" Type="http://schemas.openxmlformats.org/officeDocument/2006/relationships/chart" Target="../charts/chart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slide" Target="slide3.xml"/><Relationship Id="rId4" Type="http://schemas.openxmlformats.org/officeDocument/2006/relationships/chart" Target="../charts/chart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slide" Target="slide3.xml"/><Relationship Id="rId4" Type="http://schemas.openxmlformats.org/officeDocument/2006/relationships/chart" Target="../charts/chart25.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slide" Target="slide3.xml"/><Relationship Id="rId4" Type="http://schemas.openxmlformats.org/officeDocument/2006/relationships/chart" Target="../charts/chart28.xml"/></Relationships>
</file>

<file path=ppt/slides/_rels/slide3.xml.rels><?xml version="1.0" encoding="UTF-8" standalone="yes"?>
<Relationships xmlns="http://schemas.openxmlformats.org/package/2006/relationships"><Relationship Id="rId13" Type="http://schemas.openxmlformats.org/officeDocument/2006/relationships/slide" Target="slide17.xml"/><Relationship Id="rId18" Type="http://schemas.openxmlformats.org/officeDocument/2006/relationships/slide" Target="slide22.xml"/><Relationship Id="rId26" Type="http://schemas.openxmlformats.org/officeDocument/2006/relationships/slide" Target="slide30.xml"/><Relationship Id="rId39" Type="http://schemas.openxmlformats.org/officeDocument/2006/relationships/slide" Target="slide43.xml"/><Relationship Id="rId21" Type="http://schemas.openxmlformats.org/officeDocument/2006/relationships/slide" Target="slide25.xml"/><Relationship Id="rId34" Type="http://schemas.openxmlformats.org/officeDocument/2006/relationships/slide" Target="slide38.xml"/><Relationship Id="rId7" Type="http://schemas.openxmlformats.org/officeDocument/2006/relationships/slide" Target="slide8.xml"/><Relationship Id="rId12" Type="http://schemas.openxmlformats.org/officeDocument/2006/relationships/slide" Target="slide16.xml"/><Relationship Id="rId17" Type="http://schemas.openxmlformats.org/officeDocument/2006/relationships/slide" Target="slide21.xml"/><Relationship Id="rId25" Type="http://schemas.openxmlformats.org/officeDocument/2006/relationships/slide" Target="slide29.xml"/><Relationship Id="rId33" Type="http://schemas.openxmlformats.org/officeDocument/2006/relationships/slide" Target="slide37.xml"/><Relationship Id="rId38" Type="http://schemas.openxmlformats.org/officeDocument/2006/relationships/slide" Target="slide42.xml"/><Relationship Id="rId2" Type="http://schemas.openxmlformats.org/officeDocument/2006/relationships/slideLayout" Target="../slideLayouts/slideLayout2.xml"/><Relationship Id="rId16" Type="http://schemas.openxmlformats.org/officeDocument/2006/relationships/slide" Target="slide20.xml"/><Relationship Id="rId20" Type="http://schemas.openxmlformats.org/officeDocument/2006/relationships/slide" Target="slide24.xml"/><Relationship Id="rId29" Type="http://schemas.openxmlformats.org/officeDocument/2006/relationships/slide" Target="slide33.xml"/><Relationship Id="rId1" Type="http://schemas.openxmlformats.org/officeDocument/2006/relationships/tags" Target="../tags/tag4.xml"/><Relationship Id="rId6" Type="http://schemas.openxmlformats.org/officeDocument/2006/relationships/slide" Target="slide7.xml"/><Relationship Id="rId11" Type="http://schemas.openxmlformats.org/officeDocument/2006/relationships/slide" Target="slide13.xml"/><Relationship Id="rId24" Type="http://schemas.openxmlformats.org/officeDocument/2006/relationships/slide" Target="slide28.xml"/><Relationship Id="rId32" Type="http://schemas.openxmlformats.org/officeDocument/2006/relationships/slide" Target="slide36.xml"/><Relationship Id="rId37" Type="http://schemas.openxmlformats.org/officeDocument/2006/relationships/slide" Target="slide41.xml"/><Relationship Id="rId40" Type="http://schemas.openxmlformats.org/officeDocument/2006/relationships/slide" Target="slide44.xml"/><Relationship Id="rId5" Type="http://schemas.openxmlformats.org/officeDocument/2006/relationships/slide" Target="slide6.xml"/><Relationship Id="rId15" Type="http://schemas.openxmlformats.org/officeDocument/2006/relationships/slide" Target="slide19.xml"/><Relationship Id="rId23" Type="http://schemas.openxmlformats.org/officeDocument/2006/relationships/slide" Target="slide27.xml"/><Relationship Id="rId28" Type="http://schemas.openxmlformats.org/officeDocument/2006/relationships/slide" Target="slide32.xml"/><Relationship Id="rId36" Type="http://schemas.openxmlformats.org/officeDocument/2006/relationships/slide" Target="slide40.xml"/><Relationship Id="rId10" Type="http://schemas.openxmlformats.org/officeDocument/2006/relationships/slide" Target="slide11.xml"/><Relationship Id="rId19" Type="http://schemas.openxmlformats.org/officeDocument/2006/relationships/slide" Target="slide23.xml"/><Relationship Id="rId31" Type="http://schemas.openxmlformats.org/officeDocument/2006/relationships/slide" Target="slide35.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8.xml"/><Relationship Id="rId22" Type="http://schemas.openxmlformats.org/officeDocument/2006/relationships/slide" Target="slide26.xml"/><Relationship Id="rId27" Type="http://schemas.openxmlformats.org/officeDocument/2006/relationships/slide" Target="slide31.xml"/><Relationship Id="rId30" Type="http://schemas.openxmlformats.org/officeDocument/2006/relationships/slide" Target="slide34.xml"/><Relationship Id="rId35" Type="http://schemas.openxmlformats.org/officeDocument/2006/relationships/slide" Target="slide39.xml"/><Relationship Id="rId8" Type="http://schemas.openxmlformats.org/officeDocument/2006/relationships/slide" Target="slide9.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slide" Target="slide3.xml"/></Relationships>
</file>

<file path=ppt/slides/_rels/slide32.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8.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9.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slide" Target="slide3.xml"/><Relationship Id="rId4" Type="http://schemas.openxmlformats.org/officeDocument/2006/relationships/chart" Target="../charts/chart3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31.xml"/><Relationship Id="rId5" Type="http://schemas.openxmlformats.org/officeDocument/2006/relationships/slide" Target="slide3.xml"/><Relationship Id="rId4" Type="http://schemas.openxmlformats.org/officeDocument/2006/relationships/chart" Target="../charts/chart36.xml"/></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slide" Target="slide3.xml"/><Relationship Id="rId4" Type="http://schemas.openxmlformats.org/officeDocument/2006/relationships/chart" Target="../charts/chart3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5.xml"/><Relationship Id="rId5" Type="http://schemas.openxmlformats.org/officeDocument/2006/relationships/slide" Target="slide3.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slide" Target="slide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slide" Target="slide3.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990600"/>
            <a:ext cx="9140825" cy="1736725"/>
          </a:xfrm>
        </p:spPr>
        <p:txBody>
          <a:bodyPr anchor="ctr"/>
          <a:lstStyle/>
          <a:p>
            <a:pPr eaLnBrk="1" hangingPunct="1">
              <a:defRPr/>
            </a:pPr>
            <a:r>
              <a:rPr lang="en-US">
                <a:solidFill>
                  <a:srgbClr val="E74C39"/>
                </a:solidFill>
                <a:latin typeface="Franklin Gothic Book"/>
              </a:rPr>
              <a:t>Wabash College</a:t>
            </a:r>
            <a:br>
              <a:rPr lang="en-US" dirty="0">
                <a:solidFill>
                  <a:schemeClr val="tx1"/>
                </a:solidFill>
                <a:latin typeface="frank"/>
              </a:rPr>
            </a:br>
            <a:r>
              <a:rPr lang="en-US" dirty="0">
                <a:solidFill>
                  <a:srgbClr val="373D5A"/>
                </a:solidFill>
                <a:latin typeface="Franklin Gothic Book"/>
              </a:rPr>
              <a:t> CIRP </a:t>
            </a:r>
            <a:r>
              <a:rPr lang="en-US" dirty="0">
                <a:solidFill>
                  <a:srgbClr val="202945"/>
                </a:solidFill>
                <a:latin typeface="Franklin Gothic Book"/>
              </a:rPr>
              <a:t>Freshman</a:t>
            </a:r>
            <a:r>
              <a:rPr lang="en-US" dirty="0">
                <a:solidFill>
                  <a:srgbClr val="373D5A"/>
                </a:solidFill>
                <a:latin typeface="Franklin Gothic Book"/>
              </a:rPr>
              <a:t> Survey </a:t>
            </a:r>
            <a:br>
              <a:rPr lang="en-US" dirty="0">
                <a:solidFill>
                  <a:schemeClr val="tx1"/>
                </a:solidFill>
                <a:latin typeface="frank"/>
              </a:rPr>
            </a:br>
            <a:r>
              <a:rPr lang="en-US" dirty="0">
                <a:solidFill>
                  <a:srgbClr val="767FAC"/>
                </a:solidFill>
                <a:latin typeface="Franklin Gothic Book"/>
              </a:rPr>
              <a:t> </a:t>
            </a:r>
            <a:r>
              <a:rPr lang="en-US" dirty="0">
                <a:solidFill>
                  <a:srgbClr val="E74C39"/>
                </a:solidFill>
                <a:latin typeface="Franklin Gothic Book"/>
              </a:rPr>
              <a:t>2022</a:t>
            </a:r>
            <a:r>
              <a:rPr lang="en-US" dirty="0">
                <a:solidFill>
                  <a:srgbClr val="767FAC"/>
                </a:solidFill>
                <a:latin typeface="Franklin Gothic Book"/>
              </a:rPr>
              <a:t> </a:t>
            </a:r>
            <a:r>
              <a:rPr lang="en-US" dirty="0">
                <a:solidFill>
                  <a:srgbClr val="E74C39"/>
                </a:solidFill>
                <a:latin typeface="Franklin Gothic Book"/>
              </a:rPr>
              <a:t>Results</a:t>
            </a:r>
            <a:endParaRPr lang="en-US" dirty="0">
              <a:solidFill>
                <a:schemeClr val="tx1"/>
              </a:solidFill>
              <a:latin typeface="Franklin Gothic Book"/>
            </a:endParaRP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nchor="t"/>
          <a:lstStyle/>
          <a:p>
            <a:pPr algn="ctr"/>
            <a:r>
              <a:rPr lang="en-US" sz="1200" i="1" dirty="0">
                <a:solidFill>
                  <a:srgbClr val="E74C39"/>
                </a:solidFill>
                <a:latin typeface="Franklin Gothic Book"/>
              </a:rPr>
              <a:t>Higher</a:t>
            </a:r>
            <a:r>
              <a:rPr lang="en-US" sz="1200" i="1" dirty="0">
                <a:solidFill>
                  <a:srgbClr val="767FAC"/>
                </a:solidFill>
                <a:latin typeface="Franklin Gothic Book"/>
              </a:rPr>
              <a:t> </a:t>
            </a:r>
            <a:r>
              <a:rPr lang="en-US" sz="1200" i="1" dirty="0">
                <a:solidFill>
                  <a:srgbClr val="E74C39"/>
                </a:solidFill>
                <a:latin typeface="Franklin Gothic Book"/>
              </a:rPr>
              <a:t>Education</a:t>
            </a:r>
            <a:r>
              <a:rPr lang="en-US" sz="1200" i="1" dirty="0">
                <a:solidFill>
                  <a:srgbClr val="767FAC"/>
                </a:solidFill>
                <a:latin typeface="Franklin Gothic Book"/>
              </a:rPr>
              <a:t> </a:t>
            </a:r>
            <a:r>
              <a:rPr lang="en-US" sz="1200" i="1" dirty="0">
                <a:solidFill>
                  <a:srgbClr val="E74C39"/>
                </a:solidFill>
                <a:latin typeface="Franklin Gothic Book"/>
              </a:rPr>
              <a:t>Research</a:t>
            </a:r>
            <a:r>
              <a:rPr lang="en-US" sz="1200" i="1" dirty="0">
                <a:solidFill>
                  <a:srgbClr val="767FAC"/>
                </a:solidFill>
                <a:latin typeface="Franklin Gothic Book"/>
              </a:rPr>
              <a:t> </a:t>
            </a:r>
            <a:r>
              <a:rPr lang="en-US" sz="1200" i="1" dirty="0">
                <a:solidFill>
                  <a:srgbClr val="E74C39"/>
                </a:solidFill>
                <a:latin typeface="Franklin Gothic Book"/>
              </a:rPr>
              <a:t>Institute, University</a:t>
            </a:r>
            <a:r>
              <a:rPr lang="en-US" sz="1200" i="1" dirty="0">
                <a:solidFill>
                  <a:srgbClr val="767FAC"/>
                </a:solidFill>
                <a:latin typeface="Franklin Gothic Book"/>
              </a:rPr>
              <a:t> </a:t>
            </a:r>
            <a:r>
              <a:rPr lang="en-US" sz="1200" i="1" dirty="0">
                <a:solidFill>
                  <a:srgbClr val="E74C39"/>
                </a:solidFill>
                <a:latin typeface="Franklin Gothic Book"/>
              </a:rPr>
              <a:t>of</a:t>
            </a:r>
            <a:r>
              <a:rPr lang="en-US" sz="1200" i="1" dirty="0">
                <a:solidFill>
                  <a:srgbClr val="767FAC"/>
                </a:solidFill>
                <a:latin typeface="Franklin Gothic Book"/>
              </a:rPr>
              <a:t> </a:t>
            </a:r>
            <a:r>
              <a:rPr lang="en-US" sz="1200" i="1" dirty="0">
                <a:solidFill>
                  <a:srgbClr val="E74C39"/>
                </a:solidFill>
                <a:latin typeface="Franklin Gothic Book"/>
              </a:rPr>
              <a:t>California</a:t>
            </a:r>
            <a:r>
              <a:rPr lang="en-US" sz="1200" i="1" dirty="0">
                <a:solidFill>
                  <a:srgbClr val="767FAC"/>
                </a:solidFill>
                <a:latin typeface="Franklin Gothic Book"/>
              </a:rPr>
              <a:t> </a:t>
            </a:r>
            <a:r>
              <a:rPr lang="en-US" sz="1200" i="1" dirty="0">
                <a:solidFill>
                  <a:srgbClr val="E74C39"/>
                </a:solidFill>
                <a:latin typeface="Franklin Gothic Book"/>
              </a:rPr>
              <a:t>at</a:t>
            </a:r>
            <a:r>
              <a:rPr lang="en-US" sz="1200" i="1" dirty="0">
                <a:solidFill>
                  <a:srgbClr val="767FAC"/>
                </a:solidFill>
                <a:latin typeface="Franklin Gothic Book"/>
              </a:rPr>
              <a:t> </a:t>
            </a:r>
            <a:r>
              <a:rPr lang="en-US" sz="1200" i="1" dirty="0">
                <a:solidFill>
                  <a:srgbClr val="E74C39"/>
                </a:solidFill>
                <a:latin typeface="Franklin Gothic Book"/>
              </a:rPr>
              <a:t>Los</a:t>
            </a:r>
            <a:r>
              <a:rPr lang="en-US" sz="1200" i="1" dirty="0">
                <a:solidFill>
                  <a:srgbClr val="767FAC"/>
                </a:solidFill>
                <a:latin typeface="Franklin Gothic Book"/>
              </a:rPr>
              <a:t> </a:t>
            </a:r>
            <a:r>
              <a:rPr lang="en-US" sz="1200" i="1" dirty="0">
                <a:solidFill>
                  <a:srgbClr val="E74C39"/>
                </a:solidFill>
                <a:latin typeface="Franklin Gothic Book"/>
              </a:rPr>
              <a:t>Angeles</a:t>
            </a:r>
          </a:p>
        </p:txBody>
      </p:sp>
      <p:sp>
        <p:nvSpPr>
          <p:cNvPr id="2051" name="Rectangle 3"/>
          <p:cNvSpPr>
            <a:spLocks noChangeArrowheads="1"/>
          </p:cNvSpPr>
          <p:nvPr>
            <p:custDataLst>
              <p:tags r:id="rId1"/>
            </p:custDataLst>
          </p:nvPr>
        </p:nvSpPr>
        <p:spPr bwMode="auto">
          <a:xfrm>
            <a:off x="0" y="3429000"/>
            <a:ext cx="9144000" cy="1676400"/>
          </a:xfrm>
          <a:prstGeom prst="rect">
            <a:avLst/>
          </a:prstGeom>
          <a:noFill/>
          <a:ln w="9525">
            <a:noFill/>
            <a:miter lim="800000"/>
            <a:headEnd/>
            <a:tailEnd/>
          </a:ln>
        </p:spPr>
        <p:txBody>
          <a:bodyPr anchor="t"/>
          <a:lstStyle/>
          <a:p>
            <a:pPr algn="ctr" eaLnBrk="1" hangingPunct="1">
              <a:lnSpc>
                <a:spcPct val="80000"/>
              </a:lnSpc>
              <a:spcBef>
                <a:spcPct val="10000"/>
              </a:spcBef>
              <a:buClr>
                <a:schemeClr val="tx2"/>
              </a:buClr>
              <a:defRPr/>
            </a:pPr>
            <a:r>
              <a:rPr lang="en-US" sz="1800" b="1" dirty="0">
                <a:solidFill>
                  <a:schemeClr val="tx2">
                    <a:lumMod val="50000"/>
                  </a:schemeClr>
                </a:solidFill>
                <a:latin typeface="Franklin Gothic Book"/>
              </a:rPr>
              <a:t>First-time, Full-time Freshmen</a:t>
            </a:r>
            <a:endParaRPr lang="en-US" sz="1800" b="1" dirty="0">
              <a:solidFill>
                <a:srgbClr val="373D5A"/>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a:solidFill>
                  <a:srgbClr val="202945"/>
                </a:solidFill>
                <a:latin typeface="Franklin Gothic Book"/>
              </a:rPr>
              <a:t>Wabash College</a:t>
            </a:r>
            <a:endParaRPr lang="en-US" sz="2200" b="1" dirty="0">
              <a:solidFill>
                <a:srgbClr val="202945"/>
              </a:solidFill>
              <a:latin typeface="Franklin Gothic Book"/>
            </a:endParaRPr>
          </a:p>
          <a:p>
            <a:pPr algn="ctr" eaLnBrk="1" hangingPunct="1">
              <a:lnSpc>
                <a:spcPct val="80000"/>
              </a:lnSpc>
              <a:spcBef>
                <a:spcPct val="10000"/>
              </a:spcBef>
              <a:buClr>
                <a:schemeClr val="tx2"/>
              </a:buClr>
              <a:defRPr/>
            </a:pPr>
            <a:r>
              <a:rPr lang="en-US" sz="1800" b="1">
                <a:solidFill>
                  <a:schemeClr val="tx2">
                    <a:lumMod val="50000"/>
                  </a:schemeClr>
                </a:solidFill>
                <a:latin typeface="Franklin Gothic Book"/>
              </a:rPr>
              <a:t>N=216</a:t>
            </a:r>
            <a:endParaRPr lang="en-US" sz="18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a:solidFill>
                  <a:schemeClr val="tx2">
                    <a:lumMod val="50000"/>
                  </a:schemeClr>
                </a:solidFill>
                <a:latin typeface="Franklin Gothic Book"/>
              </a:rPr>
              <a:t>Nonsectarian 4yr Colleges-very high selectivity</a:t>
            </a:r>
            <a:endParaRPr lang="en-US" sz="2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1800" b="1">
                <a:solidFill>
                  <a:schemeClr val="tx2">
                    <a:lumMod val="50000"/>
                  </a:schemeClr>
                </a:solidFill>
                <a:latin typeface="Franklin Gothic Book"/>
              </a:rPr>
              <a:t>N=2,790</a:t>
            </a:r>
            <a:endParaRPr lang="en-US" sz="1800" b="1" dirty="0">
              <a:solidFill>
                <a:schemeClr val="tx2">
                  <a:lumMod val="50000"/>
                </a:schemeClr>
              </a:solidFill>
              <a:latin typeface="Franklin Gothic Book"/>
            </a:endParaRPr>
          </a:p>
        </p:txBody>
      </p:sp>
    </p:spTree>
    <p:extLst>
      <p:ext uri="{BB962C8B-B14F-4D97-AF65-F5344CB8AC3E}">
        <p14:creationId xmlns:p14="http://schemas.microsoft.com/office/powerpoint/2010/main" val="3905628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custDataLst>
              <p:tags r:id="rId1"/>
            </p:custDataLst>
          </p:nvPr>
        </p:nvSpPr>
        <p:spPr>
          <a:xfrm>
            <a:off x="914400" y="152400"/>
            <a:ext cx="8001000" cy="838200"/>
          </a:xfrm>
        </p:spPr>
        <p:txBody>
          <a:bodyPr/>
          <a:lstStyle/>
          <a:p>
            <a:pPr eaLnBrk="1" hangingPunct="1">
              <a:defRPr/>
            </a:pPr>
            <a:br>
              <a:rPr lang="en-US" dirty="0">
                <a:solidFill>
                  <a:schemeClr val="bg1"/>
                </a:solidFill>
              </a:rPr>
            </a:br>
            <a:r>
              <a:rPr lang="en-US" dirty="0">
                <a:solidFill>
                  <a:schemeClr val="bg1"/>
                </a:solidFill>
                <a:latin typeface="Franklin Gothic Book" panose="020B0503020102020204" pitchFamily="34" charset="0"/>
              </a:rPr>
              <a:t>College Choice</a:t>
            </a:r>
            <a:br>
              <a:rPr lang="en-US" dirty="0">
                <a:solidFill>
                  <a:schemeClr val="bg1"/>
                </a:solidFill>
              </a:rPr>
            </a:br>
            <a:br>
              <a:rPr lang="en-US" sz="1600" dirty="0">
                <a:solidFill>
                  <a:schemeClr val="bg1"/>
                </a:solidFill>
              </a:rPr>
            </a:br>
            <a:endParaRPr lang="en-US" sz="1600" dirty="0">
              <a:solidFill>
                <a:schemeClr val="bg1"/>
              </a:solidFill>
            </a:endParaRPr>
          </a:p>
        </p:txBody>
      </p:sp>
      <p:graphicFrame>
        <p:nvGraphicFramePr>
          <p:cNvPr id="7" name="Accepted"/>
          <p:cNvGraphicFramePr/>
          <p:nvPr>
            <p:custDataLst>
              <p:tags r:id="rId2"/>
            </p:custDataLst>
            <p:extLst>
              <p:ext uri="{D42A27DB-BD31-4B8C-83A1-F6EECF244321}">
                <p14:modId xmlns:p14="http://schemas.microsoft.com/office/powerpoint/2010/main" val="3907149551"/>
              </p:ext>
            </p:extLst>
          </p:nvPr>
        </p:nvGraphicFramePr>
        <p:xfrm>
          <a:off x="228600" y="2082462"/>
          <a:ext cx="3124200" cy="4318338"/>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9" name="First choice"/>
          <p:cNvGraphicFramePr/>
          <p:nvPr>
            <p:custDataLst>
              <p:tags r:id="rId3"/>
            </p:custDataLst>
            <p:extLst>
              <p:ext uri="{D42A27DB-BD31-4B8C-83A1-F6EECF244321}">
                <p14:modId xmlns:p14="http://schemas.microsoft.com/office/powerpoint/2010/main" val="2648188935"/>
              </p:ext>
            </p:extLst>
          </p:nvPr>
        </p:nvGraphicFramePr>
        <p:xfrm>
          <a:off x="3276600" y="1066800"/>
          <a:ext cx="5867400" cy="5486400"/>
        </p:xfrm>
        <a:graphic>
          <a:graphicData uri="http://schemas.openxmlformats.org/drawingml/2006/chart">
            <c:chart xmlns:c="http://schemas.openxmlformats.org/drawingml/2006/chart" xmlns:r="http://schemas.openxmlformats.org/officeDocument/2006/relationships" r:id="rId11"/>
          </a:graphicData>
        </a:graphic>
      </p:graphicFrame>
      <p:sp>
        <p:nvSpPr>
          <p:cNvPr id="11" name="TextBox 10"/>
          <p:cNvSpPr txBox="1"/>
          <p:nvPr>
            <p:custDataLst>
              <p:tags r:id="rId4"/>
            </p:custDataLst>
          </p:nvPr>
        </p:nvSpPr>
        <p:spPr>
          <a:xfrm>
            <a:off x="3918527" y="765176"/>
            <a:ext cx="5029200" cy="369332"/>
          </a:xfrm>
          <a:prstGeom prst="rect">
            <a:avLst/>
          </a:prstGeom>
          <a:noFill/>
        </p:spPr>
        <p:txBody>
          <a:bodyPr wrap="square" rtlCol="0">
            <a:spAutoFit/>
          </a:bodyPr>
          <a:lstStyle/>
          <a:p>
            <a:pPr algn="ctr"/>
            <a:r>
              <a:rPr lang="en-US" sz="1800" b="1" dirty="0">
                <a:solidFill>
                  <a:srgbClr val="E74C39"/>
                </a:solidFill>
                <a:latin typeface="Franklin Gothic"/>
              </a:rPr>
              <a:t>Is this college your…</a:t>
            </a:r>
          </a:p>
        </p:txBody>
      </p:sp>
      <p:sp>
        <p:nvSpPr>
          <p:cNvPr id="8" name="Footer Placeholder 1"/>
          <p:cNvSpPr txBox="1">
            <a:spLocks/>
          </p:cNvSpPr>
          <p:nvPr>
            <p:custDataLst>
              <p:tags r:id="rId5"/>
            </p:custDataLst>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2" name="Slide Number Placeholder 4"/>
          <p:cNvSpPr txBox="1">
            <a:spLocks/>
          </p:cNvSpPr>
          <p:nvPr>
            <p:custDataLst>
              <p:tags r:id="rId6"/>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2" name="TextBox 1"/>
          <p:cNvSpPr txBox="1"/>
          <p:nvPr>
            <p:custDataLst>
              <p:tags r:id="rId7"/>
            </p:custDataLst>
          </p:nvPr>
        </p:nvSpPr>
        <p:spPr>
          <a:xfrm>
            <a:off x="197985" y="1146105"/>
            <a:ext cx="3078615" cy="954107"/>
          </a:xfrm>
          <a:prstGeom prst="rect">
            <a:avLst/>
          </a:prstGeom>
          <a:noFill/>
        </p:spPr>
        <p:txBody>
          <a:bodyPr wrap="square" rtlCol="0">
            <a:spAutoFit/>
          </a:bodyPr>
          <a:lstStyle/>
          <a:p>
            <a:pPr algn="ctr"/>
            <a:r>
              <a:rPr lang="en-US" sz="1800" b="1" dirty="0">
                <a:solidFill>
                  <a:srgbClr val="E74C39"/>
                </a:solidFill>
                <a:latin typeface="Franklin Gothic"/>
              </a:rPr>
              <a:t>Were you accepted by your first-choice college?</a:t>
            </a:r>
          </a:p>
          <a:p>
            <a:endParaRPr lang="en-US" dirty="0"/>
          </a:p>
        </p:txBody>
      </p:sp>
      <p:sp>
        <p:nvSpPr>
          <p:cNvPr id="13"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12"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143389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2931191951"/>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Reasons for Attending College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642610"/>
            <a:ext cx="9144000"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In deciding to </a:t>
            </a:r>
            <a:r>
              <a:rPr lang="en-US" sz="1800" b="1" i="1" u="sng" kern="0" dirty="0">
                <a:solidFill>
                  <a:srgbClr val="E74C39"/>
                </a:solidFill>
                <a:latin typeface="Franklin Gothic"/>
                <a:ea typeface="+mj-ea"/>
                <a:cs typeface="+mj-cs"/>
              </a:rPr>
              <a:t>go to college</a:t>
            </a:r>
            <a:r>
              <a:rPr lang="en-US" sz="1800" b="1" kern="0" dirty="0">
                <a:solidFill>
                  <a:srgbClr val="E74C39"/>
                </a:solidFill>
                <a:latin typeface="Franklin Gothic"/>
                <a:ea typeface="+mj-ea"/>
                <a:cs typeface="+mj-cs"/>
              </a:rPr>
              <a:t>, how important to </a:t>
            </a:r>
            <a:br>
              <a:rPr lang="en-US" sz="1800" b="1" kern="0" dirty="0">
                <a:solidFill>
                  <a:srgbClr val="E74C39"/>
                </a:solidFill>
                <a:latin typeface="Franklin Gothic"/>
                <a:ea typeface="+mj-ea"/>
                <a:cs typeface="+mj-cs"/>
              </a:rPr>
            </a:br>
            <a:r>
              <a:rPr lang="en-US" sz="1800" b="1" kern="0" dirty="0">
                <a:solidFill>
                  <a:srgbClr val="E74C39"/>
                </a:solidFill>
                <a:latin typeface="Franklin Gothic"/>
                <a:ea typeface="+mj-ea"/>
                <a:cs typeface="+mj-cs"/>
              </a:rPr>
              <a:t>you was each of the following reasons?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1977660899"/>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Reasons for Attending College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642610"/>
            <a:ext cx="9140825"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In deciding to </a:t>
            </a:r>
            <a:r>
              <a:rPr lang="en-US" sz="1800" b="1" i="1" u="sng" kern="0" dirty="0">
                <a:solidFill>
                  <a:srgbClr val="E74C39"/>
                </a:solidFill>
                <a:latin typeface="Franklin Gothic"/>
                <a:ea typeface="+mj-ea"/>
                <a:cs typeface="+mj-cs"/>
              </a:rPr>
              <a:t>go to college</a:t>
            </a:r>
            <a:r>
              <a:rPr lang="en-US" sz="1800" b="1" kern="0" dirty="0">
                <a:solidFill>
                  <a:srgbClr val="E74C39"/>
                </a:solidFill>
                <a:latin typeface="Franklin Gothic"/>
                <a:ea typeface="+mj-ea"/>
                <a:cs typeface="+mj-cs"/>
              </a:rPr>
              <a:t>, how important to </a:t>
            </a:r>
            <a:br>
              <a:rPr lang="en-US" sz="1800" b="1" kern="0" dirty="0">
                <a:solidFill>
                  <a:srgbClr val="E74C39"/>
                </a:solidFill>
                <a:latin typeface="Franklin Gothic"/>
                <a:ea typeface="+mj-ea"/>
                <a:cs typeface="+mj-cs"/>
              </a:rPr>
            </a:br>
            <a:r>
              <a:rPr lang="en-US" sz="1800" b="1" kern="0" dirty="0">
                <a:solidFill>
                  <a:srgbClr val="E74C39"/>
                </a:solidFill>
                <a:latin typeface="Franklin Gothic"/>
                <a:ea typeface="+mj-ea"/>
                <a:cs typeface="+mj-cs"/>
              </a:rPr>
              <a:t>you was each of the following reasons?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505058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2547648415"/>
              </p:ext>
            </p:extLst>
          </p:nvPr>
        </p:nvGraphicFramePr>
        <p:xfrm>
          <a:off x="152400" y="1065213"/>
          <a:ext cx="8744919" cy="480218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914400" y="0"/>
            <a:ext cx="82264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
        <p:nvSpPr>
          <p:cNvPr id="5" name="Rectangle 6"/>
          <p:cNvSpPr>
            <a:spLocks noChangeArrowheads="1"/>
          </p:cNvSpPr>
          <p:nvPr/>
        </p:nvSpPr>
        <p:spPr bwMode="auto">
          <a:xfrm>
            <a:off x="2895600" y="5867400"/>
            <a:ext cx="43434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2" name="Rectangle 11"/>
          <p:cNvSpPr/>
          <p:nvPr/>
        </p:nvSpPr>
        <p:spPr bwMode="auto">
          <a:xfrm>
            <a:off x="3048000" y="61722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048000" y="63246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648200" y="61722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3246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998262784"/>
              </p:ext>
            </p:extLst>
          </p:nvPr>
        </p:nvGraphicFramePr>
        <p:xfrm>
          <a:off x="152400" y="1143001"/>
          <a:ext cx="8744919"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Rectangle 6"/>
          <p:cNvSpPr>
            <a:spLocks noChangeArrowheads="1"/>
          </p:cNvSpPr>
          <p:nvPr/>
        </p:nvSpPr>
        <p:spPr bwMode="auto">
          <a:xfrm>
            <a:off x="3048000" y="5788759"/>
            <a:ext cx="38100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8" name="Rectangle 17"/>
          <p:cNvSpPr/>
          <p:nvPr/>
        </p:nvSpPr>
        <p:spPr bwMode="auto">
          <a:xfrm>
            <a:off x="3200400" y="6093559"/>
            <a:ext cx="64168"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9" name="Rectangle 18"/>
          <p:cNvSpPr/>
          <p:nvPr/>
        </p:nvSpPr>
        <p:spPr bwMode="auto">
          <a:xfrm>
            <a:off x="3200400" y="6245959"/>
            <a:ext cx="64168"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0" name="Rectangle 19"/>
          <p:cNvSpPr/>
          <p:nvPr/>
        </p:nvSpPr>
        <p:spPr bwMode="auto">
          <a:xfrm>
            <a:off x="4800600" y="6093559"/>
            <a:ext cx="64168"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245959"/>
            <a:ext cx="64168"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
        <p:nvSpPr>
          <p:cNvPr id="2" name="Title 1">
            <a:extLst>
              <a:ext uri="{FF2B5EF4-FFF2-40B4-BE49-F238E27FC236}">
                <a16:creationId xmlns:a16="http://schemas.microsoft.com/office/drawing/2014/main" id="{59C9316A-4D6F-117C-F245-48C89D27AE37}"/>
              </a:ext>
            </a:extLst>
          </p:cNvPr>
          <p:cNvSpPr>
            <a:spLocks noGrp="1"/>
          </p:cNvSpPr>
          <p:nvPr>
            <p:ph type="title"/>
          </p:nvPr>
        </p:nvSpPr>
        <p:spPr>
          <a:xfrm>
            <a:off x="914400" y="0"/>
            <a:ext cx="82264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2830632712"/>
              </p:ext>
            </p:extLst>
          </p:nvPr>
        </p:nvGraphicFramePr>
        <p:xfrm>
          <a:off x="152400" y="11430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6"/>
          <p:cNvSpPr>
            <a:spLocks noChangeArrowheads="1"/>
          </p:cNvSpPr>
          <p:nvPr/>
        </p:nvSpPr>
        <p:spPr bwMode="auto">
          <a:xfrm>
            <a:off x="3048000" y="5754469"/>
            <a:ext cx="3581400" cy="646331"/>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 </a:t>
            </a:r>
            <a:r>
              <a:rPr lang="en-US" sz="1200" b="1" dirty="0">
                <a:solidFill>
                  <a:srgbClr val="202945"/>
                </a:solidFill>
              </a:rPr>
              <a:t>Your Institution                 Comparison Group</a:t>
            </a:r>
          </a:p>
          <a:p>
            <a:pPr>
              <a:defRPr/>
            </a:pPr>
            <a:r>
              <a:rPr lang="en-US" sz="1200" b="1" dirty="0">
                <a:solidFill>
                  <a:srgbClr val="202945"/>
                </a:solidFill>
              </a:rPr>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3" name="Rectangle 12"/>
          <p:cNvSpPr/>
          <p:nvPr/>
        </p:nvSpPr>
        <p:spPr bwMode="auto">
          <a:xfrm>
            <a:off x="3200400" y="6059269"/>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211669"/>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059269"/>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211669"/>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
        <p:nvSpPr>
          <p:cNvPr id="2" name="Title 1">
            <a:extLst>
              <a:ext uri="{FF2B5EF4-FFF2-40B4-BE49-F238E27FC236}">
                <a16:creationId xmlns:a16="http://schemas.microsoft.com/office/drawing/2014/main" id="{799B5EAB-7413-6B58-9218-F2D52505C72A}"/>
              </a:ext>
            </a:extLst>
          </p:cNvPr>
          <p:cNvSpPr>
            <a:spLocks noGrp="1"/>
          </p:cNvSpPr>
          <p:nvPr>
            <p:ph type="title"/>
          </p:nvPr>
        </p:nvSpPr>
        <p:spPr>
          <a:xfrm>
            <a:off x="914400" y="0"/>
            <a:ext cx="82264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Subtitle 6"/>
          <p:cNvSpPr>
            <a:spLocks noGrp="1"/>
          </p:cNvSpPr>
          <p:nvPr>
            <p:ph type="subTitle" sz="quarter" idx="1"/>
          </p:nvPr>
        </p:nvSpPr>
        <p:spPr>
          <a:xfrm>
            <a:off x="1371600" y="4419600"/>
            <a:ext cx="6400800" cy="1752600"/>
          </a:xfrm>
        </p:spPr>
        <p:txBody>
          <a:bodyPr/>
          <a:lstStyle/>
          <a:p>
            <a:r>
              <a:rPr lang="en-US" dirty="0">
                <a:solidFill>
                  <a:srgbClr val="E74C39"/>
                </a:solidFill>
                <a:latin typeface="Franklin Gothic Book"/>
              </a:rPr>
              <a:t>Economic factors play an important role in students’ decisions about college.</a:t>
            </a:r>
          </a:p>
          <a:p>
            <a:endParaRPr lang="en-US" sz="1600" dirty="0"/>
          </a:p>
        </p:txBody>
      </p:sp>
      <p:sp>
        <p:nvSpPr>
          <p:cNvPr id="5"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Financing College </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1386316500"/>
              </p:ext>
            </p:extLst>
          </p:nvPr>
        </p:nvGraphicFramePr>
        <p:xfrm>
          <a:off x="152400" y="1600200"/>
          <a:ext cx="8229600" cy="4682359"/>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9"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itle 1"/>
          <p:cNvSpPr txBox="1">
            <a:spLocks/>
          </p:cNvSpPr>
          <p:nvPr/>
        </p:nvSpPr>
        <p:spPr bwMode="auto">
          <a:xfrm>
            <a:off x="0" y="380999"/>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a:solidFill>
                  <a:srgbClr val="202945"/>
                </a:solidFill>
                <a:latin typeface="Franklin Gothic Book"/>
              </a:rPr>
              <a:t>Funding Sources</a:t>
            </a:r>
            <a:br>
              <a:rPr lang="en-US" kern="0" dirty="0">
                <a:solidFill>
                  <a:schemeClr val="tx1"/>
                </a:solidFill>
              </a:rPr>
            </a:br>
            <a:r>
              <a:rPr lang="en-US" sz="1800" kern="1200" dirty="0">
                <a:solidFill>
                  <a:srgbClr val="E74C39"/>
                </a:solidFill>
                <a:latin typeface="Franklin Gothic"/>
              </a:rPr>
              <a:t>Students’ first-year funding sources:</a:t>
            </a:r>
            <a:endParaRPr lang="en-US" sz="1800" kern="0" dirty="0">
              <a:solidFill>
                <a:srgbClr val="E74C39"/>
              </a:solidFill>
              <a:latin typeface="Franklin Gothic"/>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Financial Aid</a:t>
            </a:r>
            <a:br>
              <a:rPr lang="en-US" dirty="0">
                <a:solidFill>
                  <a:schemeClr val="tx1"/>
                </a:solidFill>
              </a:rPr>
            </a:br>
            <a:r>
              <a:rPr lang="en-US" sz="1800" kern="1200" dirty="0">
                <a:solidFill>
                  <a:srgbClr val="E74C39"/>
                </a:solidFill>
                <a:latin typeface="Franklin Gothic"/>
              </a:rPr>
              <a:t>Did you receive any of the following forms of financial aid?</a:t>
            </a:r>
            <a:endParaRPr lang="en-US" sz="1800" dirty="0">
              <a:solidFill>
                <a:srgbClr val="E74C39"/>
              </a:solidFill>
              <a:latin typeface="Franklin Gothic"/>
            </a:endParaRP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204633594"/>
              </p:ext>
            </p:extLst>
          </p:nvPr>
        </p:nvGraphicFramePr>
        <p:xfrm>
          <a:off x="228600" y="1524000"/>
          <a:ext cx="86106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104165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8787"/>
            <a:ext cx="9140825" cy="989013"/>
          </a:xfrm>
        </p:spPr>
        <p:txBody>
          <a:bodyPr/>
          <a:lstStyle/>
          <a:p>
            <a:r>
              <a:rPr lang="en-US" dirty="0">
                <a:solidFill>
                  <a:srgbClr val="202945"/>
                </a:solidFill>
                <a:latin typeface="Franklin Gothic Book"/>
              </a:rPr>
              <a:t>Ability to Finance Education</a:t>
            </a:r>
            <a:br>
              <a:rPr lang="en-US" dirty="0">
                <a:solidFill>
                  <a:schemeClr val="tx1"/>
                </a:solidFill>
              </a:rPr>
            </a:br>
            <a:r>
              <a:rPr lang="en-US" sz="1800" dirty="0">
                <a:solidFill>
                  <a:srgbClr val="E74C39"/>
                </a:solidFill>
                <a:latin typeface="Franklin Gothic"/>
              </a:rPr>
              <a:t>Do you have any concern about your ability to finance your </a:t>
            </a:r>
            <a:br>
              <a:rPr lang="en-US" sz="1800" dirty="0">
                <a:solidFill>
                  <a:srgbClr val="E74C39"/>
                </a:solidFill>
                <a:latin typeface="Franklin Gothic"/>
              </a:rPr>
            </a:br>
            <a:r>
              <a:rPr lang="en-US" sz="1800" dirty="0">
                <a:solidFill>
                  <a:srgbClr val="E74C39"/>
                </a:solidFill>
                <a:latin typeface="Franklin Gothic"/>
              </a:rPr>
              <a:t>college education?</a:t>
            </a: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3477118250"/>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a:solidFill>
                  <a:schemeClr val="tx1">
                    <a:lumMod val="75000"/>
                  </a:schemeClr>
                </a:solidFill>
              </a:rPr>
              <a:t>The First Year is Important…</a:t>
            </a:r>
          </a:p>
        </p:txBody>
      </p:sp>
      <p:sp>
        <p:nvSpPr>
          <p:cNvPr id="34819" name="Content Placeholder 2"/>
          <p:cNvSpPr>
            <a:spLocks noGrp="1"/>
          </p:cNvSpPr>
          <p:nvPr>
            <p:ph idx="1"/>
          </p:nvPr>
        </p:nvSpPr>
        <p:spPr>
          <a:xfrm>
            <a:off x="304800" y="1600200"/>
            <a:ext cx="8534400" cy="4648200"/>
          </a:xfrm>
        </p:spPr>
        <p:txBody>
          <a:bodyPr/>
          <a:lstStyle/>
          <a:p>
            <a:pPr marL="0" indent="0">
              <a:buFontTx/>
              <a:buNone/>
              <a:defRPr/>
            </a:pPr>
            <a:r>
              <a:rPr lang="en-US" dirty="0">
                <a:solidFill>
                  <a:srgbClr val="202945"/>
                </a:solidFill>
                <a:latin typeface="Franklin Gothic Book"/>
              </a:rPr>
              <a:t>The CIRP Freshman Survey (TFS) collects important information on what your incoming students are like before they experience college. Key sections of the survey examine the following:</a:t>
            </a:r>
          </a:p>
          <a:p>
            <a:pPr>
              <a:defRPr/>
            </a:pPr>
            <a:endParaRPr lang="en-US" sz="1400" dirty="0">
              <a:solidFill>
                <a:schemeClr val="tx2">
                  <a:lumMod val="50000"/>
                </a:schemeClr>
              </a:solidFill>
            </a:endParaRPr>
          </a:p>
          <a:p>
            <a:pPr lvl="1">
              <a:spcBef>
                <a:spcPts val="300"/>
              </a:spcBef>
              <a:buClr>
                <a:srgbClr val="E74C39"/>
              </a:buClr>
              <a:defRPr/>
            </a:pPr>
            <a:r>
              <a:rPr lang="en-US" sz="2400" dirty="0">
                <a:solidFill>
                  <a:srgbClr val="E74C39"/>
                </a:solidFill>
                <a:latin typeface="Franklin Gothic Book"/>
              </a:rPr>
              <a:t>College choice</a:t>
            </a:r>
          </a:p>
          <a:p>
            <a:pPr lvl="1">
              <a:spcBef>
                <a:spcPts val="300"/>
              </a:spcBef>
              <a:buClr>
                <a:srgbClr val="E74C39"/>
              </a:buClr>
              <a:defRPr/>
            </a:pPr>
            <a:r>
              <a:rPr lang="en-US" sz="2400" dirty="0">
                <a:solidFill>
                  <a:srgbClr val="E74C39"/>
                </a:solidFill>
                <a:latin typeface="Franklin Gothic Book"/>
              </a:rPr>
              <a:t>Financing college</a:t>
            </a:r>
          </a:p>
          <a:p>
            <a:pPr lvl="1">
              <a:spcBef>
                <a:spcPts val="300"/>
              </a:spcBef>
              <a:buClr>
                <a:srgbClr val="E74C39"/>
              </a:buClr>
              <a:defRPr/>
            </a:pPr>
            <a:r>
              <a:rPr lang="en-US" sz="2400" dirty="0">
                <a:solidFill>
                  <a:srgbClr val="E74C39"/>
                </a:solidFill>
                <a:latin typeface="Franklin Gothic Book"/>
              </a:rPr>
              <a:t>High school experiences</a:t>
            </a:r>
          </a:p>
          <a:p>
            <a:pPr lvl="1">
              <a:spcBef>
                <a:spcPts val="300"/>
              </a:spcBef>
              <a:buClr>
                <a:srgbClr val="E74C39"/>
              </a:buClr>
              <a:defRPr/>
            </a:pPr>
            <a:r>
              <a:rPr lang="en-US" sz="2400" dirty="0">
                <a:solidFill>
                  <a:srgbClr val="E74C39"/>
                </a:solidFill>
                <a:latin typeface="Franklin Gothic Book"/>
              </a:rPr>
              <a:t>College preparation</a:t>
            </a:r>
          </a:p>
          <a:p>
            <a:pPr lvl="1">
              <a:spcBef>
                <a:spcPts val="300"/>
              </a:spcBef>
              <a:buClr>
                <a:srgbClr val="E74C39"/>
              </a:buClr>
              <a:defRPr/>
            </a:pPr>
            <a:r>
              <a:rPr lang="en-US" sz="2400" dirty="0">
                <a:solidFill>
                  <a:srgbClr val="E74C39"/>
                </a:solidFill>
                <a:latin typeface="Franklin Gothic Book"/>
              </a:rPr>
              <a:t>Expectations for college: major and career</a:t>
            </a:r>
          </a:p>
          <a:p>
            <a:pPr lvl="1">
              <a:spcBef>
                <a:spcPts val="300"/>
              </a:spcBef>
              <a:buClr>
                <a:srgbClr val="E74C39"/>
              </a:buClr>
              <a:defRPr/>
            </a:pPr>
            <a:r>
              <a:rPr lang="en-US" sz="2400" dirty="0">
                <a:solidFill>
                  <a:srgbClr val="E74C39"/>
                </a:solidFill>
                <a:latin typeface="Franklin Gothic Book"/>
              </a:rPr>
              <a:t>Expectations for college life</a:t>
            </a:r>
          </a:p>
          <a:p>
            <a:pPr lvl="1">
              <a:spcBef>
                <a:spcPts val="300"/>
              </a:spcBef>
              <a:buClr>
                <a:srgbClr val="E74C39"/>
              </a:buClr>
              <a:defRPr/>
            </a:pPr>
            <a:r>
              <a:rPr lang="en-US" sz="2400" dirty="0">
                <a:solidFill>
                  <a:srgbClr val="E74C39"/>
                </a:solidFill>
                <a:latin typeface="Franklin Gothic Book"/>
              </a:rPr>
              <a:t>Recruitment and orientation</a:t>
            </a:r>
          </a:p>
          <a:p>
            <a:pPr lvl="1">
              <a:spcBef>
                <a:spcPts val="300"/>
              </a:spcBef>
              <a:buClr>
                <a:srgbClr val="E74C39"/>
              </a:buClr>
              <a:defRPr/>
            </a:pPr>
            <a:r>
              <a:rPr lang="en-US" sz="2400" dirty="0">
                <a:solidFill>
                  <a:srgbClr val="E74C39"/>
                </a:solidFill>
                <a:latin typeface="Franklin Gothic Book"/>
              </a:rPr>
              <a:t>COVID-19 pandemic</a:t>
            </a:r>
          </a:p>
          <a:p>
            <a:pPr>
              <a:buFontTx/>
              <a:buNone/>
              <a:defRPr/>
            </a:pPr>
            <a:endParaRPr lang="en-US" dirty="0">
              <a:solidFill>
                <a:schemeClr val="tx1"/>
              </a:solidFill>
            </a:endParaRPr>
          </a:p>
        </p:txBody>
      </p:sp>
      <p:sp>
        <p:nvSpPr>
          <p:cNvPr id="11" name="TextBox 10"/>
          <p:cNvSpPr txBox="1"/>
          <p:nvPr/>
        </p:nvSpPr>
        <p:spPr>
          <a:xfrm>
            <a:off x="0" y="0"/>
            <a:ext cx="9144000" cy="1046440"/>
          </a:xfrm>
          <a:prstGeom prst="rect">
            <a:avLst/>
          </a:prstGeom>
          <a:solidFill>
            <a:srgbClr val="202945"/>
          </a:solidFill>
        </p:spPr>
        <p:txBody>
          <a:bodyPr lIns="274320" rIns="274320" anchor="t">
            <a:spAutoFit/>
          </a:bodyPr>
          <a:lstStyle/>
          <a:p>
            <a:pPr>
              <a:defRPr/>
            </a:pPr>
            <a:endParaRPr lang="en-US" sz="1000" dirty="0">
              <a:solidFill>
                <a:schemeClr val="bg2"/>
              </a:solidFill>
              <a:latin typeface="+mj-lt"/>
            </a:endParaRPr>
          </a:p>
          <a:p>
            <a:pPr>
              <a:defRPr/>
            </a:pPr>
            <a:r>
              <a:rPr lang="en-US" sz="3600" dirty="0">
                <a:latin typeface="Franklin Gothic Book"/>
              </a:rPr>
              <a:t>INCOMING FIRST-YEAR STUDENTS</a:t>
            </a:r>
          </a:p>
          <a:p>
            <a:pPr>
              <a:defRPr/>
            </a:pPr>
            <a:endParaRPr lang="en-US" sz="1600" dirty="0">
              <a:solidFill>
                <a:schemeClr val="bg2"/>
              </a:solidFill>
              <a:latin typeface="Franklin Gothic Book"/>
            </a:endParaRPr>
          </a:p>
        </p:txBody>
      </p:sp>
      <p:cxnSp>
        <p:nvCxnSpPr>
          <p:cNvPr id="29703" name="Straight Connector 11"/>
          <p:cNvCxnSpPr>
            <a:cxnSpLocks noChangeShapeType="1"/>
          </p:cNvCxnSpPr>
          <p:nvPr/>
        </p:nvCxnSpPr>
        <p:spPr bwMode="auto">
          <a:xfrm>
            <a:off x="152400" y="838200"/>
            <a:ext cx="8686800" cy="0"/>
          </a:xfrm>
          <a:prstGeom prst="line">
            <a:avLst/>
          </a:prstGeom>
          <a:noFill/>
          <a:ln w="22225" algn="ctr">
            <a:solidFill>
              <a:schemeClr val="bg2"/>
            </a:solidFill>
            <a:round/>
            <a:headEnd/>
            <a:tailEnd/>
          </a:ln>
        </p:spPr>
      </p:cxn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9"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ubtitle 6"/>
          <p:cNvSpPr>
            <a:spLocks noGrp="1"/>
          </p:cNvSpPr>
          <p:nvPr>
            <p:ph type="subTitle" sz="quarter" idx="1"/>
          </p:nvPr>
        </p:nvSpPr>
        <p:spPr>
          <a:xfrm>
            <a:off x="1295400" y="4648200"/>
            <a:ext cx="6172200" cy="1752600"/>
          </a:xfrm>
        </p:spPr>
        <p:txBody>
          <a:bodyPr/>
          <a:lstStyle/>
          <a:p>
            <a:r>
              <a:rPr lang="en-US" dirty="0">
                <a:solidFill>
                  <a:srgbClr val="E74C39"/>
                </a:solidFill>
                <a:latin typeface="Franklin Gothic Book"/>
              </a:rPr>
              <a:t>Understanding students’ established behaviors in high school helps foster skills, knowledge, and abilities in the curriculum and co-curriculum.</a:t>
            </a:r>
          </a:p>
        </p:txBody>
      </p:sp>
      <p:sp>
        <p:nvSpPr>
          <p:cNvPr id="4" name="Rectangle 2"/>
          <p:cNvSpPr txBox="1">
            <a:spLocks noChangeArrowheads="1"/>
          </p:cNvSpPr>
          <p:nvPr/>
        </p:nvSpPr>
        <p:spPr bwMode="auto">
          <a:xfrm>
            <a:off x="0" y="2362200"/>
            <a:ext cx="9164444"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High School Experiences</a:t>
            </a:r>
            <a:endParaRPr lang="en-US" sz="4400" b="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panose="020B0503020102020204" pitchFamily="34" charset="0"/>
              </a:rPr>
              <a:t>Academic Preparation</a:t>
            </a:r>
            <a:br>
              <a:rPr lang="en-US" dirty="0">
                <a:solidFill>
                  <a:schemeClr val="tx1"/>
                </a:solidFill>
                <a:latin typeface="Franklin Gothic Medium" panose="020B0603020102020204" pitchFamily="34" charset="0"/>
              </a:rPr>
            </a:br>
            <a:r>
              <a:rPr lang="en-US" sz="1800" dirty="0">
                <a:solidFill>
                  <a:srgbClr val="E74C39"/>
                </a:solidFill>
                <a:latin typeface="Franklin Gothic"/>
              </a:rPr>
              <a:t>Please mark which of the following courses you have completed.</a:t>
            </a:r>
          </a:p>
        </p:txBody>
      </p:sp>
      <p:graphicFrame>
        <p:nvGraphicFramePr>
          <p:cNvPr id="5" name="Course completion"/>
          <p:cNvGraphicFramePr>
            <a:graphicFrameLocks noGrp="1"/>
          </p:cNvGraphicFramePr>
          <p:nvPr>
            <p:ph idx="1"/>
            <p:extLst>
              <p:ext uri="{D42A27DB-BD31-4B8C-83A1-F6EECF244321}">
                <p14:modId xmlns:p14="http://schemas.microsoft.com/office/powerpoint/2010/main" val="477698578"/>
              </p:ext>
            </p:extLst>
          </p:nvPr>
        </p:nvGraphicFramePr>
        <p:xfrm>
          <a:off x="608012" y="1370012"/>
          <a:ext cx="7924800" cy="5183188"/>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a:solidFill>
                  <a:srgbClr val="202945"/>
                </a:solidFill>
              </a:rPr>
              <a:t> Your Institution       Comparison 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528970860"/>
              </p:ext>
            </p:extLst>
          </p:nvPr>
        </p:nvGraphicFramePr>
        <p:xfrm>
          <a:off x="0" y="1600200"/>
          <a:ext cx="71628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14400" y="152400"/>
            <a:ext cx="8077200" cy="1219200"/>
          </a:xfrm>
        </p:spPr>
        <p:txBody>
          <a:bodyPr/>
          <a:lstStyle/>
          <a:p>
            <a:pPr eaLnBrk="1" hangingPunct="1">
              <a:defRPr/>
            </a:pPr>
            <a:r>
              <a:rPr lang="en-US" dirty="0">
                <a:solidFill>
                  <a:srgbClr val="202945"/>
                </a:solidFill>
                <a:latin typeface="Franklin Gothic Book"/>
              </a:rPr>
              <a:t>Habits of Mind</a:t>
            </a:r>
            <a:br>
              <a:rPr lang="en-US" dirty="0">
                <a:solidFill>
                  <a:schemeClr val="tx1"/>
                </a:solidFill>
              </a:rPr>
            </a:br>
            <a:r>
              <a:rPr lang="en-US" sz="1800" i="1" dirty="0">
                <a:solidFill>
                  <a:srgbClr val="E74C39"/>
                </a:solidFill>
                <a:latin typeface="Franklin Gothic"/>
              </a:rPr>
              <a:t>Habits of Mind </a:t>
            </a:r>
            <a:r>
              <a:rPr lang="en-US" sz="1800" dirty="0">
                <a:solidFill>
                  <a:srgbClr val="E74C39"/>
                </a:solidFill>
                <a:latin typeface="Franklin Gothic"/>
              </a:rPr>
              <a:t>is a unified measure of the behaviors and traits associated with academic success. These learning behaviors are seen as the foundation for lifelong learning.</a:t>
            </a:r>
          </a:p>
        </p:txBody>
      </p:sp>
      <p:sp>
        <p:nvSpPr>
          <p:cNvPr id="7176" name="TextBox 1"/>
          <p:cNvSpPr txBox="1">
            <a:spLocks noChangeArrowheads="1"/>
          </p:cNvSpPr>
          <p:nvPr/>
        </p:nvSpPr>
        <p:spPr bwMode="auto">
          <a:xfrm>
            <a:off x="5867400" y="1828800"/>
            <a:ext cx="2971800" cy="4343400"/>
          </a:xfrm>
          <a:prstGeom prst="rect">
            <a:avLst/>
          </a:prstGeom>
          <a:noFill/>
          <a:ln w="9525">
            <a:noFill/>
            <a:miter lim="800000"/>
            <a:headEnd/>
            <a:tailEnd/>
          </a:ln>
        </p:spPr>
        <p:txBody>
          <a:bodyPr anchor="t"/>
          <a:lstStyle/>
          <a:p>
            <a:pPr algn="ctr">
              <a:defRPr/>
            </a:pPr>
            <a:r>
              <a:rPr lang="en-US" sz="1400" b="1" u="sng" dirty="0">
                <a:solidFill>
                  <a:schemeClr val="bg2"/>
                </a:solidFill>
                <a:latin typeface="Franklin Gothic Book"/>
              </a:rPr>
              <a:t>Construct Items</a:t>
            </a:r>
            <a:endParaRPr lang="en-US" sz="1400" u="sng" dirty="0">
              <a:solidFill>
                <a:srgbClr val="202945"/>
              </a:solidFill>
              <a:latin typeface="Franklin Gothic Book"/>
            </a:endParaRPr>
          </a:p>
          <a:p>
            <a:pPr marL="171450" indent="-171450">
              <a:buFont typeface="Arial"/>
              <a:buChar char="•"/>
              <a:defRPr/>
            </a:pPr>
            <a:endParaRPr lang="en-US" sz="1200" b="1" dirty="0">
              <a:solidFill>
                <a:schemeClr val="bg2"/>
              </a:solidFill>
              <a:latin typeface="Franklin Gothic Book"/>
            </a:endParaRPr>
          </a:p>
          <a:p>
            <a:pPr marL="171450" indent="-171450">
              <a:buFont typeface="Arial"/>
              <a:buChar char="•"/>
              <a:defRPr/>
            </a:pPr>
            <a:r>
              <a:rPr lang="en-US" sz="1400" b="1" dirty="0">
                <a:solidFill>
                  <a:schemeClr val="bg1"/>
                </a:solidFill>
                <a:latin typeface="Franklin Gothic Book" panose="020B0503020102020204" pitchFamily="34" charset="0"/>
              </a:rPr>
              <a:t>Seek solutions to problems and explain them to others</a:t>
            </a:r>
          </a:p>
          <a:p>
            <a:pPr marL="171450" indent="-171450">
              <a:buFont typeface="Arial"/>
              <a:buChar char="•"/>
              <a:defRPr/>
            </a:pPr>
            <a:r>
              <a:rPr lang="en-US" sz="1400" b="1" dirty="0">
                <a:solidFill>
                  <a:schemeClr val="bg1"/>
                </a:solidFill>
                <a:latin typeface="Franklin Gothic Book" panose="020B0503020102020204" pitchFamily="34" charset="0"/>
              </a:rPr>
              <a:t>Support your opinions with a logical argument</a:t>
            </a:r>
          </a:p>
          <a:p>
            <a:pPr marL="171450" indent="-171450">
              <a:buFont typeface="Arial"/>
              <a:buChar char="•"/>
              <a:defRPr/>
            </a:pPr>
            <a:r>
              <a:rPr lang="en-US" sz="1400" b="1" dirty="0">
                <a:solidFill>
                  <a:schemeClr val="bg1"/>
                </a:solidFill>
                <a:latin typeface="Franklin Gothic Book" panose="020B0503020102020204" pitchFamily="34" charset="0"/>
              </a:rPr>
              <a:t>Look up scientific research articles and resources</a:t>
            </a:r>
          </a:p>
          <a:p>
            <a:pPr marL="171450" indent="-171450">
              <a:buFont typeface="Arial"/>
              <a:buChar char="•"/>
              <a:defRPr/>
            </a:pPr>
            <a:r>
              <a:rPr lang="en-US" sz="1400" b="1" dirty="0">
                <a:solidFill>
                  <a:schemeClr val="bg1"/>
                </a:solidFill>
                <a:latin typeface="Franklin Gothic Book" panose="020B0503020102020204" pitchFamily="34" charset="0"/>
              </a:rPr>
              <a:t>Accept mistakes as part of the learning process</a:t>
            </a:r>
          </a:p>
          <a:p>
            <a:pPr marL="171450" indent="-171450">
              <a:buFont typeface="Arial"/>
              <a:buChar char="•"/>
              <a:defRPr/>
            </a:pPr>
            <a:r>
              <a:rPr lang="en-US" sz="1400" b="1" dirty="0">
                <a:solidFill>
                  <a:schemeClr val="bg1"/>
                </a:solidFill>
                <a:latin typeface="Franklin Gothic Book" panose="020B0503020102020204" pitchFamily="34" charset="0"/>
              </a:rPr>
              <a:t>Explore topics on your own, even though it was not required for a class</a:t>
            </a: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4"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8" name="TextBox 17">
            <a:extLst>
              <a:ext uri="{FF2B5EF4-FFF2-40B4-BE49-F238E27FC236}">
                <a16:creationId xmlns:a16="http://schemas.microsoft.com/office/drawing/2014/main" id="{4AE46297-37C9-A8F3-4D7F-97DCE6269487}"/>
              </a:ext>
            </a:extLst>
          </p:cNvPr>
          <p:cNvSpPr txBox="1"/>
          <p:nvPr/>
        </p:nvSpPr>
        <p:spPr>
          <a:xfrm>
            <a:off x="6104737" y="5257800"/>
            <a:ext cx="2963063" cy="1015663"/>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n&gt;=5.</a:t>
            </a:r>
          </a:p>
        </p:txBody>
      </p:sp>
    </p:spTree>
    <p:extLst>
      <p:ext uri="{BB962C8B-B14F-4D97-AF65-F5344CB8AC3E}">
        <p14:creationId xmlns:p14="http://schemas.microsoft.com/office/powerpoint/2010/main" val="833621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extLst>
              <p:ext uri="{D42A27DB-BD31-4B8C-83A1-F6EECF244321}">
                <p14:modId xmlns:p14="http://schemas.microsoft.com/office/powerpoint/2010/main" val="2132840234"/>
              </p:ext>
            </p:extLst>
          </p:nvPr>
        </p:nvGraphicFramePr>
        <p:xfrm>
          <a:off x="221391" y="1476487"/>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3012709298"/>
              </p:ext>
            </p:extLst>
          </p:nvPr>
        </p:nvGraphicFramePr>
        <p:xfrm>
          <a:off x="152400" y="1676400"/>
          <a:ext cx="6477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758927" y="1895587"/>
            <a:ext cx="3352800" cy="35560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marL="285750" indent="-285750">
              <a:buFont typeface="Arial" panose="020B0604020202020204" pitchFamily="34" charset="0"/>
              <a:buChar char="•"/>
              <a:defRPr/>
            </a:pPr>
            <a:endParaRPr lang="en-US" sz="1400" b="1" u="sng" dirty="0">
              <a:solidFill>
                <a:srgbClr val="202945"/>
              </a:solidFill>
              <a:latin typeface="Franklin Gothic Book"/>
            </a:endParaRPr>
          </a:p>
          <a:p>
            <a:pPr marL="404813" indent="-285750">
              <a:buFont typeface="Arial" panose="020B0604020202020204" pitchFamily="34" charset="0"/>
              <a:buChar char="•"/>
              <a:defRPr/>
            </a:pPr>
            <a:r>
              <a:rPr lang="en-US" sz="1400" b="1" dirty="0">
                <a:solidFill>
                  <a:srgbClr val="202945"/>
                </a:solidFill>
                <a:latin typeface="Franklin Gothic Book"/>
              </a:rPr>
              <a:t>Ability to see the world from someone else's perspective</a:t>
            </a:r>
          </a:p>
          <a:p>
            <a:pPr marL="404813" indent="-285750">
              <a:buFont typeface="Arial" panose="020B0604020202020204" pitchFamily="34" charset="0"/>
              <a:buChar char="•"/>
              <a:defRPr/>
            </a:pPr>
            <a:r>
              <a:rPr lang="en-US" sz="1400" b="1" dirty="0">
                <a:solidFill>
                  <a:srgbClr val="202945"/>
                </a:solidFill>
                <a:latin typeface="Franklin Gothic Book"/>
              </a:rPr>
              <a:t>Tolerance of others with different beliefs</a:t>
            </a:r>
          </a:p>
          <a:p>
            <a:pPr marL="404813" indent="-285750">
              <a:buFont typeface="Arial" panose="020B0604020202020204" pitchFamily="34" charset="0"/>
              <a:buChar char="•"/>
              <a:defRPr/>
            </a:pPr>
            <a:r>
              <a:rPr lang="en-US" sz="1400" b="1" dirty="0">
                <a:solidFill>
                  <a:srgbClr val="202945"/>
                </a:solidFill>
                <a:latin typeface="Franklin Gothic Book"/>
              </a:rPr>
              <a:t>Openness to having my own views challenged</a:t>
            </a:r>
          </a:p>
          <a:p>
            <a:pPr marL="404813" indent="-285750">
              <a:buFont typeface="Arial" panose="020B0604020202020204" pitchFamily="34" charset="0"/>
              <a:buChar char="•"/>
              <a:defRPr/>
            </a:pPr>
            <a:r>
              <a:rPr lang="en-US" sz="1400" b="1" dirty="0">
                <a:solidFill>
                  <a:srgbClr val="202945"/>
                </a:solidFill>
                <a:latin typeface="Franklin Gothic Book"/>
              </a:rPr>
              <a:t>Ability to discuss and negotiate controversial issues</a:t>
            </a:r>
          </a:p>
          <a:p>
            <a:pPr marL="404813" indent="-285750">
              <a:buFont typeface="Arial" panose="020B0604020202020204" pitchFamily="34" charset="0"/>
              <a:buChar char="•"/>
              <a:defRPr/>
            </a:pPr>
            <a:r>
              <a:rPr lang="en-US" sz="1400" b="1" dirty="0">
                <a:solidFill>
                  <a:srgbClr val="202945"/>
                </a:solidFill>
                <a:latin typeface="Franklin Gothic Book"/>
              </a:rPr>
              <a:t>Ability to work cooperatively with diverse people</a:t>
            </a:r>
          </a:p>
          <a:p>
            <a:pPr marL="404813" indent="-285750">
              <a:buFont typeface="Arial" panose="020B0604020202020204" pitchFamily="34" charset="0"/>
              <a:buChar char="•"/>
              <a:defRPr/>
            </a:pPr>
            <a:endParaRPr lang="en-US" sz="1400" b="1" dirty="0">
              <a:solidFill>
                <a:srgbClr val="202945"/>
              </a:solidFill>
              <a:latin typeface="Franklin Gothic Book"/>
            </a:endParaRPr>
          </a:p>
          <a:p>
            <a:pPr>
              <a:defRPr/>
            </a:pPr>
            <a:endParaRPr lang="en-US" sz="1200" dirty="0">
              <a:solidFill>
                <a:schemeClr val="bg1"/>
              </a:solidFill>
              <a:latin typeface="Franklin Gothic Book"/>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rgbClr val="202945"/>
                </a:solidFill>
                <a:latin typeface="Franklin Gothic Book"/>
                <a:ea typeface="+mj-ea"/>
                <a:cs typeface="+mj-cs"/>
              </a:rPr>
              <a:t>Pluralistic Orientation</a:t>
            </a:r>
            <a:br>
              <a:rPr lang="en-US" sz="1600" b="1" kern="0" dirty="0">
                <a:latin typeface="+mj-lt"/>
                <a:ea typeface="+mj-ea"/>
                <a:cs typeface="+mj-cs"/>
              </a:rPr>
            </a:br>
            <a:r>
              <a:rPr lang="en-US" sz="1800" b="1" i="1" kern="0" dirty="0">
                <a:solidFill>
                  <a:srgbClr val="E74C39"/>
                </a:solidFill>
                <a:latin typeface="Franklin Gothic"/>
                <a:ea typeface="+mj-ea"/>
                <a:cs typeface="+mj-cs"/>
              </a:rPr>
              <a:t>Pluralistic Orientation </a:t>
            </a:r>
            <a:r>
              <a:rPr lang="en-US" sz="1800" b="1" kern="0" dirty="0">
                <a:solidFill>
                  <a:srgbClr val="E74C39"/>
                </a:solidFill>
                <a:latin typeface="Franklin Gothic"/>
                <a:ea typeface="+mj-ea"/>
                <a:cs typeface="+mj-cs"/>
              </a:rPr>
              <a:t>measures skills and dispositions appropriate for </a:t>
            </a:r>
            <a:br>
              <a:rPr lang="en-US" sz="1800" b="1" kern="0" dirty="0">
                <a:latin typeface="Franklin Gothic"/>
                <a:ea typeface="+mj-ea"/>
                <a:cs typeface="+mj-cs"/>
              </a:rPr>
            </a:br>
            <a:r>
              <a:rPr lang="en-US" sz="1800" b="1" kern="0" dirty="0">
                <a:solidFill>
                  <a:srgbClr val="E74C39"/>
                </a:solidFill>
                <a:latin typeface="Franklin Gothic"/>
                <a:ea typeface="+mj-ea"/>
                <a:cs typeface="+mj-cs"/>
              </a:rPr>
              <a:t>living and working in a diverse society.</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3" name="TextBox 12">
            <a:extLst>
              <a:ext uri="{FF2B5EF4-FFF2-40B4-BE49-F238E27FC236}">
                <a16:creationId xmlns:a16="http://schemas.microsoft.com/office/drawing/2014/main" id="{357891AF-65FA-1B14-F6BF-806D4F820BB8}"/>
              </a:ext>
            </a:extLst>
          </p:cNvPr>
          <p:cNvSpPr txBox="1"/>
          <p:nvPr/>
        </p:nvSpPr>
        <p:spPr>
          <a:xfrm>
            <a:off x="6104737" y="5257800"/>
            <a:ext cx="2963063" cy="1015663"/>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n&gt;=5.</a:t>
            </a:r>
          </a:p>
        </p:txBody>
      </p:sp>
    </p:spTree>
    <p:extLst>
      <p:ext uri="{BB962C8B-B14F-4D97-AF65-F5344CB8AC3E}">
        <p14:creationId xmlns:p14="http://schemas.microsoft.com/office/powerpoint/2010/main" val="1410732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1044989991"/>
              </p:ext>
            </p:extLst>
          </p:nvPr>
        </p:nvGraphicFramePr>
        <p:xfrm>
          <a:off x="533400" y="1600200"/>
          <a:ext cx="6478588"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39656" y="2120900"/>
            <a:ext cx="2578100" cy="20574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a:defRPr/>
            </a:pPr>
            <a:endParaRPr lang="en-US" sz="1400" b="1" u="sng" dirty="0">
              <a:solidFill>
                <a:srgbClr val="202945"/>
              </a:solidFill>
              <a:latin typeface="Franklin Gothic Book"/>
            </a:endParaRPr>
          </a:p>
          <a:p>
            <a:pPr marL="285750" indent="-285750">
              <a:buFont typeface="Arial" panose="020B0604020202020204" pitchFamily="34" charset="0"/>
              <a:buChar char="•"/>
              <a:defRPr/>
            </a:pPr>
            <a:r>
              <a:rPr lang="en-US" sz="1400" b="1" dirty="0">
                <a:solidFill>
                  <a:srgbClr val="202945"/>
                </a:solidFill>
                <a:latin typeface="Franklin Gothic Book"/>
              </a:rPr>
              <a:t>Self-rated academic ability</a:t>
            </a:r>
          </a:p>
          <a:p>
            <a:pPr marL="285750" indent="-285750">
              <a:buFont typeface="Arial" panose="020B0604020202020204" pitchFamily="34" charset="0"/>
              <a:buChar char="•"/>
              <a:defRPr/>
            </a:pPr>
            <a:r>
              <a:rPr lang="en-US" sz="1400" b="1" dirty="0">
                <a:solidFill>
                  <a:srgbClr val="202945"/>
                </a:solidFill>
                <a:latin typeface="Franklin Gothic Book"/>
              </a:rPr>
              <a:t>Self-rated mathematical ability</a:t>
            </a:r>
          </a:p>
          <a:p>
            <a:pPr marL="285750" indent="-285750">
              <a:buFont typeface="Arial" panose="020B0604020202020204" pitchFamily="34" charset="0"/>
              <a:buChar char="•"/>
              <a:defRPr/>
            </a:pPr>
            <a:r>
              <a:rPr lang="en-US" sz="1400" b="1" dirty="0">
                <a:solidFill>
                  <a:srgbClr val="202945"/>
                </a:solidFill>
                <a:latin typeface="Franklin Gothic Book"/>
              </a:rPr>
              <a:t>Self-rated self-confidence (intellectual)</a:t>
            </a:r>
          </a:p>
          <a:p>
            <a:pPr marL="285750" indent="-285750">
              <a:buFont typeface="Arial" panose="020B0604020202020204" pitchFamily="34" charset="0"/>
              <a:buChar char="•"/>
              <a:defRPr/>
            </a:pPr>
            <a:r>
              <a:rPr lang="en-US" sz="1400" b="1" dirty="0">
                <a:solidFill>
                  <a:srgbClr val="202945"/>
                </a:solidFill>
                <a:latin typeface="Franklin Gothic Book"/>
              </a:rPr>
              <a:t>Self-rated drive to achieve</a:t>
            </a:r>
          </a:p>
          <a:p>
            <a:pPr marL="171450" indent="-171450" algn="just">
              <a:buFont typeface="Arial" panose="020B0604020202020204" pitchFamily="34" charset="0"/>
              <a:buChar char="•"/>
              <a:defRPr/>
            </a:pPr>
            <a:endParaRPr lang="en-US" sz="1200" dirty="0">
              <a:solidFill>
                <a:srgbClr val="202945"/>
              </a:solidFill>
              <a:latin typeface="Franklin Gothic Book"/>
            </a:endParaRPr>
          </a:p>
        </p:txBody>
      </p:sp>
      <p:sp>
        <p:nvSpPr>
          <p:cNvPr id="10" name="Rectangle 2"/>
          <p:cNvSpPr txBox="1">
            <a:spLocks noChangeArrowheads="1"/>
          </p:cNvSpPr>
          <p:nvPr/>
        </p:nvSpPr>
        <p:spPr bwMode="auto">
          <a:xfrm>
            <a:off x="914400" y="152400"/>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2"/>
                </a:solidFill>
                <a:latin typeface="Franklin Gothic Book"/>
                <a:ea typeface="+mj-ea"/>
                <a:cs typeface="+mj-cs"/>
              </a:rPr>
              <a:t>Academic Self-Concept</a:t>
            </a:r>
            <a:r>
              <a:rPr lang="en-US" sz="1600" b="1" i="1" kern="0" dirty="0">
                <a:latin typeface="Franklin Gothic Book"/>
                <a:ea typeface="+mj-ea"/>
                <a:cs typeface="+mj-cs"/>
              </a:rPr>
              <a:t> </a:t>
            </a:r>
            <a:br>
              <a:rPr lang="en-US" sz="1600" b="1" i="1" kern="0" dirty="0">
                <a:latin typeface="+mj-lt"/>
                <a:ea typeface="+mj-ea"/>
                <a:cs typeface="+mj-cs"/>
              </a:rPr>
            </a:br>
            <a:r>
              <a:rPr lang="en-US" sz="1800" b="1" kern="0" dirty="0">
                <a:solidFill>
                  <a:srgbClr val="E74C39"/>
                </a:solidFill>
                <a:latin typeface="Franklin Gothic"/>
                <a:ea typeface="+mj-ea"/>
                <a:cs typeface="+mj-cs"/>
              </a:rPr>
              <a:t>Self-awareness and confidence in academic environments help students learn by encouraging their intellectual inquiry. </a:t>
            </a:r>
            <a:r>
              <a:rPr lang="en-US" sz="1800" b="1" i="1" kern="0" dirty="0">
                <a:solidFill>
                  <a:srgbClr val="E74C39"/>
                </a:solidFill>
                <a:latin typeface="Franklin Gothic"/>
                <a:ea typeface="+mj-ea"/>
                <a:cs typeface="+mj-cs"/>
              </a:rPr>
              <a:t>Academic Self-Concept </a:t>
            </a:r>
            <a:r>
              <a:rPr lang="en-US" sz="1800" b="1" kern="0" dirty="0">
                <a:solidFill>
                  <a:srgbClr val="E74C39"/>
                </a:solidFill>
                <a:latin typeface="Franklin Gothic"/>
                <a:ea typeface="+mj-ea"/>
                <a:cs typeface="+mj-cs"/>
              </a:rPr>
              <a:t>is a unified measure of students’ beliefs about their abilities and confidence in academic environments.</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4" name="TextBox 13">
            <a:extLst>
              <a:ext uri="{FF2B5EF4-FFF2-40B4-BE49-F238E27FC236}">
                <a16:creationId xmlns:a16="http://schemas.microsoft.com/office/drawing/2014/main" id="{466017C3-D8A4-403F-0652-0198E18B6C61}"/>
              </a:ext>
            </a:extLst>
          </p:cNvPr>
          <p:cNvSpPr txBox="1"/>
          <p:nvPr/>
        </p:nvSpPr>
        <p:spPr>
          <a:xfrm>
            <a:off x="6104737" y="5257800"/>
            <a:ext cx="2963063" cy="1015663"/>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n&gt;=5.</a:t>
            </a:r>
          </a:p>
        </p:txBody>
      </p:sp>
    </p:spTree>
    <p:extLst>
      <p:ext uri="{BB962C8B-B14F-4D97-AF65-F5344CB8AC3E}">
        <p14:creationId xmlns:p14="http://schemas.microsoft.com/office/powerpoint/2010/main" val="2861175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914400" y="150813"/>
            <a:ext cx="8001000" cy="1449387"/>
          </a:xfrm>
        </p:spPr>
        <p:txBody>
          <a:bodyPr/>
          <a:lstStyle/>
          <a:p>
            <a:pPr eaLnBrk="1" hangingPunct="1">
              <a:defRPr/>
            </a:pPr>
            <a:r>
              <a:rPr lang="en-US" sz="1600" dirty="0">
                <a:solidFill>
                  <a:schemeClr val="tx1">
                    <a:lumMod val="50000"/>
                  </a:schemeClr>
                </a:solidFill>
              </a:rPr>
              <a:t> </a:t>
            </a:r>
            <a:r>
              <a:rPr lang="en-US" dirty="0">
                <a:solidFill>
                  <a:srgbClr val="202945"/>
                </a:solidFill>
                <a:latin typeface="Franklin Gothic Book"/>
              </a:rPr>
              <a:t>Civic Engagement</a:t>
            </a:r>
            <a:br>
              <a:rPr lang="en-US" sz="1600" dirty="0">
                <a:solidFill>
                  <a:schemeClr val="tx1"/>
                </a:solidFill>
              </a:rPr>
            </a:br>
            <a:r>
              <a:rPr lang="en-US" sz="1800" dirty="0">
                <a:solidFill>
                  <a:srgbClr val="E74C39"/>
                </a:solidFill>
                <a:latin typeface="Franklin Gothic"/>
              </a:rPr>
              <a:t>Engaged citizens are a critical element in the functioning of our democratic society. </a:t>
            </a:r>
            <a:r>
              <a:rPr lang="en-US" sz="1800" i="1" dirty="0">
                <a:solidFill>
                  <a:srgbClr val="E74C39"/>
                </a:solidFill>
                <a:latin typeface="Franklin Gothic"/>
              </a:rPr>
              <a:t>Civic Engagement </a:t>
            </a:r>
            <a:r>
              <a:rPr lang="en-US" sz="1800" dirty="0">
                <a:solidFill>
                  <a:srgbClr val="E74C39"/>
                </a:solidFill>
                <a:latin typeface="Franklin Gothic"/>
              </a:rPr>
              <a:t>measures the extent to which students are motivated and involved in civic, electoral, and political activities.</a:t>
            </a: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281069507"/>
              </p:ext>
            </p:extLst>
          </p:nvPr>
        </p:nvGraphicFramePr>
        <p:xfrm>
          <a:off x="76200" y="149225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677581" y="6019800"/>
            <a:ext cx="2717026" cy="276999"/>
          </a:xfrm>
          <a:prstGeom prst="rect">
            <a:avLst/>
          </a:prstGeom>
          <a:noFill/>
          <a:ln w="9525">
            <a:noFill/>
            <a:miter lim="800000"/>
            <a:headEnd/>
            <a:tailEnd/>
          </a:ln>
        </p:spPr>
        <p:txBody>
          <a:bodyPr wrap="none" anchor="t">
            <a:spAutoFit/>
          </a:bodyPr>
          <a:lstStyle/>
          <a:p>
            <a:pPr algn="ctr">
              <a:defRPr/>
            </a:pPr>
            <a:r>
              <a:rPr lang="en-US" sz="1200" dirty="0">
                <a:solidFill>
                  <a:srgbClr val="202945"/>
                </a:solidFill>
                <a:latin typeface="+mn-lt"/>
              </a:rPr>
              <a:t>  Your Institution       Comparison Group</a:t>
            </a:r>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rgbClr val="202945"/>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
        <p:nvSpPr>
          <p:cNvPr id="16" name="TextBox 15">
            <a:extLst>
              <a:ext uri="{FF2B5EF4-FFF2-40B4-BE49-F238E27FC236}">
                <a16:creationId xmlns:a16="http://schemas.microsoft.com/office/drawing/2014/main" id="{D2A3BDC1-BB39-BDA9-723B-FFBADADB82EB}"/>
              </a:ext>
            </a:extLst>
          </p:cNvPr>
          <p:cNvSpPr txBox="1"/>
          <p:nvPr/>
        </p:nvSpPr>
        <p:spPr>
          <a:xfrm>
            <a:off x="6104737" y="5257800"/>
            <a:ext cx="2963063" cy="1015663"/>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n&gt;=5.</a:t>
            </a:r>
          </a:p>
        </p:txBody>
      </p:sp>
    </p:spTree>
    <p:extLst>
      <p:ext uri="{BB962C8B-B14F-4D97-AF65-F5344CB8AC3E}">
        <p14:creationId xmlns:p14="http://schemas.microsoft.com/office/powerpoint/2010/main" val="730429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a:solidFill>
                  <a:schemeClr val="bg1"/>
                </a:solidFill>
                <a:latin typeface="Franklin Gothic Book"/>
              </a:rPr>
              <a:t>Health and Wellness</a:t>
            </a:r>
            <a:br>
              <a:rPr lang="en-US" sz="1600" dirty="0">
                <a:solidFill>
                  <a:schemeClr val="tx1"/>
                </a:solidFill>
              </a:rPr>
            </a:br>
            <a:r>
              <a:rPr lang="en-US" sz="1600" dirty="0">
                <a:solidFill>
                  <a:srgbClr val="E74C39"/>
                </a:solidFill>
                <a:latin typeface="Franklin Gothic"/>
              </a:rPr>
              <a:t>Students’ emotional well-being can affect many important aspects of the student experience including academic performance and persistence.</a:t>
            </a:r>
            <a:br>
              <a:rPr lang="en-US" sz="1600" dirty="0">
                <a:solidFill>
                  <a:srgbClr val="E74C39"/>
                </a:solidFill>
                <a:latin typeface="Franklin Gothic"/>
              </a:rPr>
            </a:br>
            <a:br>
              <a:rPr lang="en-US" sz="1600" dirty="0">
                <a:solidFill>
                  <a:srgbClr val="E74C39"/>
                </a:solidFill>
                <a:latin typeface="Franklin Gothic Book"/>
              </a:rPr>
            </a:br>
            <a:r>
              <a:rPr lang="en-US" sz="1800" dirty="0">
                <a:solidFill>
                  <a:srgbClr val="E74C39"/>
                </a:solidFill>
                <a:latin typeface="Franklin Gothic Medium" panose="020B0603020102020204" pitchFamily="34" charset="0"/>
              </a:rPr>
              <a:t>In the past year, how often have you:</a:t>
            </a: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97670034"/>
              </p:ext>
            </p:extLst>
          </p:nvPr>
        </p:nvGraphicFramePr>
        <p:xfrm>
          <a:off x="101600" y="16002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1066800" y="5562600"/>
            <a:ext cx="3429000"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overwhelmed by all I had to do</a:t>
            </a:r>
          </a:p>
        </p:txBody>
      </p:sp>
      <p:sp>
        <p:nvSpPr>
          <p:cNvPr id="22537" name="TextBox 13"/>
          <p:cNvSpPr txBox="1">
            <a:spLocks noChangeArrowheads="1"/>
          </p:cNvSpPr>
          <p:nvPr/>
        </p:nvSpPr>
        <p:spPr bwMode="auto">
          <a:xfrm>
            <a:off x="5943600" y="5562600"/>
            <a:ext cx="1981200" cy="307975"/>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depressed</a:t>
            </a:r>
          </a:p>
        </p:txBody>
      </p:sp>
      <p:sp>
        <p:nvSpPr>
          <p:cNvPr id="14" name="Rectangle 6"/>
          <p:cNvSpPr>
            <a:spLocks noChangeArrowheads="1"/>
          </p:cNvSpPr>
          <p:nvPr/>
        </p:nvSpPr>
        <p:spPr bwMode="auto">
          <a:xfrm>
            <a:off x="3276600" y="5943600"/>
            <a:ext cx="28956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Frequently                    Frequently</a:t>
            </a:r>
          </a:p>
          <a:p>
            <a:pPr>
              <a:defRPr/>
            </a:pPr>
            <a:r>
              <a:rPr lang="en-US" sz="1200" dirty="0">
                <a:solidFill>
                  <a:srgbClr val="202945"/>
                </a:solidFill>
                <a:latin typeface="+mn-lt"/>
              </a:rPr>
              <a:t>     Occasionally                 Occasionally</a:t>
            </a:r>
          </a:p>
        </p:txBody>
      </p:sp>
      <p:sp>
        <p:nvSpPr>
          <p:cNvPr id="17" name="Rectangle 16"/>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3"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767083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724400"/>
            <a:ext cx="6400800" cy="1752600"/>
          </a:xfrm>
        </p:spPr>
        <p:txBody>
          <a:bodyPr/>
          <a:lstStyle/>
          <a:p>
            <a:pPr>
              <a:spcBef>
                <a:spcPct val="0"/>
              </a:spcBef>
            </a:pPr>
            <a:r>
              <a:rPr lang="en-US" dirty="0">
                <a:solidFill>
                  <a:srgbClr val="E74C39"/>
                </a:solidFill>
                <a:latin typeface="Franklin Gothic Book"/>
              </a:rPr>
              <a:t>These items illustrate students’ academic preparation.</a:t>
            </a:r>
          </a:p>
        </p:txBody>
      </p:sp>
      <p:sp>
        <p:nvSpPr>
          <p:cNvPr id="5" name="Rectangle 2"/>
          <p:cNvSpPr txBox="1">
            <a:spLocks noChangeArrowheads="1"/>
          </p:cNvSpPr>
          <p:nvPr/>
        </p:nvSpPr>
        <p:spPr bwMode="auto">
          <a:xfrm>
            <a:off x="0" y="25908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College Preparation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228600"/>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AP Exam Scores</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1818665191"/>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840635"/>
            <a:ext cx="8763000" cy="369332"/>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On how many AP exams did you score a 3 or higher?</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3657353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929"/>
            <a:ext cx="9140825" cy="1066801"/>
          </a:xfrm>
        </p:spPr>
        <p:txBody>
          <a:bodyPr/>
          <a:lstStyle/>
          <a:p>
            <a:br>
              <a:rPr lang="en-US" dirty="0">
                <a:solidFill>
                  <a:schemeClr val="tx1"/>
                </a:solidFill>
              </a:rPr>
            </a:br>
            <a:r>
              <a:rPr lang="en-US" dirty="0">
                <a:solidFill>
                  <a:srgbClr val="202945"/>
                </a:solidFill>
                <a:latin typeface="Franklin Gothic Book"/>
              </a:rPr>
              <a:t>Previous College Coursework</a:t>
            </a:r>
            <a:br>
              <a:rPr lang="en-US" dirty="0">
                <a:solidFill>
                  <a:schemeClr val="tx1"/>
                </a:solidFill>
              </a:rPr>
            </a:br>
            <a:endParaRPr lang="en-US" sz="2150" dirty="0">
              <a:solidFill>
                <a:srgbClr val="E74C39"/>
              </a:solidFill>
              <a:latin typeface="Franklin Gothic Book"/>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graphicFrame>
        <p:nvGraphicFramePr>
          <p:cNvPr id="8" name="Health Wellness"/>
          <p:cNvGraphicFramePr>
            <a:graphicFrameLocks noChangeAspect="1"/>
          </p:cNvGraphicFramePr>
          <p:nvPr>
            <p:custDataLst>
              <p:tags r:id="rId1"/>
            </p:custDataLst>
            <p:extLst>
              <p:ext uri="{D42A27DB-BD31-4B8C-83A1-F6EECF244321}">
                <p14:modId xmlns:p14="http://schemas.microsoft.com/office/powerpoint/2010/main" val="3948705460"/>
              </p:ext>
            </p:extLst>
          </p:nvPr>
        </p:nvGraphicFramePr>
        <p:xfrm>
          <a:off x="146424" y="1866899"/>
          <a:ext cx="8737600" cy="4762501"/>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10"/>
          <p:cNvSpPr txBox="1">
            <a:spLocks noChangeArrowheads="1"/>
          </p:cNvSpPr>
          <p:nvPr/>
        </p:nvSpPr>
        <p:spPr bwMode="auto">
          <a:xfrm>
            <a:off x="5029200" y="5715000"/>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1" name="TextBox 10"/>
          <p:cNvSpPr txBox="1">
            <a:spLocks noChangeArrowheads="1"/>
          </p:cNvSpPr>
          <p:nvPr/>
        </p:nvSpPr>
        <p:spPr bwMode="auto">
          <a:xfrm>
            <a:off x="857793" y="986985"/>
            <a:ext cx="3429000" cy="646331"/>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a:ea typeface="+mj-ea"/>
                <a:cs typeface="+mj-cs"/>
              </a:rPr>
              <a:t>Have taken courses for credit at </a:t>
            </a:r>
            <a:r>
              <a:rPr lang="en-US" sz="1800" b="1" i="1" u="sng" kern="0" dirty="0">
                <a:solidFill>
                  <a:srgbClr val="E74C39"/>
                </a:solidFill>
                <a:latin typeface="Franklin Gothic"/>
                <a:ea typeface="+mj-ea"/>
                <a:cs typeface="+mj-cs"/>
              </a:rPr>
              <a:t>this</a:t>
            </a:r>
            <a:r>
              <a:rPr lang="en-US" sz="1800" b="1" kern="0" dirty="0">
                <a:solidFill>
                  <a:srgbClr val="E74C39"/>
                </a:solidFill>
                <a:latin typeface="Franklin Gothic"/>
                <a:ea typeface="+mj-ea"/>
                <a:cs typeface="+mj-cs"/>
              </a:rPr>
              <a:t> institution prior to this term </a:t>
            </a:r>
            <a:endParaRPr lang="en-US" sz="1100" dirty="0">
              <a:solidFill>
                <a:srgbClr val="202945"/>
              </a:solidFill>
              <a:latin typeface="Franklin Gothic"/>
            </a:endParaRPr>
          </a:p>
        </p:txBody>
      </p:sp>
      <p:sp>
        <p:nvSpPr>
          <p:cNvPr id="14" name="TextBox 10"/>
          <p:cNvSpPr txBox="1">
            <a:spLocks noChangeArrowheads="1"/>
          </p:cNvSpPr>
          <p:nvPr/>
        </p:nvSpPr>
        <p:spPr bwMode="auto">
          <a:xfrm>
            <a:off x="990600" y="5721162"/>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5" name="TextBox 10"/>
          <p:cNvSpPr txBox="1">
            <a:spLocks noChangeArrowheads="1"/>
          </p:cNvSpPr>
          <p:nvPr/>
        </p:nvSpPr>
        <p:spPr bwMode="auto">
          <a:xfrm>
            <a:off x="3009900" y="5752733"/>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6" name="TextBox 10"/>
          <p:cNvSpPr txBox="1">
            <a:spLocks noChangeArrowheads="1"/>
          </p:cNvSpPr>
          <p:nvPr/>
        </p:nvSpPr>
        <p:spPr bwMode="auto">
          <a:xfrm>
            <a:off x="7227046" y="5732001"/>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7" name="TextBox 16"/>
          <p:cNvSpPr txBox="1">
            <a:spLocks noChangeArrowheads="1"/>
          </p:cNvSpPr>
          <p:nvPr/>
        </p:nvSpPr>
        <p:spPr bwMode="auto">
          <a:xfrm>
            <a:off x="5158439" y="951646"/>
            <a:ext cx="3756961" cy="923330"/>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a:ea typeface="+mj-ea"/>
                <a:cs typeface="+mj-cs"/>
              </a:rPr>
              <a:t>Have taken courses, whether for credit or not for credit, at </a:t>
            </a:r>
            <a:r>
              <a:rPr lang="en-US" sz="1800" b="1" i="1" u="sng" kern="0" dirty="0">
                <a:solidFill>
                  <a:srgbClr val="E74C39"/>
                </a:solidFill>
                <a:latin typeface="Franklin Gothic"/>
                <a:ea typeface="+mj-ea"/>
                <a:cs typeface="+mj-cs"/>
              </a:rPr>
              <a:t>any other</a:t>
            </a:r>
            <a:r>
              <a:rPr lang="en-US" sz="1800" b="1" i="1" kern="0" dirty="0">
                <a:solidFill>
                  <a:srgbClr val="E74C39"/>
                </a:solidFill>
                <a:latin typeface="Franklin Gothic"/>
                <a:ea typeface="+mj-ea"/>
                <a:cs typeface="+mj-cs"/>
              </a:rPr>
              <a:t> </a:t>
            </a:r>
            <a:r>
              <a:rPr lang="en-US" sz="1800" b="1" kern="0" dirty="0">
                <a:solidFill>
                  <a:srgbClr val="E74C39"/>
                </a:solidFill>
                <a:latin typeface="Franklin Gothic"/>
                <a:ea typeface="+mj-ea"/>
                <a:cs typeface="+mj-cs"/>
              </a:rPr>
              <a:t>institution since leaving high school</a:t>
            </a:r>
            <a:endParaRPr lang="en-US" sz="1100" dirty="0">
              <a:solidFill>
                <a:srgbClr val="202945"/>
              </a:solidFill>
              <a:latin typeface="Franklin Gothic"/>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8474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dirty="0">
                <a:solidFill>
                  <a:srgbClr val="202945"/>
                </a:solidFill>
                <a:latin typeface="Franklin Gothic Book" panose="020B0503020102020204" pitchFamily="34" charset="0"/>
              </a:rPr>
              <a:t>Table of Contents</a:t>
            </a:r>
          </a:p>
        </p:txBody>
      </p:sp>
      <p:sp>
        <p:nvSpPr>
          <p:cNvPr id="8" name="Content Placeholder 7"/>
          <p:cNvSpPr>
            <a:spLocks noGrp="1"/>
          </p:cNvSpPr>
          <p:nvPr>
            <p:ph idx="1"/>
          </p:nvPr>
        </p:nvSpPr>
        <p:spPr>
          <a:xfrm>
            <a:off x="457200" y="1219200"/>
            <a:ext cx="8229600" cy="5334000"/>
          </a:xfrm>
        </p:spPr>
        <p:txBody>
          <a:bodyPr numCol="2">
            <a:noAutofit/>
          </a:bodyPr>
          <a:lstStyle/>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4" action="ppaction://hlinksldjump"/>
              </a:rPr>
              <a:t>Demographics</a:t>
            </a:r>
            <a:endParaRPr lang="en-US" sz="1200" u="sng" dirty="0">
              <a:solidFill>
                <a:srgbClr val="202945"/>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u="sng" dirty="0">
                <a:solidFill>
                  <a:schemeClr val="bg2"/>
                </a:solidFill>
                <a:latin typeface="Franklin Gothic Book" panose="020B0503020102020204" pitchFamily="34" charset="0"/>
                <a:hlinkClick r:id="rId4" action="ppaction://hlinksldjump"/>
              </a:rPr>
              <a:t>Gender Identity </a:t>
            </a:r>
            <a:endParaRPr lang="en-US" sz="12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u="sng" dirty="0">
                <a:solidFill>
                  <a:schemeClr val="bg2"/>
                </a:solidFill>
                <a:latin typeface="Franklin Gothic Book" panose="020B0503020102020204" pitchFamily="34" charset="0"/>
                <a:hlinkClick r:id="rId5" action="ppaction://hlinksldjump"/>
              </a:rPr>
              <a:t>Race/Ethnicity</a:t>
            </a:r>
            <a:endParaRPr lang="en-US" sz="12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6" action="ppaction://hlinksldjump"/>
              </a:rPr>
              <a:t>Distance from Home</a:t>
            </a:r>
            <a:endParaRPr lang="en-US" sz="1200" dirty="0">
              <a:solidFill>
                <a:srgbClr val="E74C39"/>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7" action="ppaction://hlinksldjump"/>
              </a:rPr>
              <a:t>College Choice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8" action="ppaction://hlinksldjump"/>
              </a:rPr>
              <a:t>College Applications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9" action="ppaction://hlinksldjump"/>
              </a:rPr>
              <a:t>College Choice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0" action="ppaction://hlinksldjump"/>
              </a:rPr>
              <a:t>Reasons for Attending College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1" action="ppaction://hlinksldjump"/>
              </a:rPr>
              <a:t>Reasons for Attending </a:t>
            </a:r>
            <a:r>
              <a:rPr lang="en-US" sz="1200" i="1" u="sng" dirty="0">
                <a:solidFill>
                  <a:srgbClr val="E74C39"/>
                </a:solidFill>
                <a:latin typeface="Franklin Gothic Book" panose="020B0503020102020204" pitchFamily="34" charset="0"/>
                <a:hlinkClick r:id="rId11" action="ppaction://hlinksldjump"/>
              </a:rPr>
              <a:t>This</a:t>
            </a:r>
            <a:r>
              <a:rPr lang="en-US" sz="1200" dirty="0">
                <a:solidFill>
                  <a:srgbClr val="E74C39"/>
                </a:solidFill>
                <a:latin typeface="Franklin Gothic Book" panose="020B0503020102020204" pitchFamily="34" charset="0"/>
                <a:hlinkClick r:id="rId11" action="ppaction://hlinksldjump"/>
              </a:rPr>
              <a:t> College</a:t>
            </a:r>
            <a:endParaRPr lang="en-US" sz="1200" dirty="0">
              <a:solidFill>
                <a:srgbClr val="E74C39"/>
              </a:solidFill>
              <a:latin typeface="Franklin Gothic Book" panose="020B0503020102020204" pitchFamily="34" charset="0"/>
            </a:endParaRPr>
          </a:p>
          <a:p>
            <a:pPr marL="0" lvl="1"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12" action="ppaction://hlinksldjump"/>
              </a:rPr>
              <a:t>Financing College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3" action="ppaction://hlinksldjump"/>
              </a:rPr>
              <a:t>Funding Sources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4" action="ppaction://hlinksldjump"/>
              </a:rPr>
              <a:t>Financial Aid</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5" action="ppaction://hlinksldjump"/>
              </a:rPr>
              <a:t>Ability to Finance Education</a:t>
            </a:r>
            <a:r>
              <a:rPr lang="en-US" sz="1200" dirty="0">
                <a:solidFill>
                  <a:srgbClr val="E74C39"/>
                </a:solidFill>
                <a:latin typeface="Franklin Gothic Book" panose="020B0503020102020204" pitchFamily="34" charset="0"/>
              </a:rPr>
              <a:t> </a:t>
            </a:r>
            <a:endParaRPr lang="en-US" sz="12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16" action="ppaction://hlinksldjump"/>
              </a:rPr>
              <a:t>High School Experiences</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7" action="ppaction://hlinksldjump"/>
              </a:rPr>
              <a:t>Academic Preparation</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8" action="ppaction://hlinksldjump"/>
              </a:rPr>
              <a:t>Habits of Mind </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9" action="ppaction://hlinksldjump"/>
              </a:rPr>
              <a:t>Pluralistic Orientation </a:t>
            </a:r>
            <a:endParaRPr lang="en-US" sz="1200" dirty="0">
              <a:solidFill>
                <a:srgbClr val="E74C39"/>
              </a:solidFill>
              <a:latin typeface="Franklin Gothic Book" panose="020B0503020102020204" pitchFamily="34" charset="0"/>
              <a:hlinkClick r:id="rId20" action="ppaction://hlinksldjump"/>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0" action="ppaction://hlinksldjump"/>
              </a:rPr>
              <a:t>Academic Self-Concept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1" action="ppaction://hlinksldjump"/>
              </a:rPr>
              <a:t>Civic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2" action="ppaction://hlinksldjump"/>
              </a:rPr>
              <a:t>Health and Wellness</a:t>
            </a:r>
            <a:endParaRPr lang="en-US" sz="12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3" action="ppaction://hlinksldjump"/>
              </a:rPr>
              <a:t>College Preparation</a:t>
            </a:r>
            <a:endParaRPr lang="en-US" sz="12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4" action="ppaction://hlinksldjump"/>
              </a:rPr>
              <a:t>AP Exam Scores</a:t>
            </a:r>
            <a:endParaRPr lang="en-US" sz="12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200" dirty="0">
                <a:solidFill>
                  <a:srgbClr val="202945"/>
                </a:solidFill>
                <a:latin typeface="Franklin Gothic Book"/>
                <a:hlinkClick r:id="rId25" action="ppaction://hlinksldjump"/>
              </a:rPr>
              <a:t>Previous College Coursework</a:t>
            </a:r>
            <a:endParaRPr lang="en-US" sz="12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6" action="ppaction://hlinksldjump"/>
              </a:rPr>
              <a:t>Expectations for College: Major and Career</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7" action="ppaction://hlinksldjump"/>
              </a:rPr>
              <a:t>Intended Major</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8" action="ppaction://hlinksldjump"/>
              </a:rPr>
              <a:t>Pre-Med or Pre-Law</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9" action="ppaction://hlinksldjump"/>
              </a:rPr>
              <a:t>Intended Career</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0" action="ppaction://hlinksldjump"/>
              </a:rPr>
              <a:t>Time-to-Degree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1" action="ppaction://hlinksldjump"/>
              </a:rPr>
              <a:t>Degree Aspirations</a:t>
            </a:r>
            <a:endParaRPr lang="en-US" sz="12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2" action="ppaction://hlinksldjump"/>
              </a:rPr>
              <a:t>Expectations for College Life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3" action="ppaction://hlinksldjump"/>
              </a:rPr>
              <a:t>Civic &amp; Campus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4" action="ppaction://hlinksldjump"/>
              </a:rPr>
              <a:t>Academic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5" action="ppaction://hlinksldjump"/>
              </a:rPr>
              <a:t>Political Behaviors</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endParaRPr lang="en-US" sz="800" u="sng" dirty="0">
              <a:solidFill>
                <a:srgbClr val="202945"/>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6" action="ppaction://hlinksldjump"/>
              </a:rPr>
              <a:t>Recruitment and Orientation</a:t>
            </a:r>
            <a:endParaRPr lang="en-US" sz="1200" u="sng" dirty="0">
              <a:solidFill>
                <a:srgbClr val="202945"/>
              </a:solidFill>
              <a:latin typeface="Franklin Gothic Book" panose="020B0503020102020204" pitchFamily="34" charset="0"/>
            </a:endParaRPr>
          </a:p>
          <a:p>
            <a:pPr marL="0" indent="185738"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7" action="ppaction://hlinksldjump"/>
              </a:rPr>
              <a:t>Admissions and Enrollment</a:t>
            </a:r>
            <a:endParaRPr lang="en-US" sz="1200" u="sng" dirty="0">
              <a:solidFill>
                <a:srgbClr val="202945"/>
              </a:solidFill>
              <a:latin typeface="Franklin Gothic Book" panose="020B0503020102020204" pitchFamily="34" charset="0"/>
            </a:endParaRPr>
          </a:p>
          <a:p>
            <a:pPr marL="0" indent="185738"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8" action="ppaction://hlinksldjump"/>
              </a:rPr>
              <a:t>On-Campus Housing, Academic Advising, and Orientation</a:t>
            </a:r>
            <a:endParaRPr lang="en-US" sz="1200" u="sng" dirty="0">
              <a:solidFill>
                <a:srgbClr val="202945"/>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1200" u="sng" dirty="0">
              <a:solidFill>
                <a:srgbClr val="202945"/>
              </a:solidFill>
              <a:latin typeface="Franklin Gothic Book" panose="020B0503020102020204" pitchFamily="34" charset="0"/>
              <a:hlinkClick r:id="rId36" action="ppaction://hlinksldjump">
                <a:extLst>
                  <a:ext uri="{A12FA001-AC4F-418D-AE19-62706E023703}">
                    <ahyp:hlinkClr xmlns:ahyp="http://schemas.microsoft.com/office/drawing/2018/hyperlinkcolor" val="tx"/>
                  </a:ext>
                </a:extLst>
              </a:hlinkClick>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9" action="ppaction://hlinksldjump"/>
              </a:rPr>
              <a:t>COVID-19 Pandemic</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40" action="ppaction://hlinksldjump"/>
              </a:rPr>
              <a:t>Sources of Stress</a:t>
            </a:r>
            <a:endParaRPr lang="en-US" sz="1200" u="sng" dirty="0">
              <a:solidFill>
                <a:srgbClr val="202945"/>
              </a:solidFill>
              <a:latin typeface="Franklin Gothic Book" panose="020B0503020102020204" pitchFamily="34" charset="0"/>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7"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95800"/>
            <a:ext cx="6400800" cy="1752600"/>
          </a:xfrm>
        </p:spPr>
        <p:txBody>
          <a:bodyPr/>
          <a:lstStyle/>
          <a:p>
            <a:pPr>
              <a:spcBef>
                <a:spcPct val="0"/>
              </a:spcBef>
            </a:pPr>
            <a:r>
              <a:rPr lang="en-US" dirty="0">
                <a:solidFill>
                  <a:srgbClr val="E74C39"/>
                </a:solidFill>
                <a:latin typeface="Franklin Gothic Book"/>
              </a:rPr>
              <a:t>Understanding students’ intended majors and career aspirations helps them plot an intentional and meaningful course of study.</a:t>
            </a:r>
            <a:endParaRPr lang="en-US" dirty="0">
              <a:solidFill>
                <a:schemeClr val="tx1"/>
              </a:solidFill>
              <a:latin typeface="Franklin Gothic Book"/>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b="0" dirty="0">
                <a:solidFill>
                  <a:srgbClr val="202945"/>
                </a:solidFill>
                <a:latin typeface="Franklin Gothic Medium" panose="020B0603020102020204" pitchFamily="34" charset="0"/>
              </a:rPr>
              <a:t>Expectations for College:</a:t>
            </a:r>
            <a:r>
              <a:rPr lang="en-US" b="0" dirty="0">
                <a:solidFill>
                  <a:schemeClr val="tx1"/>
                </a:solidFill>
                <a:latin typeface="Franklin Gothic Medium" panose="020B0603020102020204" pitchFamily="34" charset="0"/>
              </a:rPr>
              <a:t> </a:t>
            </a:r>
            <a:r>
              <a:rPr lang="en-US" b="0" dirty="0">
                <a:solidFill>
                  <a:srgbClr val="202945"/>
                </a:solidFill>
                <a:latin typeface="Franklin Gothic Medium" panose="020B0603020102020204" pitchFamily="34" charset="0"/>
              </a:rPr>
              <a:t>Major and Career</a:t>
            </a:r>
            <a:endParaRPr lang="en-US"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p:txBody>
          <a:bodyPr/>
          <a:lstStyle/>
          <a:p>
            <a:pPr eaLnBrk="1" hangingPunct="1">
              <a:defRPr/>
            </a:pPr>
            <a:br>
              <a:rPr lang="en-US" sz="1600" dirty="0">
                <a:solidFill>
                  <a:schemeClr val="tx1"/>
                </a:solidFill>
              </a:rPr>
            </a:br>
            <a:r>
              <a:rPr lang="en-US" dirty="0">
                <a:solidFill>
                  <a:srgbClr val="202945"/>
                </a:solidFill>
                <a:latin typeface="Franklin Gothic Book"/>
              </a:rPr>
              <a:t>Intended Major</a:t>
            </a:r>
            <a:br>
              <a:rPr lang="en-US" dirty="0">
                <a:solidFill>
                  <a:schemeClr val="tx1"/>
                </a:solidFill>
              </a:rPr>
            </a:br>
            <a:r>
              <a:rPr lang="en-US" sz="1800" dirty="0">
                <a:solidFill>
                  <a:srgbClr val="E74C39"/>
                </a:solidFill>
                <a:latin typeface="Franklin Gothic"/>
              </a:rPr>
              <a:t>Please indicate your intended major.</a:t>
            </a:r>
          </a:p>
        </p:txBody>
      </p:sp>
      <p:graphicFrame>
        <p:nvGraphicFramePr>
          <p:cNvPr id="409674" name="Intended major"/>
          <p:cNvGraphicFramePr>
            <a:graphicFrameLocks noGrp="1"/>
          </p:cNvGraphicFramePr>
          <p:nvPr>
            <p:custDataLst>
              <p:tags r:id="rId1"/>
            </p:custDataLst>
            <p:extLst>
              <p:ext uri="{D42A27DB-BD31-4B8C-83A1-F6EECF244321}">
                <p14:modId xmlns:p14="http://schemas.microsoft.com/office/powerpoint/2010/main" val="1341280779"/>
              </p:ext>
            </p:extLst>
          </p:nvPr>
        </p:nvGraphicFramePr>
        <p:xfrm>
          <a:off x="228597" y="1676400"/>
          <a:ext cx="8686802" cy="4234037"/>
        </p:xfrm>
        <a:graphic>
          <a:graphicData uri="http://schemas.openxmlformats.org/drawingml/2006/table">
            <a:tbl>
              <a:tblPr/>
              <a:tblGrid>
                <a:gridCol w="2209803">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741853">
                  <a:extLst>
                    <a:ext uri="{9D8B030D-6E8A-4147-A177-3AD203B41FA5}">
                      <a16:colId xmlns:a16="http://schemas.microsoft.com/office/drawing/2014/main" val="20005"/>
                    </a:ext>
                  </a:extLst>
                </a:gridCol>
                <a:gridCol w="782146">
                  <a:extLst>
                    <a:ext uri="{9D8B030D-6E8A-4147-A177-3AD203B41FA5}">
                      <a16:colId xmlns:a16="http://schemas.microsoft.com/office/drawing/2014/main" val="20006"/>
                    </a:ext>
                  </a:extLst>
                </a:gridCol>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0.2%</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Fine Arts</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1.9%</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4.5%</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Biological Sciences</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18.8%</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15.0%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Mathematics or </a:t>
                      </a:r>
                      <a:br>
                        <a:rPr kumimoji="0" lang="en-US" sz="1400" b="1" i="0" u="none" strike="noStrike" cap="none" normalizeH="0" baseline="0" dirty="0">
                          <a:ln>
                            <a:noFill/>
                          </a:ln>
                          <a:solidFill>
                            <a:srgbClr val="202945"/>
                          </a:solidFill>
                          <a:effectLst/>
                          <a:latin typeface="Franklin Gothic Book"/>
                        </a:rPr>
                      </a:br>
                      <a:r>
                        <a:rPr kumimoji="0" lang="en-US" sz="1400" b="1" i="0" u="none" strike="noStrike" cap="none" normalizeH="0" baseline="0" dirty="0">
                          <a:ln>
                            <a:noFill/>
                          </a:ln>
                          <a:solidFill>
                            <a:srgbClr val="202945"/>
                          </a:solidFill>
                          <a:effectLst/>
                          <a:latin typeface="Franklin Gothic Book"/>
                        </a:rPr>
                        <a:t>Computer Science</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8.5%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7.2%</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12.7%</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14.4%</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Physical Science</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3.8%</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2.8%</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1.2%</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 Science</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12.2%</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12.9%</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Engineering</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4.2%</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4.9%</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Justice and Security</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2.4%</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English </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0.9%</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3.0%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Library Science</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Professions</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1.9%</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2.0%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Non-technical</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5.6%</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3.2%</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History or Political Science</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8.0%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8.7%</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17.8%</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12.9%</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Arts &amp; Humanities</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3.3%</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4.7%</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E74C39"/>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55288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02945"/>
                </a:solidFill>
                <a:latin typeface="Franklin Gothic Book"/>
              </a:rPr>
              <a:t>Pre-Med or Pre-Law</a:t>
            </a:r>
            <a:br>
              <a:rPr lang="en-US" dirty="0">
                <a:solidFill>
                  <a:schemeClr val="tx1"/>
                </a:solidFill>
              </a:rPr>
            </a:br>
            <a:r>
              <a:rPr lang="en-US" sz="1800" dirty="0">
                <a:solidFill>
                  <a:srgbClr val="E74C39"/>
                </a:solidFill>
                <a:latin typeface="Franklin Gothic"/>
              </a:rPr>
              <a:t>Do you consider yourself Pre-Med or Pre-Law?</a:t>
            </a:r>
          </a:p>
        </p:txBody>
      </p:sp>
      <p:graphicFrame>
        <p:nvGraphicFramePr>
          <p:cNvPr id="7" name="Pre med Pre law"/>
          <p:cNvGraphicFramePr>
            <a:graphicFrameLocks noGrp="1"/>
          </p:cNvGraphicFramePr>
          <p:nvPr>
            <p:ph idx="1"/>
            <p:extLst>
              <p:ext uri="{D42A27DB-BD31-4B8C-83A1-F6EECF244321}">
                <p14:modId xmlns:p14="http://schemas.microsoft.com/office/powerpoint/2010/main" val="2397596442"/>
              </p:ext>
            </p:extLst>
          </p:nvPr>
        </p:nvGraphicFramePr>
        <p:xfrm>
          <a:off x="457200" y="1370013"/>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a:xfrm>
            <a:off x="33655" y="0"/>
            <a:ext cx="9140825" cy="1143000"/>
          </a:xfrm>
        </p:spPr>
        <p:txBody>
          <a:bodyPr/>
          <a:lstStyle/>
          <a:p>
            <a:pPr eaLnBrk="1" hangingPunct="1">
              <a:defRPr/>
            </a:pPr>
            <a:br>
              <a:rPr lang="en-US" sz="1600" dirty="0">
                <a:solidFill>
                  <a:schemeClr val="tx1"/>
                </a:solidFill>
              </a:rPr>
            </a:br>
            <a:r>
              <a:rPr lang="en-US" dirty="0">
                <a:solidFill>
                  <a:srgbClr val="202945"/>
                </a:solidFill>
                <a:latin typeface="Franklin Gothic Book"/>
              </a:rPr>
              <a:t>Intended Career</a:t>
            </a:r>
            <a:br>
              <a:rPr lang="en-US" dirty="0">
                <a:solidFill>
                  <a:schemeClr val="tx1"/>
                </a:solidFill>
              </a:rPr>
            </a:br>
            <a:r>
              <a:rPr lang="en-US" sz="1800" dirty="0">
                <a:solidFill>
                  <a:srgbClr val="E74C39"/>
                </a:solidFill>
                <a:latin typeface="Franklin Gothic"/>
              </a:rPr>
              <a:t>Please indicate your intended career.</a:t>
            </a:r>
          </a:p>
        </p:txBody>
      </p:sp>
      <p:graphicFrame>
        <p:nvGraphicFramePr>
          <p:cNvPr id="409674" name="Intended career"/>
          <p:cNvGraphicFramePr>
            <a:graphicFrameLocks noGrp="1"/>
          </p:cNvGraphicFramePr>
          <p:nvPr>
            <p:custDataLst>
              <p:tags r:id="rId1"/>
            </p:custDataLst>
            <p:extLst>
              <p:ext uri="{D42A27DB-BD31-4B8C-83A1-F6EECF244321}">
                <p14:modId xmlns:p14="http://schemas.microsoft.com/office/powerpoint/2010/main" val="2192269981"/>
              </p:ext>
            </p:extLst>
          </p:nvPr>
        </p:nvGraphicFramePr>
        <p:xfrm>
          <a:off x="413068" y="1112586"/>
          <a:ext cx="8381997" cy="5388596"/>
        </p:xfrm>
        <a:graphic>
          <a:graphicData uri="http://schemas.openxmlformats.org/drawingml/2006/table">
            <a:tbl>
              <a:tblPr/>
              <a:tblGrid>
                <a:gridCol w="2330132">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609600">
                  <a:extLst>
                    <a:ext uri="{9D8B030D-6E8A-4147-A177-3AD203B41FA5}">
                      <a16:colId xmlns:a16="http://schemas.microsoft.com/office/drawing/2014/main" val="20003"/>
                    </a:ext>
                  </a:extLst>
                </a:gridCol>
                <a:gridCol w="2364778">
                  <a:extLst>
                    <a:ext uri="{9D8B030D-6E8A-4147-A177-3AD203B41FA5}">
                      <a16:colId xmlns:a16="http://schemas.microsoft.com/office/drawing/2014/main" val="20004"/>
                    </a:ext>
                  </a:extLst>
                </a:gridCol>
                <a:gridCol w="722586">
                  <a:extLst>
                    <a:ext uri="{9D8B030D-6E8A-4147-A177-3AD203B41FA5}">
                      <a16:colId xmlns:a16="http://schemas.microsoft.com/office/drawing/2014/main" val="20005"/>
                    </a:ext>
                  </a:extLst>
                </a:gridCol>
                <a:gridCol w="754701">
                  <a:extLst>
                    <a:ext uri="{9D8B030D-6E8A-4147-A177-3AD203B41FA5}">
                      <a16:colId xmlns:a16="http://schemas.microsoft.com/office/drawing/2014/main" val="20006"/>
                    </a:ext>
                  </a:extLst>
                </a:gridCol>
              </a:tblGrid>
              <a:tr h="60722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3949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Artist</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1.9%</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6.4%</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Homemaker/Stay-at-Home Parent</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40769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22.7%</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16.6%</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IT Professional</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7.6%</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5.1%</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9319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 (Admin Assistant)</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Lawyer</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8.1%</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8.9%</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Clergy</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Military</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0.9%</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0.3%</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Educators</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2.8%</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3.4%</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Nurse</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0.8%</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54167">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 Administrator</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0.9%</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Research Scientist (e.g., Biologist, Chemist, Physicist)</a:t>
                      </a: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2.8%</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5.2%</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Doctor (MD, DDS, or DVM)</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11.8%</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7.3%</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Social/Non-Profit Services</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1.1%</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5.2%</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4.4%</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Skilled Worker (e.g., Plumber, Electrician, Construction)</a:t>
                      </a: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0.7%</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38278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Farmer or Forester</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1.2%</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Choice</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10.9%</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10.9%</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Professional</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7.6%</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7.9%</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16.1%</a:t>
                      </a:r>
                      <a:endParaRPr kumimoji="0" lang="en-US" sz="1400" b="1" normalizeH="0" baseline="0" dirty="0">
                        <a:ln>
                          <a:noFill/>
                        </a:ln>
                        <a:solidFill>
                          <a:schemeClr val="accent1"/>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18.5%</a:t>
                      </a:r>
                      <a:endParaRPr kumimoji="0" lang="en-US" sz="1400" b="1" normalizeH="0" baseline="0" dirty="0">
                        <a:ln>
                          <a:noFill/>
                        </a:ln>
                        <a:solidFill>
                          <a:schemeClr val="bg2"/>
                        </a:solidFill>
                        <a:effectLst/>
                        <a:latin typeface="Arial" panose="020B0604020202020204" pitchFamily="34" charset="0"/>
                      </a:endParaRPr>
                    </a:p>
                  </a:txBody>
                  <a:tcPr marL="9144" marR="914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0"/>
                  </a:ext>
                </a:extLst>
              </a:tr>
              <a:tr h="397176">
                <a:tc>
                  <a:txBody>
                    <a:bodyPr/>
                    <a:lstStyle/>
                    <a:p>
                      <a:endParaRPr lang="en-US" dirty="0"/>
                    </a:p>
                  </a:txBody>
                  <a:tcPr marL="85722" marR="0" marT="0" marB="0"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85722" marR="0" marT="0" marB="0"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1"/>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508309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180109"/>
            <a:ext cx="9140825" cy="1143000"/>
          </a:xfrm>
        </p:spPr>
        <p:txBody>
          <a:bodyPr/>
          <a:lstStyle/>
          <a:p>
            <a:r>
              <a:rPr lang="en-US" dirty="0">
                <a:solidFill>
                  <a:srgbClr val="202945"/>
                </a:solidFill>
                <a:latin typeface="Franklin Gothic Book"/>
              </a:rPr>
              <a:t>Time-to-Degree</a:t>
            </a:r>
            <a:br>
              <a:rPr lang="en-US" dirty="0">
                <a:solidFill>
                  <a:schemeClr val="tx1"/>
                </a:solidFill>
              </a:rPr>
            </a:br>
            <a:r>
              <a:rPr lang="en-US" sz="1800" dirty="0">
                <a:solidFill>
                  <a:srgbClr val="E74C39"/>
                </a:solidFill>
                <a:latin typeface="Franklin Gothic"/>
              </a:rPr>
              <a:t>How many years do you expect it will take you to </a:t>
            </a:r>
            <a:br>
              <a:rPr lang="en-US" sz="1800" dirty="0">
                <a:solidFill>
                  <a:srgbClr val="E74C39"/>
                </a:solidFill>
                <a:latin typeface="Franklin Gothic"/>
              </a:rPr>
            </a:br>
            <a:r>
              <a:rPr lang="en-US" sz="1800" dirty="0">
                <a:solidFill>
                  <a:srgbClr val="E74C39"/>
                </a:solidFill>
                <a:latin typeface="Franklin Gothic"/>
              </a:rPr>
              <a:t>graduate from this college?</a:t>
            </a:r>
          </a:p>
        </p:txBody>
      </p:sp>
      <p:graphicFrame>
        <p:nvGraphicFramePr>
          <p:cNvPr id="5" name="Time to degree"/>
          <p:cNvGraphicFramePr>
            <a:graphicFrameLocks noGrp="1"/>
          </p:cNvGraphicFramePr>
          <p:nvPr>
            <p:ph idx="1"/>
            <p:extLst>
              <p:ext uri="{D42A27DB-BD31-4B8C-83A1-F6EECF244321}">
                <p14:modId xmlns:p14="http://schemas.microsoft.com/office/powerpoint/2010/main" val="3723781533"/>
              </p:ext>
            </p:extLst>
          </p:nvPr>
        </p:nvGraphicFramePr>
        <p:xfrm>
          <a:off x="152400" y="12954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02945"/>
                </a:solidFill>
                <a:latin typeface="Franklin Gothic Book"/>
              </a:rPr>
              <a:t>Degree Aspirations</a:t>
            </a:r>
            <a:br>
              <a:rPr lang="en-US" dirty="0">
                <a:solidFill>
                  <a:schemeClr val="tx1"/>
                </a:solidFill>
              </a:rPr>
            </a:br>
            <a:r>
              <a:rPr lang="en-US" sz="1800" dirty="0">
                <a:solidFill>
                  <a:srgbClr val="E74C39"/>
                </a:solidFill>
                <a:latin typeface="Franklin Gothic"/>
              </a:rPr>
              <a:t>What is the highest academic degree that you intend to attain?</a:t>
            </a:r>
          </a:p>
        </p:txBody>
      </p:sp>
      <p:graphicFrame>
        <p:nvGraphicFramePr>
          <p:cNvPr id="5" name="Degree aspirations"/>
          <p:cNvGraphicFramePr>
            <a:graphicFrameLocks noGrp="1"/>
          </p:cNvGraphicFramePr>
          <p:nvPr>
            <p:ph sz="half" idx="1"/>
            <p:extLst>
              <p:ext uri="{D42A27DB-BD31-4B8C-83A1-F6EECF244321}">
                <p14:modId xmlns:p14="http://schemas.microsoft.com/office/powerpoint/2010/main" val="1421298943"/>
              </p:ext>
            </p:extLst>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Understanding students’ expectations helps provide opportunities for students to grow intellectually, interpersonally, and affectively.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Expectations for College Life</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369360156"/>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Civic &amp; Campus Engagement</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chemeClr val="tx1">
                    <a:lumMod val="75000"/>
                  </a:schemeClr>
                </a:solidFill>
              </a:rPr>
              <a:t> </a:t>
            </a: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3119349758"/>
              </p:ext>
            </p:extLst>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Academic Engagement</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00400" y="64008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chemeClr val="bg2">
              <a:lumMod val="60000"/>
              <a:lumOff val="40000"/>
            </a:schemeClr>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3946949966"/>
              </p:ext>
            </p:extLst>
          </p:nvPr>
        </p:nvGraphicFramePr>
        <p:xfrm>
          <a:off x="152400" y="14478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Political Behaviors</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  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400800"/>
            <a:ext cx="76200" cy="76200"/>
          </a:xfrm>
          <a:prstGeom prst="rect">
            <a:avLst/>
          </a:prstGeom>
          <a:solidFill>
            <a:srgbClr val="FF2600"/>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accent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chemeClr val="bg2"/>
          </a:solidFill>
          <a:ln w="635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solidFill>
                  <a:srgbClr val="202945"/>
                </a:solidFill>
                <a:latin typeface="Franklin Gothic Book"/>
              </a:rPr>
              <a:t>A Note about CIRP Constructs</a:t>
            </a:r>
          </a:p>
        </p:txBody>
      </p:sp>
      <p:sp>
        <p:nvSpPr>
          <p:cNvPr id="24579" name="Content Placeholder 6"/>
          <p:cNvSpPr>
            <a:spLocks noGrp="1"/>
          </p:cNvSpPr>
          <p:nvPr>
            <p:ph idx="1"/>
          </p:nvPr>
        </p:nvSpPr>
        <p:spPr/>
        <p:txBody>
          <a:bodyPr/>
          <a:lstStyle/>
          <a:p>
            <a:pPr>
              <a:buFontTx/>
              <a:buNone/>
              <a:defRPr/>
            </a:pPr>
            <a:r>
              <a:rPr lang="en-US" sz="2200" b="0" dirty="0">
                <a:solidFill>
                  <a:schemeClr val="tx2">
                    <a:lumMod val="50000"/>
                  </a:schemeClr>
                </a:solidFill>
              </a:rPr>
              <a:t>	</a:t>
            </a:r>
            <a:r>
              <a:rPr lang="en-US" sz="2800" b="0" dirty="0">
                <a:solidFill>
                  <a:srgbClr val="202945"/>
                </a:solidFill>
                <a:latin typeface="Franklin Gothic Book"/>
              </a:rPr>
              <a:t>We use the CIRP Constructs throughout this PowerPoint to help summarize important information about your students from the TFS.  </a:t>
            </a:r>
          </a:p>
          <a:p>
            <a:pPr>
              <a:buFontTx/>
              <a:buNone/>
              <a:defRPr/>
            </a:pPr>
            <a:r>
              <a:rPr lang="en-US" sz="1400" dirty="0">
                <a:solidFill>
                  <a:schemeClr val="tx2">
                    <a:lumMod val="50000"/>
                  </a:schemeClr>
                </a:solidFill>
                <a:latin typeface="Franklin Gothic Book"/>
              </a:rPr>
              <a:t>	</a:t>
            </a:r>
          </a:p>
          <a:p>
            <a:pPr>
              <a:buFontTx/>
              <a:buNone/>
              <a:defRPr/>
            </a:pPr>
            <a:endParaRPr lang="en-US" sz="1400" dirty="0">
              <a:solidFill>
                <a:schemeClr val="tx2">
                  <a:lumMod val="50000"/>
                </a:schemeClr>
              </a:solidFill>
              <a:latin typeface="Franklin Gothic Book"/>
            </a:endParaRPr>
          </a:p>
          <a:p>
            <a:pPr>
              <a:buFontTx/>
              <a:buNone/>
              <a:defRPr/>
            </a:pPr>
            <a:r>
              <a:rPr lang="en-US" sz="2200" b="0" dirty="0">
                <a:solidFill>
                  <a:schemeClr val="tx2">
                    <a:lumMod val="50000"/>
                  </a:schemeClr>
                </a:solidFill>
                <a:latin typeface="Franklin Gothic Book"/>
              </a:rPr>
              <a:t>	</a:t>
            </a:r>
            <a:r>
              <a:rPr lang="en-US" sz="2800" b="0" dirty="0">
                <a:solidFill>
                  <a:srgbClr val="202945"/>
                </a:solidFill>
                <a:latin typeface="Franklin Gothic Book"/>
              </a:rPr>
              <a:t>Constructs statistically aggregate the results from CIRP questions that tap into key aspects of the college experience. Constructs focus on student traits and institutional practices contributing to students’ academic and social development.</a:t>
            </a:r>
          </a:p>
          <a:p>
            <a:pPr>
              <a:buFontTx/>
              <a:buNone/>
              <a:defRPr/>
            </a:pPr>
            <a:r>
              <a:rPr lang="en-US" dirty="0">
                <a:solidFill>
                  <a:schemeClr val="tx2">
                    <a:lumMod val="50000"/>
                  </a:schemeClr>
                </a:solidFill>
                <a:latin typeface="Franklin Gothic Book"/>
              </a:rPr>
              <a:t>	</a:t>
            </a:r>
            <a:endParaRPr lang="en-US" sz="1000" dirty="0">
              <a:latin typeface="Franklin Gothic Book"/>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Examining students’ experiences with recruitment and orientation processes can improve future outreach and new student activities.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Recruitment and Orientation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052050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rate"/>
          <p:cNvGraphicFramePr>
            <a:graphicFrameLocks noGrp="1" noChangeAspect="1"/>
          </p:cNvGraphicFramePr>
          <p:nvPr>
            <p:ph idx="1"/>
            <p:custDataLst>
              <p:tags r:id="rId1"/>
            </p:custDataLst>
            <p:extLst>
              <p:ext uri="{D42A27DB-BD31-4B8C-83A1-F6EECF244321}">
                <p14:modId xmlns:p14="http://schemas.microsoft.com/office/powerpoint/2010/main" val="3817652650"/>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Recruitment and Orientation</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Strongly Agree	</a:t>
            </a:r>
            <a:r>
              <a:rPr lang="en-US" sz="1200" dirty="0">
                <a:solidFill>
                  <a:srgbClr val="202945"/>
                </a:solidFill>
              </a:rPr>
              <a:t>Strongly Agree</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Agree Somewhat	</a:t>
            </a:r>
            <a:r>
              <a:rPr lang="en-US" sz="1200" dirty="0">
                <a:solidFill>
                  <a:srgbClr val="202945"/>
                </a:solidFill>
              </a:rPr>
              <a:t>Agree Somewhat</a:t>
            </a:r>
            <a:endParaRPr lang="en-US" sz="1200" dirty="0">
              <a:solidFill>
                <a:srgbClr val="202945"/>
              </a:solidFill>
              <a:latin typeface="+mn-lt"/>
            </a:endParaRP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121920" y="642610"/>
            <a:ext cx="9144000" cy="369332"/>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your agreement with each of the following statements.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40179303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rate"/>
          <p:cNvGraphicFramePr>
            <a:graphicFrameLocks noGrp="1" noChangeAspect="1"/>
          </p:cNvGraphicFramePr>
          <p:nvPr>
            <p:ph idx="1"/>
            <p:custDataLst>
              <p:tags r:id="rId1"/>
            </p:custDataLst>
            <p:extLst>
              <p:ext uri="{D42A27DB-BD31-4B8C-83A1-F6EECF244321}">
                <p14:modId xmlns:p14="http://schemas.microsoft.com/office/powerpoint/2010/main" val="3546918217"/>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Recruitment and Orientation</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Strongly Agree	</a:t>
            </a:r>
            <a:r>
              <a:rPr lang="en-US" sz="1200" dirty="0">
                <a:solidFill>
                  <a:srgbClr val="202945"/>
                </a:solidFill>
              </a:rPr>
              <a:t>Strongly Agree</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Agree Somewhat	</a:t>
            </a:r>
            <a:r>
              <a:rPr lang="en-US" sz="1200" dirty="0">
                <a:solidFill>
                  <a:srgbClr val="202945"/>
                </a:solidFill>
              </a:rPr>
              <a:t>Agree Somewhat</a:t>
            </a:r>
            <a:endParaRPr lang="en-US" sz="1200" dirty="0">
              <a:solidFill>
                <a:srgbClr val="202945"/>
              </a:solidFill>
              <a:latin typeface="+mn-lt"/>
            </a:endParaRP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121920" y="642610"/>
            <a:ext cx="9144000" cy="369332"/>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your agreement with each of the following statements.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8279148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Understanding students’ perceptions and experiences during the COVID-19 pandemic is essential.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COVID-19 Pandemic</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2276571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stress"/>
          <p:cNvGraphicFramePr>
            <a:graphicFrameLocks noGrp="1" noChangeAspect="1"/>
          </p:cNvGraphicFramePr>
          <p:nvPr>
            <p:ph idx="1"/>
            <p:custDataLst>
              <p:tags r:id="rId1"/>
            </p:custDataLst>
            <p:extLst>
              <p:ext uri="{D42A27DB-BD31-4B8C-83A1-F6EECF244321}">
                <p14:modId xmlns:p14="http://schemas.microsoft.com/office/powerpoint/2010/main" val="3790832662"/>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Sources of Stress</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6059269"/>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To a very large extent	</a:t>
            </a:r>
            <a:r>
              <a:rPr lang="en-US" sz="1200" dirty="0">
                <a:solidFill>
                  <a:srgbClr val="202945"/>
                </a:solidFill>
              </a:rPr>
              <a:t> To a very large extent</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To a large extent	</a:t>
            </a:r>
            <a:r>
              <a:rPr lang="en-US" sz="1200" dirty="0">
                <a:solidFill>
                  <a:srgbClr val="202945"/>
                </a:solidFill>
              </a:rPr>
              <a:t> To a large extent</a:t>
            </a:r>
            <a:endParaRPr lang="en-US" sz="1200" dirty="0">
              <a:solidFill>
                <a:srgbClr val="202945"/>
              </a:solidFill>
              <a:latin typeface="+mn-lt"/>
            </a:endParaRPr>
          </a:p>
        </p:txBody>
      </p:sp>
      <p:sp>
        <p:nvSpPr>
          <p:cNvPr id="12" name="Rectangle 11"/>
          <p:cNvSpPr/>
          <p:nvPr/>
        </p:nvSpPr>
        <p:spPr bwMode="auto">
          <a:xfrm>
            <a:off x="3125788" y="6530517"/>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324600"/>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521604"/>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929640" y="642610"/>
            <a:ext cx="7376160"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the extent to which each of the following has been a source of stress for you due to the COVID-19 pandemic.</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7295206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nchor="t"/>
          <a:lstStyle/>
          <a:p>
            <a:pPr algn="ctr" eaLnBrk="1" hangingPunct="1">
              <a:defRPr/>
            </a:pPr>
            <a:r>
              <a:rPr lang="en-US" sz="2800" b="1" dirty="0">
                <a:solidFill>
                  <a:srgbClr val="202945"/>
                </a:solidFill>
                <a:latin typeface="Franklin Gothic Book"/>
              </a:rPr>
              <a:t>For more information about </a:t>
            </a:r>
          </a:p>
          <a:p>
            <a:pPr algn="ctr" eaLnBrk="1" hangingPunct="1">
              <a:defRPr/>
            </a:pPr>
            <a:r>
              <a:rPr lang="en-US" sz="2800" b="1" dirty="0">
                <a:solidFill>
                  <a:srgbClr val="202945"/>
                </a:solidFill>
                <a:latin typeface="Franklin Gothic Book"/>
              </a:rPr>
              <a:t>HERI/CIRP Surveys</a:t>
            </a:r>
            <a:br>
              <a:rPr lang="en-US" sz="2800" b="1" dirty="0"/>
            </a:br>
            <a:br>
              <a:rPr lang="en-US" b="1" dirty="0"/>
            </a:br>
            <a:r>
              <a:rPr lang="en-US" b="1" dirty="0">
                <a:solidFill>
                  <a:srgbClr val="E74C39"/>
                </a:solidFill>
                <a:latin typeface="Franklin Gothic Book"/>
              </a:rPr>
              <a:t>The Freshman Survey</a:t>
            </a:r>
            <a:br>
              <a:rPr lang="en-US" b="1" dirty="0"/>
            </a:br>
            <a:r>
              <a:rPr lang="en-US" b="1" dirty="0">
                <a:solidFill>
                  <a:srgbClr val="E74C39"/>
                </a:solidFill>
                <a:latin typeface="Franklin Gothic Book"/>
              </a:rPr>
              <a:t>Your First College Year Survey</a:t>
            </a:r>
          </a:p>
          <a:p>
            <a:pPr algn="ctr" eaLnBrk="1" hangingPunct="1">
              <a:defRPr/>
            </a:pPr>
            <a:r>
              <a:rPr lang="en-US" b="1" dirty="0">
                <a:solidFill>
                  <a:srgbClr val="E74C39"/>
                </a:solidFill>
                <a:latin typeface="Franklin Gothic Book"/>
              </a:rPr>
              <a:t>Diverse Learning Environments Survey</a:t>
            </a:r>
            <a:br>
              <a:rPr lang="en-US" b="1" dirty="0"/>
            </a:br>
            <a:r>
              <a:rPr lang="en-US" b="1" dirty="0">
                <a:solidFill>
                  <a:srgbClr val="E74C39"/>
                </a:solidFill>
                <a:latin typeface="Franklin Gothic Book"/>
              </a:rPr>
              <a:t>College Senior Survey</a:t>
            </a:r>
          </a:p>
          <a:p>
            <a:pPr algn="ctr" eaLnBrk="1" hangingPunct="1">
              <a:defRPr/>
            </a:pPr>
            <a:r>
              <a:rPr lang="en-US" b="1" dirty="0">
                <a:solidFill>
                  <a:srgbClr val="E74C39"/>
                </a:solidFill>
                <a:latin typeface="Franklin Gothic Book"/>
              </a:rPr>
              <a:t>Staff Climate Survey</a:t>
            </a:r>
          </a:p>
          <a:p>
            <a:pPr algn="ctr" eaLnBrk="1" hangingPunct="1">
              <a:defRPr/>
            </a:pPr>
            <a:r>
              <a:rPr lang="en-US" b="1" dirty="0">
                <a:solidFill>
                  <a:srgbClr val="E74C39"/>
                </a:solidFill>
                <a:latin typeface="Franklin Gothic Book"/>
              </a:rPr>
              <a:t>The Faculty Survey</a:t>
            </a:r>
            <a:br>
              <a:rPr lang="en-US" b="1" dirty="0"/>
            </a:br>
            <a:endParaRPr lang="en-US" b="1" dirty="0">
              <a:latin typeface="Franklin Gothic Book"/>
            </a:endParaRPr>
          </a:p>
          <a:p>
            <a:pPr algn="ctr" eaLnBrk="1" hangingPunct="1">
              <a:defRPr/>
            </a:pPr>
            <a:r>
              <a:rPr lang="en-US" sz="2800" b="1" dirty="0">
                <a:solidFill>
                  <a:srgbClr val="202945"/>
                </a:solidFill>
                <a:latin typeface="Franklin Gothic Book"/>
              </a:rPr>
              <a:t>Please contact:</a:t>
            </a:r>
          </a:p>
          <a:p>
            <a:pPr algn="ctr" eaLnBrk="1" hangingPunct="1">
              <a:defRPr/>
            </a:pPr>
            <a:r>
              <a:rPr lang="en-US" sz="2800" b="1" dirty="0">
                <a:solidFill>
                  <a:srgbClr val="202945"/>
                </a:solidFill>
                <a:latin typeface="Franklin Gothic Book"/>
              </a:rPr>
              <a:t>heri@ucla.edu</a:t>
            </a:r>
            <a:br>
              <a:rPr lang="en-US" sz="2800" b="1" dirty="0"/>
            </a:br>
            <a:r>
              <a:rPr lang="en-US" sz="2800" b="1" dirty="0">
                <a:solidFill>
                  <a:srgbClr val="202945"/>
                </a:solidFill>
                <a:latin typeface="Franklin Gothic Book"/>
              </a:rPr>
              <a:t>(310) 825-1925</a:t>
            </a:r>
            <a:br>
              <a:rPr lang="en-US" sz="2800" b="1" dirty="0"/>
            </a:br>
            <a:r>
              <a:rPr lang="en-US" sz="2800" b="1" dirty="0">
                <a:solidFill>
                  <a:srgbClr val="202945"/>
                </a:solidFill>
                <a:latin typeface="Franklin Gothic Book"/>
              </a:rPr>
              <a:t>www.heri.ucla.edu</a:t>
            </a:r>
          </a:p>
        </p:txBody>
      </p:sp>
      <p:sp>
        <p:nvSpPr>
          <p:cNvPr id="6" name="TextBox 5"/>
          <p:cNvSpPr txBox="1"/>
          <p:nvPr/>
        </p:nvSpPr>
        <p:spPr>
          <a:xfrm>
            <a:off x="1066800" y="0"/>
            <a:ext cx="8077200" cy="954107"/>
          </a:xfrm>
          <a:prstGeom prst="rect">
            <a:avLst/>
          </a:prstGeom>
          <a:solidFill>
            <a:srgbClr val="202945"/>
          </a:solidFill>
        </p:spPr>
        <p:txBody>
          <a:bodyPr wrap="square" anchor="t">
            <a:spAutoFit/>
          </a:bodyPr>
          <a:lstStyle/>
          <a:p>
            <a:pPr algn="ctr">
              <a:defRPr/>
            </a:pPr>
            <a:r>
              <a:rPr lang="en-US" sz="2800" dirty="0">
                <a:latin typeface="Franklin Gothic Book"/>
              </a:rPr>
              <a:t>The more you get to know your students, the better you can understand their needs.</a:t>
            </a:r>
            <a:r>
              <a:rPr lang="en-US" sz="2800" dirty="0"/>
              <a:t>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Gender"/>
          <p:cNvGraphicFramePr>
            <a:graphicFrameLocks noGrp="1" noChangeAspect="1"/>
          </p:cNvGraphicFramePr>
          <p:nvPr>
            <p:ph sz="half" idx="2"/>
            <p:custDataLst>
              <p:tags r:id="rId1"/>
            </p:custDataLst>
            <p:extLst>
              <p:ext uri="{D42A27DB-BD31-4B8C-83A1-F6EECF244321}">
                <p14:modId xmlns:p14="http://schemas.microsoft.com/office/powerpoint/2010/main" val="2109702500"/>
              </p:ext>
            </p:extLst>
          </p:nvPr>
        </p:nvGraphicFramePr>
        <p:xfrm>
          <a:off x="-1" y="990600"/>
          <a:ext cx="9044181"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1066800"/>
            <a:ext cx="9144000" cy="369332"/>
          </a:xfrm>
          <a:prstGeom prst="rect">
            <a:avLst/>
          </a:prstGeom>
          <a:noFill/>
        </p:spPr>
        <p:txBody>
          <a:bodyPr wrap="square" rtlCol="0">
            <a:spAutoFit/>
          </a:bodyPr>
          <a:lstStyle/>
          <a:p>
            <a:pPr algn="ctr"/>
            <a:r>
              <a:rPr lang="en-US" sz="1800" b="1" dirty="0">
                <a:solidFill>
                  <a:srgbClr val="E74C39"/>
                </a:solidFill>
                <a:latin typeface="Franklin Gothic"/>
              </a:rPr>
              <a:t>Gender Identity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49920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RaceEthnicity"/>
          <p:cNvGraphicFramePr>
            <a:graphicFrameLocks noGrp="1" noChangeAspect="1"/>
          </p:cNvGraphicFramePr>
          <p:nvPr>
            <p:ph sz="half" idx="2"/>
            <p:custDataLst>
              <p:tags r:id="rId1"/>
            </p:custDataLst>
            <p:extLst>
              <p:ext uri="{D42A27DB-BD31-4B8C-83A1-F6EECF244321}">
                <p14:modId xmlns:p14="http://schemas.microsoft.com/office/powerpoint/2010/main" val="3874693766"/>
              </p:ext>
            </p:extLst>
          </p:nvPr>
        </p:nvGraphicFramePr>
        <p:xfrm>
          <a:off x="-23619" y="990600"/>
          <a:ext cx="9067800"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1066800"/>
            <a:ext cx="9144000" cy="369332"/>
          </a:xfrm>
          <a:prstGeom prst="rect">
            <a:avLst/>
          </a:prstGeom>
          <a:noFill/>
        </p:spPr>
        <p:txBody>
          <a:bodyPr wrap="square" rtlCol="0">
            <a:spAutoFit/>
          </a:bodyPr>
          <a:lstStyle/>
          <a:p>
            <a:pPr algn="ctr"/>
            <a:r>
              <a:rPr lang="en-US" sz="1800" b="1" dirty="0">
                <a:solidFill>
                  <a:srgbClr val="E74C39"/>
                </a:solidFill>
                <a:latin typeface="Franklin Gothic"/>
              </a:rPr>
              <a:t>Race/Ethnicity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68260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7" name="Mile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Miles from home"/>
          <p:cNvGraphicFramePr>
            <a:graphicFrameLocks noGrp="1"/>
          </p:cNvGraphicFramePr>
          <p:nvPr>
            <p:ph sz="half" idx="4294967295"/>
            <p:extLst>
              <p:ext uri="{D42A27DB-BD31-4B8C-83A1-F6EECF244321}">
                <p14:modId xmlns:p14="http://schemas.microsoft.com/office/powerpoint/2010/main" val="4000831329"/>
              </p:ext>
            </p:extLst>
          </p:nvPr>
        </p:nvGraphicFramePr>
        <p:xfrm>
          <a:off x="457200" y="1632668"/>
          <a:ext cx="7848600" cy="4552890"/>
        </p:xfrm>
        <a:graphic>
          <a:graphicData uri="http://schemas.openxmlformats.org/drawingml/2006/chart">
            <c:chart xmlns:c="http://schemas.openxmlformats.org/drawingml/2006/chart" xmlns:r="http://schemas.openxmlformats.org/officeDocument/2006/relationships" r:id="rId5"/>
          </a:graphicData>
        </a:graphic>
      </p:graphicFrame>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1066800"/>
            <a:ext cx="9144000" cy="369332"/>
          </a:xfrm>
          <a:prstGeom prst="rect">
            <a:avLst/>
          </a:prstGeom>
          <a:noFill/>
        </p:spPr>
        <p:txBody>
          <a:bodyPr wrap="square" rtlCol="0">
            <a:spAutoFit/>
          </a:bodyPr>
          <a:lstStyle/>
          <a:p>
            <a:pPr algn="ctr"/>
            <a:r>
              <a:rPr lang="en-US" sz="1800" b="1" dirty="0">
                <a:solidFill>
                  <a:srgbClr val="E74C39"/>
                </a:solidFill>
                <a:latin typeface="Franklin Gothic"/>
              </a:rPr>
              <a:t>How many miles is this college from your permanent home?</a:t>
            </a: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ubtitle 8"/>
          <p:cNvSpPr>
            <a:spLocks noGrp="1"/>
          </p:cNvSpPr>
          <p:nvPr>
            <p:ph type="subTitle" sz="quarter" idx="1"/>
          </p:nvPr>
        </p:nvSpPr>
        <p:spPr>
          <a:xfrm>
            <a:off x="1143000" y="4495800"/>
            <a:ext cx="6629400" cy="1676400"/>
          </a:xfrm>
        </p:spPr>
        <p:txBody>
          <a:bodyPr/>
          <a:lstStyle/>
          <a:p>
            <a:pPr>
              <a:spcBef>
                <a:spcPct val="0"/>
              </a:spcBef>
            </a:pPr>
            <a:r>
              <a:rPr lang="en-US" dirty="0">
                <a:solidFill>
                  <a:srgbClr val="E74C39"/>
                </a:solidFill>
                <a:latin typeface="Franklin Gothic Book"/>
              </a:rPr>
              <a:t>Many factors impact incoming students’ college choice, including the benefits they see in attending college and considerations about which particular college to attend.</a:t>
            </a:r>
          </a:p>
          <a:p>
            <a:endParaRPr lang="en-US" sz="1800" dirty="0"/>
          </a:p>
        </p:txBody>
      </p:sp>
      <p:sp>
        <p:nvSpPr>
          <p:cNvPr id="4"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dirty="0">
                <a:solidFill>
                  <a:srgbClr val="202945"/>
                </a:solidFill>
                <a:latin typeface="Franklin Gothic Medium" panose="020B0603020102020204" pitchFamily="34" charset="0"/>
              </a:rPr>
              <a:t>College Choice</a:t>
            </a:r>
            <a:endParaRPr lang="en-US" sz="440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228600"/>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College Applications</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3633889172"/>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840635"/>
            <a:ext cx="8763000" cy="646331"/>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To how many colleges </a:t>
            </a:r>
            <a:r>
              <a:rPr lang="en-US" sz="1800" b="1" i="1" u="sng" kern="0" dirty="0">
                <a:solidFill>
                  <a:srgbClr val="E74C39"/>
                </a:solidFill>
                <a:latin typeface="Franklin Gothic"/>
                <a:ea typeface="+mj-ea"/>
                <a:cs typeface="+mj-cs"/>
              </a:rPr>
              <a:t>other than this one</a:t>
            </a:r>
            <a:r>
              <a:rPr lang="en-US" sz="1800" b="1" kern="0" dirty="0">
                <a:solidFill>
                  <a:srgbClr val="E74C39"/>
                </a:solidFill>
                <a:latin typeface="Franklin Gothic"/>
                <a:ea typeface="+mj-ea"/>
                <a:cs typeface="+mj-cs"/>
              </a:rPr>
              <a:t> did you </a:t>
            </a:r>
          </a:p>
          <a:p>
            <a:pPr algn="ctr"/>
            <a:r>
              <a:rPr lang="en-US" sz="1800" b="1" kern="0" dirty="0">
                <a:solidFill>
                  <a:srgbClr val="E74C39"/>
                </a:solidFill>
                <a:latin typeface="Franklin Gothic"/>
                <a:ea typeface="+mj-ea"/>
                <a:cs typeface="+mj-cs"/>
              </a:rPr>
              <a:t>apply for admission this year?</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2022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EFAB_CUSTOMSORTGLOBALLY" val="True"/>
</p:tagLst>
</file>

<file path=ppt/tags/tag10.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1.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7"/>
</p:tagLst>
</file>

<file path=ppt/tags/tag1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 name="SLIDEFAB_SHAPECONDITIONMETACTIONDELETE" val="False"/>
</p:tagLst>
</file>

<file path=ppt/tags/tag1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4.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5.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4"/>
</p:tagLst>
</file>

<file path=ppt/tags/tag1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9.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2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4.xml><?xml version="1.0" encoding="utf-8"?>
<p:tagLst xmlns:a="http://schemas.openxmlformats.org/drawingml/2006/main" xmlns:r="http://schemas.openxmlformats.org/officeDocument/2006/relationships" xmlns:p="http://schemas.openxmlformats.org/presentationml/2006/main">
  <p:tag name="CHART" val="ctGains1"/>
</p:tagLst>
</file>

<file path=ppt/tags/tag25.xml><?xml version="1.0" encoding="utf-8"?>
<p:tagLst xmlns:a="http://schemas.openxmlformats.org/drawingml/2006/main" xmlns:r="http://schemas.openxmlformats.org/officeDocument/2006/relationships" xmlns:p="http://schemas.openxmlformats.org/presentationml/2006/main">
  <p:tag name="CHART" val="ctFacIntSat"/>
</p:tagLst>
</file>

<file path=ppt/tags/tag2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27.xml><?xml version="1.0" encoding="utf-8"?>
<p:tagLst xmlns:a="http://schemas.openxmlformats.org/drawingml/2006/main" xmlns:r="http://schemas.openxmlformats.org/officeDocument/2006/relationships" xmlns:p="http://schemas.openxmlformats.org/presentationml/2006/main">
  <p:tag name="CHART" val="ctGains1"/>
</p:tagLst>
</file>

<file path=ppt/tags/tag28.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3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4.xml><?xml version="1.0" encoding="utf-8"?>
<p:tagLst xmlns:a="http://schemas.openxmlformats.org/drawingml/2006/main" xmlns:r="http://schemas.openxmlformats.org/officeDocument/2006/relationships" xmlns:p="http://schemas.openxmlformats.org/presentationml/2006/main">
  <p:tag name="SLIDEFAB_EXPORTMODE" val="4"/>
</p:tagLst>
</file>

<file path=ppt/tags/tag5.xml><?xml version="1.0" encoding="utf-8"?>
<p:tagLst xmlns:a="http://schemas.openxmlformats.org/drawingml/2006/main" xmlns:r="http://schemas.openxmlformats.org/officeDocument/2006/relationships" xmlns:p="http://schemas.openxmlformats.org/presentationml/2006/main">
  <p:tag name="CHART" val="ctFacIntSat"/>
</p:tagLst>
</file>

<file path=ppt/tags/tag6.xml><?xml version="1.0" encoding="utf-8"?>
<p:tagLst xmlns:a="http://schemas.openxmlformats.org/drawingml/2006/main" xmlns:r="http://schemas.openxmlformats.org/officeDocument/2006/relationships" xmlns:p="http://schemas.openxmlformats.org/presentationml/2006/main">
  <p:tag name="CHART" val="ctFacIntSat"/>
</p:tagLst>
</file>

<file path=ppt/tags/tag7.xml><?xml version="1.0" encoding="utf-8"?>
<p:tagLst xmlns:a="http://schemas.openxmlformats.org/drawingml/2006/main" xmlns:r="http://schemas.openxmlformats.org/officeDocument/2006/relationships" xmlns:p="http://schemas.openxmlformats.org/presentationml/2006/main">
  <p:tag name="CHART" val="ctFacIntSat"/>
</p:tagLst>
</file>

<file path=ppt/tags/tag8.xml><?xml version="1.0" encoding="utf-8"?>
<p:tagLst xmlns:a="http://schemas.openxmlformats.org/drawingml/2006/main" xmlns:r="http://schemas.openxmlformats.org/officeDocument/2006/relationships" xmlns:p="http://schemas.openxmlformats.org/presentationml/2006/main">
  <p:tag name="CHART" val="ctFacIntSat"/>
</p:tagLst>
</file>

<file path=ppt/tags/tag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heme/theme1.xml><?xml version="1.0" encoding="utf-8"?>
<a:theme xmlns:a="http://schemas.openxmlformats.org/drawingml/2006/main" name="Teamwork">
  <a:themeElements>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Teamwork</Template>
  <TotalTime>35769</TotalTime>
  <Words>3893</Words>
  <Application>Microsoft Office PowerPoint</Application>
  <PresentationFormat>On-screen Show (4:3)</PresentationFormat>
  <Paragraphs>728</Paragraphs>
  <Slides>45</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frank</vt:lpstr>
      <vt:lpstr>Franklin Gothic</vt:lpstr>
      <vt:lpstr>Franklin Gothic Book</vt:lpstr>
      <vt:lpstr>Franklin Gothic Medium</vt:lpstr>
      <vt:lpstr>Garamond</vt:lpstr>
      <vt:lpstr>Teamwork</vt:lpstr>
      <vt:lpstr>Wabash College  CIRP Freshman Survey   2022 Results</vt:lpstr>
      <vt:lpstr>The First Year is Important…</vt:lpstr>
      <vt:lpstr>Table of Contents</vt:lpstr>
      <vt:lpstr>A Note about CIRP Constructs</vt:lpstr>
      <vt:lpstr>PowerPoint Presentation</vt:lpstr>
      <vt:lpstr>PowerPoint Presentation</vt:lpstr>
      <vt:lpstr>PowerPoint Presentation</vt:lpstr>
      <vt:lpstr>PowerPoint Presentation</vt:lpstr>
      <vt:lpstr>  College Applications </vt:lpstr>
      <vt:lpstr> College Choice  </vt:lpstr>
      <vt:lpstr>Reasons for Attending College</vt:lpstr>
      <vt:lpstr>Reasons for Attending College</vt:lpstr>
      <vt:lpstr>Reasons for Attending This College How important was each reason in your decision to attend this college?</vt:lpstr>
      <vt:lpstr>Reasons for Attending This College How important was each reason in your decision to attend this college?</vt:lpstr>
      <vt:lpstr>Reasons for Attending This College How important was each reason in your decision to attend this college?</vt:lpstr>
      <vt:lpstr>PowerPoint Presentation</vt:lpstr>
      <vt:lpstr>PowerPoint Presentation</vt:lpstr>
      <vt:lpstr>Financial Aid Did you receive any of the following forms of financial aid?</vt:lpstr>
      <vt:lpstr>Ability to Finance Education Do you have any concern about your ability to finance your  college education?</vt:lpstr>
      <vt:lpstr>PowerPoint Presentation</vt:lpstr>
      <vt:lpstr>Academic Preparation Please mark which of the following courses you have completed.</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emotional well-being can affect many important aspects of the student experience including academic performance and persistence.  In the past year, how often have you:</vt:lpstr>
      <vt:lpstr>PowerPoint Presentation</vt:lpstr>
      <vt:lpstr>  AP Exam Scores </vt:lpstr>
      <vt:lpstr> Previous College Coursework </vt:lpstr>
      <vt:lpstr>PowerPoint Presentation</vt:lpstr>
      <vt:lpstr> Intended Major Please indicate your intended major.</vt:lpstr>
      <vt:lpstr>Pre-Med or Pre-Law Do you consider yourself Pre-Med or Pre-Law?</vt:lpstr>
      <vt:lpstr> Intended Career Please indicate your intended career.</vt:lpstr>
      <vt:lpstr>Time-to-Degree How many years do you expect it will take you to  graduate from this college?</vt:lpstr>
      <vt:lpstr>Degree Aspirations What is the highest academic degree that you intend to attain?</vt:lpstr>
      <vt:lpstr>PowerPoint Presentation</vt:lpstr>
      <vt:lpstr>Civic &amp; Campus Engagement What is your best guess as to the chances that you will:</vt:lpstr>
      <vt:lpstr>Academic Engagement What is your best guess as to the chances that you will:</vt:lpstr>
      <vt:lpstr>Political Behaviors What is your best guess as to the chances that you will:</vt:lpstr>
      <vt:lpstr>PowerPoint Presentation</vt:lpstr>
      <vt:lpstr>Recruitment and Orientation</vt:lpstr>
      <vt:lpstr>Recruitment and Orientation</vt:lpstr>
      <vt:lpstr>PowerPoint Presentation</vt:lpstr>
      <vt:lpstr>Sources of Stress</vt:lpstr>
      <vt:lpstr>PowerPoint Presentation</vt:lpstr>
    </vt:vector>
  </TitlesOfParts>
  <Manager>planas@gseis.ucla.edu</Manager>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Parks, Charlie</cp:lastModifiedBy>
  <cp:revision>2377</cp:revision>
  <cp:lastPrinted>2022-05-12T17:23:30Z</cp:lastPrinted>
  <dcterms:created xsi:type="dcterms:W3CDTF">2007-06-27T16:52:25Z</dcterms:created>
  <dcterms:modified xsi:type="dcterms:W3CDTF">2023-03-24T17:56:48Z</dcterms:modified>
</cp:coreProperties>
</file>