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tags/tag17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drawings/drawing1.xml" ContentType="application/vnd.openxmlformats-officedocument.drawingml.chartshapes+xml"/>
  <Override PartName="/ppt/tags/tag18.xml" ContentType="application/vnd.openxmlformats-officedocument.presentationml.tags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drawings/drawing2.xml" ContentType="application/vnd.openxmlformats-officedocument.drawingml.chartshapes+xml"/>
  <Override PartName="/ppt/notesSlides/notesSlide13.xml" ContentType="application/vnd.openxmlformats-officedocument.presentationml.notesSlide+xml"/>
  <Override PartName="/ppt/charts/chart11.xml" ContentType="application/vnd.openxmlformats-officedocument.drawingml.chart+xml"/>
  <Override PartName="/ppt/drawings/drawing3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12.xml" ContentType="application/vnd.openxmlformats-officedocument.drawingml.chart+xml"/>
  <Override PartName="/ppt/drawings/drawing4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13.xml" ContentType="application/vnd.openxmlformats-officedocument.drawingml.chart+xml"/>
  <Override PartName="/ppt/drawings/drawing5.xml" ContentType="application/vnd.openxmlformats-officedocument.drawingml.chartshape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14.xml" ContentType="application/vnd.openxmlformats-officedocument.drawingml.chart+xml"/>
  <Override PartName="/ppt/notesSlides/notesSlide18.xml" ContentType="application/vnd.openxmlformats-officedocument.presentationml.notesSlide+xml"/>
  <Override PartName="/ppt/charts/chart15.xml" ContentType="application/vnd.openxmlformats-officedocument.drawingml.chart+xml"/>
  <Override PartName="/ppt/notesSlides/notesSlide19.xml" ContentType="application/vnd.openxmlformats-officedocument.presentationml.notesSlide+xml"/>
  <Override PartName="/ppt/charts/chart16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7.xml" ContentType="application/vnd.openxmlformats-officedocument.drawingml.chart+xml"/>
  <Override PartName="/ppt/drawings/drawing6.xml" ContentType="application/vnd.openxmlformats-officedocument.drawingml.chartshapes+xml"/>
  <Override PartName="/ppt/tags/tag20.xml" ContentType="application/vnd.openxmlformats-officedocument.presentationml.tags+xml"/>
  <Override PartName="/ppt/notesSlides/notesSlide22.xml" ContentType="application/vnd.openxmlformats-officedocument.presentationml.notesSl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tags/tag21.xml" ContentType="application/vnd.openxmlformats-officedocument.presentationml.tags+xml"/>
  <Override PartName="/ppt/notesSlides/notesSlide23.xml" ContentType="application/vnd.openxmlformats-officedocument.presentationml.notesSlide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tags/tag22.xml" ContentType="application/vnd.openxmlformats-officedocument.presentationml.tags+xml"/>
  <Override PartName="/ppt/notesSlides/notesSlide24.xml" ContentType="application/vnd.openxmlformats-officedocument.presentationml.notesSlide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tags/tag23.xml" ContentType="application/vnd.openxmlformats-officedocument.presentationml.tags+xml"/>
  <Override PartName="/ppt/notesSlides/notesSlide25.xml" ContentType="application/vnd.openxmlformats-officedocument.presentationml.notesSlide+xml"/>
  <Override PartName="/ppt/charts/chart24.xml" ContentType="application/vnd.openxmlformats-officedocument.drawingml.chart+xml"/>
  <Override PartName="/ppt/drawings/drawing7.xml" ContentType="application/vnd.openxmlformats-officedocument.drawingml.chartshapes+xml"/>
  <Override PartName="/ppt/tags/tag24.xml" ContentType="application/vnd.openxmlformats-officedocument.presentationml.tags+xml"/>
  <Override PartName="/ppt/notesSlides/notesSlide26.xml" ContentType="application/vnd.openxmlformats-officedocument.presentationml.notesSlide+xml"/>
  <Override PartName="/ppt/charts/chart25.xml" ContentType="application/vnd.openxmlformats-officedocument.drawingml.chart+xml"/>
  <Override PartName="/ppt/notesSlides/notesSlide27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8.xml" ContentType="application/vnd.openxmlformats-officedocument.presentationml.notesSlide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tags/tag27.xml" ContentType="application/vnd.openxmlformats-officedocument.presentationml.tags+xml"/>
  <Override PartName="/ppt/notesSlides/notesSlide29.xml" ContentType="application/vnd.openxmlformats-officedocument.presentationml.notesSlide+xml"/>
  <Override PartName="/ppt/charts/chart28.xml" ContentType="application/vnd.openxmlformats-officedocument.drawingml.chart+xml"/>
  <Override PartName="/ppt/notesSlides/notesSlide30.xml" ContentType="application/vnd.openxmlformats-officedocument.presentationml.notesSlide+xml"/>
  <Override PartName="/ppt/charts/chart29.xml" ContentType="application/vnd.openxmlformats-officedocument.drawingml.chart+xml"/>
  <Override PartName="/ppt/drawings/drawing8.xml" ContentType="application/vnd.openxmlformats-officedocument.drawingml.chartshapes+xml"/>
  <Override PartName="/ppt/notesSlides/notesSlide31.xml" ContentType="application/vnd.openxmlformats-officedocument.presentationml.notesSlide+xml"/>
  <Override PartName="/ppt/tags/tag28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hart30.xml" ContentType="application/vnd.openxmlformats-officedocument.drawingml.chart+xml"/>
  <Override PartName="/ppt/tags/tag29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31.xml" ContentType="application/vnd.openxmlformats-officedocument.drawingml.chart+xml"/>
  <Override PartName="/ppt/notesSlides/notesSlide36.xml" ContentType="application/vnd.openxmlformats-officedocument.presentationml.notesSlide+xml"/>
  <Override PartName="/ppt/charts/chart32.xml" ContentType="application/vnd.openxmlformats-officedocument.drawingml.chart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charts/chart33.xml" ContentType="application/vnd.openxmlformats-officedocument.drawingml.chart+xml"/>
  <Override PartName="/ppt/drawings/drawing9.xml" ContentType="application/vnd.openxmlformats-officedocument.drawingml.chartshapes+xml"/>
  <Override PartName="/ppt/notesSlides/notesSlide39.xml" ContentType="application/vnd.openxmlformats-officedocument.presentationml.notesSlide+xml"/>
  <Override PartName="/ppt/charts/chart34.xml" ContentType="application/vnd.openxmlformats-officedocument.drawingml.chart+xml"/>
  <Override PartName="/ppt/drawings/drawing10.xml" ContentType="application/vnd.openxmlformats-officedocument.drawingml.chartshapes+xml"/>
  <Override PartName="/ppt/notesSlides/notesSlide40.xml" ContentType="application/vnd.openxmlformats-officedocument.presentationml.notesSlide+xml"/>
  <Override PartName="/ppt/charts/chart35.xml" ContentType="application/vnd.openxmlformats-officedocument.drawingml.chart+xml"/>
  <Override PartName="/ppt/drawings/drawing11.xml" ContentType="application/vnd.openxmlformats-officedocument.drawingml.chartshapes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43"/>
  </p:notesMasterIdLst>
  <p:handoutMasterIdLst>
    <p:handoutMasterId r:id="rId44"/>
  </p:handoutMasterIdLst>
  <p:sldIdLst>
    <p:sldId id="514" r:id="rId2"/>
    <p:sldId id="363" r:id="rId3"/>
    <p:sldId id="485" r:id="rId4"/>
    <p:sldId id="399" r:id="rId5"/>
    <p:sldId id="516" r:id="rId6"/>
    <p:sldId id="512" r:id="rId7"/>
    <p:sldId id="443" r:id="rId8"/>
    <p:sldId id="400" r:id="rId9"/>
    <p:sldId id="444" r:id="rId10"/>
    <p:sldId id="521" r:id="rId11"/>
    <p:sldId id="445" r:id="rId12"/>
    <p:sldId id="517" r:id="rId13"/>
    <p:sldId id="459" r:id="rId14"/>
    <p:sldId id="460" r:id="rId15"/>
    <p:sldId id="461" r:id="rId16"/>
    <p:sldId id="401" r:id="rId17"/>
    <p:sldId id="478" r:id="rId18"/>
    <p:sldId id="497" r:id="rId19"/>
    <p:sldId id="451" r:id="rId20"/>
    <p:sldId id="402" r:id="rId21"/>
    <p:sldId id="457" r:id="rId22"/>
    <p:sldId id="507" r:id="rId23"/>
    <p:sldId id="504" r:id="rId24"/>
    <p:sldId id="505" r:id="rId25"/>
    <p:sldId id="506" r:id="rId26"/>
    <p:sldId id="499" r:id="rId27"/>
    <p:sldId id="403" r:id="rId28"/>
    <p:sldId id="518" r:id="rId29"/>
    <p:sldId id="508" r:id="rId30"/>
    <p:sldId id="500" r:id="rId31"/>
    <p:sldId id="438" r:id="rId32"/>
    <p:sldId id="519" r:id="rId33"/>
    <p:sldId id="483" r:id="rId34"/>
    <p:sldId id="520" r:id="rId35"/>
    <p:sldId id="476" r:id="rId36"/>
    <p:sldId id="470" r:id="rId37"/>
    <p:sldId id="439" r:id="rId38"/>
    <p:sldId id="472" r:id="rId39"/>
    <p:sldId id="473" r:id="rId40"/>
    <p:sldId id="475" r:id="rId41"/>
    <p:sldId id="281" r:id="rId42"/>
  </p:sldIdLst>
  <p:sldSz cx="9144000" cy="6858000" type="screen4x3"/>
  <p:notesSz cx="6997700" cy="9283700"/>
  <p:custDataLst>
    <p:tags r:id="rId4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2945"/>
    <a:srgbClr val="FFFFFF"/>
    <a:srgbClr val="FF2600"/>
    <a:srgbClr val="F3A59B"/>
    <a:srgbClr val="E04E38"/>
    <a:srgbClr val="E74C39"/>
    <a:srgbClr val="5268AE"/>
    <a:srgbClr val="7680AC"/>
    <a:srgbClr val="98A4AE"/>
    <a:srgbClr val="DE7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66" autoAdjust="0"/>
    <p:restoredTop sz="79425" autoAdjust="0"/>
  </p:normalViewPr>
  <p:slideViewPr>
    <p:cSldViewPr>
      <p:cViewPr varScale="1">
        <p:scale>
          <a:sx n="85" d="100"/>
          <a:sy n="85" d="100"/>
        </p:scale>
        <p:origin x="450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1428" y="-78"/>
      </p:cViewPr>
      <p:guideLst>
        <p:guide orient="horz" pos="2924"/>
        <p:guide pos="22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23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1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Worksheet32.xlsx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Microsoft_Excel_Worksheet34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605736782902"/>
          <c:y val="0.102369442950066"/>
          <c:w val="0.79445999588022409"/>
          <c:h val="0.701222564570731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rgbClr val="E74C39"/>
            </a:solidFill>
            <a:ln w="9525">
              <a:solidFill>
                <a:srgbClr val="FF2600">
                  <a:alpha val="50000"/>
                </a:srgbClr>
              </a:solidFill>
            </a:ln>
          </c:spPr>
          <c:invertIfNegative val="0"/>
          <c:dLbls>
            <c:numFmt formatCode="0.0%" sourceLinked="0"/>
            <c:spPr>
              <a:noFill/>
              <a:ln w="21364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202945"/>
                    </a:solidFill>
                    <a:latin typeface="Garamond"/>
                    <a:ea typeface="Garamond"/>
                    <a:cs typeface="Garamond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Man/Trans Man</c:v>
                </c:pt>
                <c:pt idx="1">
                  <c:v>Woman/Trans Woman</c:v>
                </c:pt>
                <c:pt idx="2">
                  <c:v>Non-binary</c:v>
                </c:pt>
                <c:pt idx="3">
                  <c:v>Genderqueer/Gender non-conforming</c:v>
                </c:pt>
                <c:pt idx="4">
                  <c:v>Identity not listed above</c:v>
                </c:pt>
              </c:strCache>
            </c:strRef>
          </c:cat>
          <c:val>
            <c:numRef>
              <c:f>Sheet1!$B$2:$B$6</c:f>
              <c:numCache>
                <c:formatCode>0.0%</c:formatCode>
                <c:ptCount val="5"/>
                <c:pt idx="0">
                  <c:v>0.98199999999999998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1.7999999999999999E-2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70-488E-890C-6F9B503FAC1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rgbClr val="202945"/>
            </a:solidFill>
            <a:ln w="9525">
              <a:solidFill>
                <a:srgbClr val="202945">
                  <a:alpha val="50000"/>
                </a:srgb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aseline="0">
                    <a:solidFill>
                      <a:srgbClr val="202945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Man/Trans Man</c:v>
                </c:pt>
                <c:pt idx="1">
                  <c:v>Woman/Trans Woman</c:v>
                </c:pt>
                <c:pt idx="2">
                  <c:v>Non-binary</c:v>
                </c:pt>
                <c:pt idx="3">
                  <c:v>Genderqueer/Gender non-conforming</c:v>
                </c:pt>
                <c:pt idx="4">
                  <c:v>Identity not listed above</c:v>
                </c:pt>
              </c:strCache>
            </c:strRef>
          </c:cat>
          <c:val>
            <c:numRef>
              <c:f>Sheet1!$C$2:$C$6</c:f>
              <c:numCache>
                <c:formatCode>0.0%</c:formatCode>
                <c:ptCount val="5"/>
                <c:pt idx="0">
                  <c:v>0.44700000000000001</c:v>
                </c:pt>
                <c:pt idx="1">
                  <c:v>0.499</c:v>
                </c:pt>
                <c:pt idx="2">
                  <c:v>1.0999999999999999E-2</c:v>
                </c:pt>
                <c:pt idx="3">
                  <c:v>4.0000000000000001E-3</c:v>
                </c:pt>
                <c:pt idx="4">
                  <c:v>3.9E-2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70-488E-890C-6F9B503FAC1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35536384"/>
        <c:axId val="96419136"/>
      </c:barChart>
      <c:catAx>
        <c:axId val="35536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2"/>
            </a:solidFill>
          </a:ln>
        </c:spPr>
        <c:txPr>
          <a:bodyPr rot="0"/>
          <a:lstStyle/>
          <a:p>
            <a:pPr>
              <a:defRPr sz="1200" baseline="0">
                <a:solidFill>
                  <a:srgbClr val="202945"/>
                </a:solidFill>
              </a:defRPr>
            </a:pPr>
            <a:endParaRPr lang="en-US"/>
          </a:p>
        </c:txPr>
        <c:crossAx val="96419136"/>
        <c:crosses val="autoZero"/>
        <c:auto val="1"/>
        <c:lblAlgn val="ctr"/>
        <c:lblOffset val="100"/>
        <c:noMultiLvlLbl val="0"/>
      </c:catAx>
      <c:valAx>
        <c:axId val="96419136"/>
        <c:scaling>
          <c:orientation val="minMax"/>
          <c:max val="0.9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bg2"/>
            </a:solidFill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202945"/>
                </a:solidFill>
                <a:latin typeface="Garamond"/>
                <a:ea typeface="Garamond"/>
                <a:cs typeface="Garamond"/>
              </a:defRPr>
            </a:pPr>
            <a:endParaRPr lang="en-US"/>
          </a:p>
        </c:txPr>
        <c:crossAx val="35536384"/>
        <c:crosses val="autoZero"/>
        <c:crossBetween val="between"/>
        <c:majorUnit val="0.1"/>
        <c:minorUnit val="0.04"/>
      </c:valAx>
    </c:plotArea>
    <c:legend>
      <c:legendPos val="b"/>
      <c:legendEntry>
        <c:idx val="0"/>
        <c:txPr>
          <a:bodyPr/>
          <a:lstStyle/>
          <a:p>
            <a:pPr>
              <a:defRPr sz="1400" b="0" i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400" b="0" i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33688026496687912"/>
          <c:y val="0.91067201158678712"/>
          <c:w val="0.37705083522764526"/>
          <c:h val="5.0402707014564355E-2"/>
        </c:manualLayout>
      </c:layout>
      <c:overlay val="0"/>
      <c:txPr>
        <a:bodyPr/>
        <a:lstStyle/>
        <a:p>
          <a:pPr>
            <a:defRPr sz="1400" b="1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9" b="1" i="0" u="none" strike="noStrike" baseline="0">
          <a:solidFill>
            <a:schemeClr val="tx1"/>
          </a:solidFill>
          <a:latin typeface="Garamond"/>
          <a:ea typeface="Garamond"/>
          <a:cs typeface="Garamond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493895671476098E-2"/>
          <c:y val="2.8790786948176599E-2"/>
          <c:w val="0.94561598224195298"/>
          <c:h val="0.785928866942479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Somewhat Important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798-47D8-9E05-7968D12F367C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50000"/>
                  <a:lumOff val="50000"/>
                </a:schemeClr>
              </a:solidFill>
              <a:ln w="317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798-47D8-9E05-7968D12F367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0798-47D8-9E05-7968D12F367C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50000"/>
                  <a:lumOff val="50000"/>
                </a:schemeClr>
              </a:solidFill>
              <a:ln w="317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798-47D8-9E05-7968D12F367C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0798-47D8-9E05-7968D12F367C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317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798-47D8-9E05-7968D12F367C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0798-47D8-9E05-7968D12F367C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50000"/>
                  <a:lumOff val="50000"/>
                </a:schemeClr>
              </a:solidFill>
              <a:ln w="317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798-47D8-9E05-7968D12F367C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798-47D8-9E05-7968D12F367C}"/>
                </c:ext>
              </c:extLst>
            </c:dLbl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202945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0798-47D8-9E05-7968D12F367C}"/>
                </c:ext>
              </c:extLst>
            </c:dLbl>
            <c:dLbl>
              <c:idx val="2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0798-47D8-9E05-7968D12F367C}"/>
                </c:ext>
              </c:extLst>
            </c:dLbl>
            <c:dLbl>
              <c:idx val="3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202945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0798-47D8-9E05-7968D12F367C}"/>
                </c:ext>
              </c:extLst>
            </c:dLbl>
            <c:dLbl>
              <c:idx val="4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0798-47D8-9E05-7968D12F367C}"/>
                </c:ext>
              </c:extLst>
            </c:dLbl>
            <c:dLbl>
              <c:idx val="5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202945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B-0798-47D8-9E05-7968D12F367C}"/>
                </c:ext>
              </c:extLst>
            </c:dLbl>
            <c:dLbl>
              <c:idx val="6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0798-47D8-9E05-7968D12F367C}"/>
                </c:ext>
              </c:extLst>
            </c:dLbl>
            <c:dLbl>
              <c:idx val="7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202945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0798-47D8-9E05-7968D12F367C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+mn-lt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Sheet1!$B$2:$B$9</c:f>
              <c:strCache>
                <c:ptCount val="8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  <c:pt idx="6">
                  <c:v>Your Institution</c:v>
                </c:pt>
                <c:pt idx="7">
                  <c:v>Comparison Group</c:v>
                </c:pt>
              </c:strCache>
            </c:strRef>
          </c:cat>
          <c:val>
            <c:numRef>
              <c:f>Sheet1!$C$2:$C$9</c:f>
              <c:numCache>
                <c:formatCode>0.0%</c:formatCode>
                <c:ptCount val="8"/>
                <c:pt idx="0">
                  <c:v>0.20699999999999999</c:v>
                </c:pt>
                <c:pt idx="1">
                  <c:v>0.11600000000000001</c:v>
                </c:pt>
                <c:pt idx="2">
                  <c:v>0.33800000000000002</c:v>
                </c:pt>
                <c:pt idx="3">
                  <c:v>0.28000000000000003</c:v>
                </c:pt>
                <c:pt idx="4">
                  <c:v>0.31</c:v>
                </c:pt>
                <c:pt idx="5">
                  <c:v>0.25900000000000001</c:v>
                </c:pt>
                <c:pt idx="6">
                  <c:v>0.36699999999999999</c:v>
                </c:pt>
                <c:pt idx="7">
                  <c:v>0.44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798-47D8-9E05-7968D12F367C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Very Important</c:v>
                </c:pt>
              </c:strCache>
            </c:strRef>
          </c:tx>
          <c:spPr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2-0798-47D8-9E05-7968D12F367C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4-0798-47D8-9E05-7968D12F367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0798-47D8-9E05-7968D12F367C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0798-47D8-9E05-7968D12F367C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0798-47D8-9E05-7968D12F367C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0798-47D8-9E05-7968D12F367C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0798-47D8-9E05-7968D12F367C}"/>
              </c:ext>
            </c:extLst>
          </c:dPt>
          <c:dPt>
            <c:idx val="7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0-0798-47D8-9E05-7968D12F367C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+mn-lt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Sheet1!$B$2:$B$9</c:f>
              <c:strCache>
                <c:ptCount val="8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  <c:pt idx="6">
                  <c:v>Your Institution</c:v>
                </c:pt>
                <c:pt idx="7">
                  <c:v>Comparison Group</c:v>
                </c:pt>
              </c:strCache>
            </c:strRef>
          </c:cat>
          <c:val>
            <c:numRef>
              <c:f>Sheet1!$D$2:$D$9</c:f>
              <c:numCache>
                <c:formatCode>0.0%</c:formatCode>
                <c:ptCount val="8"/>
                <c:pt idx="0">
                  <c:v>0.77500000000000002</c:v>
                </c:pt>
                <c:pt idx="1">
                  <c:v>0.88</c:v>
                </c:pt>
                <c:pt idx="2">
                  <c:v>0.56000000000000005</c:v>
                </c:pt>
                <c:pt idx="3">
                  <c:v>0.66700000000000004</c:v>
                </c:pt>
                <c:pt idx="4">
                  <c:v>0.53500000000000003</c:v>
                </c:pt>
                <c:pt idx="5">
                  <c:v>0.627</c:v>
                </c:pt>
                <c:pt idx="6">
                  <c:v>0.30499999999999999</c:v>
                </c:pt>
                <c:pt idx="7">
                  <c:v>0.26800000000000002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0798-47D8-9E05-7968D12F36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86731264"/>
        <c:axId val="96446720"/>
      </c:barChart>
      <c:catAx>
        <c:axId val="86731264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one"/>
        <c:spPr>
          <a:ln>
            <a:solidFill>
              <a:schemeClr val="accent3"/>
            </a:solidFill>
          </a:ln>
        </c:spPr>
        <c:crossAx val="96446720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96446720"/>
        <c:scaling>
          <c:orientation val="minMax"/>
          <c:max val="1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accent3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chemeClr val="bg1"/>
                </a:solidFill>
              </a:defRPr>
            </a:pPr>
            <a:endParaRPr lang="en-US"/>
          </a:p>
        </c:txPr>
        <c:crossAx val="86731264"/>
        <c:crosses val="autoZero"/>
        <c:crossBetween val="between"/>
        <c:majorUnit val="0.1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493895671476098E-2"/>
          <c:y val="2.8790786948176599E-2"/>
          <c:w val="0.94561598224195298"/>
          <c:h val="0.785928866942479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Somewhat Important</c:v>
                </c:pt>
              </c:strCache>
            </c:strRef>
          </c:tx>
          <c:spPr>
            <a:solidFill>
              <a:srgbClr val="202945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0E7-470C-BC3C-370A9EE3E16A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0E7-470C-BC3C-370A9EE3E16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0E7-470C-BC3C-370A9EE3E16A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0E7-470C-BC3C-370A9EE3E16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0E7-470C-BC3C-370A9EE3E16A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50000"/>
                  <a:lumOff val="5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0E7-470C-BC3C-370A9EE3E16A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0E7-470C-BC3C-370A9EE3E16A}"/>
              </c:ext>
            </c:extLst>
          </c:dPt>
          <c:dPt>
            <c:idx val="7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10E7-470C-BC3C-370A9EE3E16A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1-10E7-470C-BC3C-370A9EE3E16A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10E7-470C-BC3C-370A9EE3E16A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10E7-470C-BC3C-370A9EE3E16A}"/>
                </c:ext>
              </c:extLst>
            </c:dLbl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rgbClr val="202945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10E7-470C-BC3C-370A9EE3E16A}"/>
                </c:ext>
              </c:extLst>
            </c:dLbl>
            <c:dLbl>
              <c:idx val="2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10E7-470C-BC3C-370A9EE3E16A}"/>
                </c:ext>
              </c:extLst>
            </c:dLbl>
            <c:dLbl>
              <c:idx val="3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rgbClr val="202945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10E7-470C-BC3C-370A9EE3E16A}"/>
                </c:ext>
              </c:extLst>
            </c:dLbl>
            <c:dLbl>
              <c:idx val="4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10E7-470C-BC3C-370A9EE3E16A}"/>
                </c:ext>
              </c:extLst>
            </c:dLbl>
            <c:dLbl>
              <c:idx val="5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rgbClr val="202945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B-10E7-470C-BC3C-370A9EE3E16A}"/>
                </c:ext>
              </c:extLst>
            </c:dLbl>
            <c:dLbl>
              <c:idx val="6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10E7-470C-BC3C-370A9EE3E16A}"/>
                </c:ext>
              </c:extLst>
            </c:dLbl>
            <c:dLbl>
              <c:idx val="7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rgbClr val="202945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10E7-470C-BC3C-370A9EE3E16A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Sheet1!$B$2:$B$9</c:f>
              <c:strCache>
                <c:ptCount val="8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  <c:pt idx="6">
                  <c:v>Your Institution</c:v>
                </c:pt>
                <c:pt idx="7">
                  <c:v>Comparison Group</c:v>
                </c:pt>
              </c:strCache>
            </c:strRef>
          </c:cat>
          <c:val>
            <c:numRef>
              <c:f>Sheet1!$C$2:$C$9</c:f>
              <c:numCache>
                <c:formatCode>0.0%</c:formatCode>
                <c:ptCount val="8"/>
                <c:pt idx="0">
                  <c:v>0.111</c:v>
                </c:pt>
                <c:pt idx="1">
                  <c:v>0.21299999999999999</c:v>
                </c:pt>
                <c:pt idx="2">
                  <c:v>0.29599999999999999</c:v>
                </c:pt>
                <c:pt idx="3">
                  <c:v>0.44</c:v>
                </c:pt>
                <c:pt idx="4">
                  <c:v>0.27400000000000002</c:v>
                </c:pt>
                <c:pt idx="5">
                  <c:v>0.38900000000000001</c:v>
                </c:pt>
                <c:pt idx="6">
                  <c:v>0.13800000000000001</c:v>
                </c:pt>
                <c:pt idx="7">
                  <c:v>0.30099999999999999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10E7-470C-BC3C-370A9EE3E16A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Very Important</c:v>
                </c:pt>
              </c:strCache>
            </c:strRef>
          </c:tx>
          <c:spPr>
            <a:solidFill>
              <a:srgbClr val="202945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10E7-470C-BC3C-370A9EE3E16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10E7-470C-BC3C-370A9EE3E16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10E7-470C-BC3C-370A9EE3E16A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10E7-470C-BC3C-370A9EE3E16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10E7-470C-BC3C-370A9EE3E16A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0-10E7-470C-BC3C-370A9EE3E16A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2-10E7-470C-BC3C-370A9EE3E16A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4-10E7-470C-BC3C-370A9EE3E16A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6-10E7-470C-BC3C-370A9EE3E16A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8-10E7-470C-BC3C-370A9EE3E16A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Sheet1!$B$2:$B$9</c:f>
              <c:strCache>
                <c:ptCount val="8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  <c:pt idx="6">
                  <c:v>Your Institution</c:v>
                </c:pt>
                <c:pt idx="7">
                  <c:v>Comparison Group</c:v>
                </c:pt>
              </c:strCache>
            </c:strRef>
          </c:cat>
          <c:val>
            <c:numRef>
              <c:f>Sheet1!$D$2:$D$9</c:f>
              <c:numCache>
                <c:formatCode>0.0%</c:formatCode>
                <c:ptCount val="8"/>
                <c:pt idx="0">
                  <c:v>0.88900000000000001</c:v>
                </c:pt>
                <c:pt idx="1">
                  <c:v>0.77200000000000002</c:v>
                </c:pt>
                <c:pt idx="2">
                  <c:v>0.61499999999999999</c:v>
                </c:pt>
                <c:pt idx="3">
                  <c:v>0.41799999999999998</c:v>
                </c:pt>
                <c:pt idx="4">
                  <c:v>0.59299999999999997</c:v>
                </c:pt>
                <c:pt idx="5">
                  <c:v>0.43</c:v>
                </c:pt>
                <c:pt idx="6">
                  <c:v>0.84799999999999998</c:v>
                </c:pt>
                <c:pt idx="7">
                  <c:v>0.64300000000000002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9-10E7-470C-BC3C-370A9EE3E1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103841280"/>
        <c:axId val="83230720"/>
      </c:barChart>
      <c:catAx>
        <c:axId val="103841280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one"/>
        <c:spPr>
          <a:ln>
            <a:solidFill>
              <a:schemeClr val="tx2"/>
            </a:solidFill>
          </a:ln>
        </c:spPr>
        <c:crossAx val="83230720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83230720"/>
        <c:scaling>
          <c:orientation val="minMax"/>
          <c:max val="1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03841280"/>
        <c:crosses val="autoZero"/>
        <c:crossBetween val="between"/>
        <c:majorUnit val="0.1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493895671476098E-2"/>
          <c:y val="2.8790786948176599E-2"/>
          <c:w val="0.94561598224195298"/>
          <c:h val="0.785928866942479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Somewhat Important</c:v>
                </c:pt>
              </c:strCache>
            </c:strRef>
          </c:tx>
          <c:spPr>
            <a:solidFill>
              <a:srgbClr val="202945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289-4558-960E-FA66C91B527F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289-4558-960E-FA66C91B527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289-4558-960E-FA66C91B527F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289-4558-960E-FA66C91B527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289-4558-960E-FA66C91B527F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50000"/>
                  <a:lumOff val="5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289-4558-960E-FA66C91B527F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289-4558-960E-FA66C91B527F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50000"/>
                  <a:lumOff val="5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E289-4558-960E-FA66C91B527F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289-4558-960E-FA66C91B527F}"/>
                </c:ext>
              </c:extLst>
            </c:dLbl>
            <c:dLbl>
              <c:idx val="2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E289-4558-960E-FA66C91B527F}"/>
                </c:ext>
              </c:extLst>
            </c:dLbl>
            <c:dLbl>
              <c:idx val="4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E289-4558-960E-FA66C91B527F}"/>
                </c:ext>
              </c:extLst>
            </c:dLbl>
            <c:dLbl>
              <c:idx val="6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E289-4558-960E-FA66C91B527F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Sheet1!$B$2:$B$9</c:f>
              <c:strCache>
                <c:ptCount val="8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  <c:pt idx="6">
                  <c:v>Your Institution</c:v>
                </c:pt>
                <c:pt idx="7">
                  <c:v>Comparison Group</c:v>
                </c:pt>
              </c:strCache>
            </c:strRef>
          </c:cat>
          <c:val>
            <c:numRef>
              <c:f>Sheet1!$C$2:$C$9</c:f>
              <c:numCache>
                <c:formatCode>0.0%</c:formatCode>
                <c:ptCount val="8"/>
                <c:pt idx="0">
                  <c:v>0.25700000000000001</c:v>
                </c:pt>
                <c:pt idx="1">
                  <c:v>0.24</c:v>
                </c:pt>
                <c:pt idx="2">
                  <c:v>0.40699999999999997</c:v>
                </c:pt>
                <c:pt idx="3">
                  <c:v>0.39900000000000002</c:v>
                </c:pt>
                <c:pt idx="4">
                  <c:v>0.11899999999999999</c:v>
                </c:pt>
                <c:pt idx="5">
                  <c:v>0.152</c:v>
                </c:pt>
                <c:pt idx="6">
                  <c:v>9.8000000000000004E-2</c:v>
                </c:pt>
                <c:pt idx="7">
                  <c:v>0.114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E289-4558-960E-FA66C91B527F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Very Important</c:v>
                </c:pt>
              </c:strCache>
            </c:strRef>
          </c:tx>
          <c:spPr>
            <a:solidFill>
              <a:srgbClr val="202945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2-E289-4558-960E-FA66C91B527F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E289-4558-960E-FA66C91B527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E289-4558-960E-FA66C91B527F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E289-4558-960E-FA66C91B527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E289-4558-960E-FA66C91B527F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E289-4558-960E-FA66C91B527F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E289-4558-960E-FA66C91B527F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0-E289-4558-960E-FA66C91B527F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Sheet1!$B$2:$B$9</c:f>
              <c:strCache>
                <c:ptCount val="8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  <c:pt idx="6">
                  <c:v>Your Institution</c:v>
                </c:pt>
                <c:pt idx="7">
                  <c:v>Comparison Group</c:v>
                </c:pt>
              </c:strCache>
            </c:strRef>
          </c:cat>
          <c:val>
            <c:numRef>
              <c:f>Sheet1!$D$2:$D$9</c:f>
              <c:numCache>
                <c:formatCode>0.0%</c:formatCode>
                <c:ptCount val="8"/>
                <c:pt idx="0">
                  <c:v>0.67300000000000004</c:v>
                </c:pt>
                <c:pt idx="1">
                  <c:v>0.67200000000000004</c:v>
                </c:pt>
                <c:pt idx="2">
                  <c:v>0.39400000000000002</c:v>
                </c:pt>
                <c:pt idx="3">
                  <c:v>0.38600000000000001</c:v>
                </c:pt>
                <c:pt idx="4">
                  <c:v>4.3999999999999997E-2</c:v>
                </c:pt>
                <c:pt idx="5">
                  <c:v>9.7000000000000003E-2</c:v>
                </c:pt>
                <c:pt idx="6">
                  <c:v>3.5999999999999997E-2</c:v>
                </c:pt>
                <c:pt idx="7">
                  <c:v>0.108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E289-4558-960E-FA66C91B52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104707584"/>
        <c:axId val="83231872"/>
      </c:barChart>
      <c:catAx>
        <c:axId val="104707584"/>
        <c:scaling>
          <c:orientation val="minMax"/>
        </c:scaling>
        <c:delete val="0"/>
        <c:axPos val="b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0"/>
        <c:majorTickMark val="none"/>
        <c:minorTickMark val="none"/>
        <c:tickLblPos val="none"/>
        <c:spPr>
          <a:ln>
            <a:solidFill>
              <a:schemeClr val="tx2"/>
            </a:solidFill>
          </a:ln>
        </c:spPr>
        <c:crossAx val="83231872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83231872"/>
        <c:scaling>
          <c:orientation val="minMax"/>
          <c:max val="1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04707584"/>
        <c:crosses val="autoZero"/>
        <c:crossBetween val="between"/>
        <c:majorUnit val="0.1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493895671476098E-2"/>
          <c:y val="2.8790786948176599E-2"/>
          <c:w val="0.94561598224195298"/>
          <c:h val="0.785928866942479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Somewhat Important</c:v>
                </c:pt>
              </c:strCache>
            </c:strRef>
          </c:tx>
          <c:spPr>
            <a:solidFill>
              <a:srgbClr val="202945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4D8-47F8-BC60-19FF92F11596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4D8-47F8-BC60-19FF92F1159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4D8-47F8-BC60-19FF92F11596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4D8-47F8-BC60-19FF92F1159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4D8-47F8-BC60-19FF92F11596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4D8-47F8-BC60-19FF92F11596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4D8-47F8-BC60-19FF92F11596}"/>
              </c:ext>
            </c:extLst>
          </c:dPt>
          <c:dPt>
            <c:idx val="7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4D8-47F8-BC60-19FF92F11596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94D8-47F8-BC60-19FF92F11596}"/>
                </c:ext>
              </c:extLst>
            </c:dLbl>
            <c:dLbl>
              <c:idx val="2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94D8-47F8-BC60-19FF92F11596}"/>
                </c:ext>
              </c:extLst>
            </c:dLbl>
            <c:dLbl>
              <c:idx val="4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94D8-47F8-BC60-19FF92F11596}"/>
                </c:ext>
              </c:extLst>
            </c:dLbl>
            <c:dLbl>
              <c:idx val="6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94D8-47F8-BC60-19FF92F11596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Sheet1!$B$2:$B$9</c:f>
              <c:strCache>
                <c:ptCount val="8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  <c:pt idx="6">
                  <c:v>Your Institution</c:v>
                </c:pt>
                <c:pt idx="7">
                  <c:v>Comparison Group</c:v>
                </c:pt>
              </c:strCache>
            </c:strRef>
          </c:cat>
          <c:val>
            <c:numRef>
              <c:f>Sheet1!$C$2:$C$9</c:f>
              <c:numCache>
                <c:formatCode>0.0%</c:formatCode>
                <c:ptCount val="8"/>
                <c:pt idx="0">
                  <c:v>0.46</c:v>
                </c:pt>
                <c:pt idx="1">
                  <c:v>0.45600000000000002</c:v>
                </c:pt>
                <c:pt idx="2">
                  <c:v>0.34200000000000003</c:v>
                </c:pt>
                <c:pt idx="3">
                  <c:v>0.29299999999999998</c:v>
                </c:pt>
                <c:pt idx="4">
                  <c:v>0.32700000000000001</c:v>
                </c:pt>
                <c:pt idx="5">
                  <c:v>0.40699999999999997</c:v>
                </c:pt>
                <c:pt idx="6">
                  <c:v>0.25700000000000001</c:v>
                </c:pt>
                <c:pt idx="7">
                  <c:v>0.24099999999999999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94D8-47F8-BC60-19FF92F11596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Very Important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94D8-47F8-BC60-19FF92F11596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4-94D8-47F8-BC60-19FF92F1159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94D8-47F8-BC60-19FF92F11596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94D8-47F8-BC60-19FF92F11596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A-94D8-47F8-BC60-19FF92F11596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94D8-47F8-BC60-19FF92F11596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E-94D8-47F8-BC60-19FF92F11596}"/>
              </c:ext>
            </c:extLst>
          </c:dPt>
          <c:dPt>
            <c:idx val="7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0-94D8-47F8-BC60-19FF92F11596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Sheet1!$B$2:$B$9</c:f>
              <c:strCache>
                <c:ptCount val="8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  <c:pt idx="6">
                  <c:v>Your Institution</c:v>
                </c:pt>
                <c:pt idx="7">
                  <c:v>Comparison Group</c:v>
                </c:pt>
              </c:strCache>
            </c:strRef>
          </c:cat>
          <c:val>
            <c:numRef>
              <c:f>Sheet1!$D$2:$D$9</c:f>
              <c:numCache>
                <c:formatCode>0.0%</c:formatCode>
                <c:ptCount val="8"/>
                <c:pt idx="0">
                  <c:v>0.16800000000000001</c:v>
                </c:pt>
                <c:pt idx="1">
                  <c:v>0.127</c:v>
                </c:pt>
                <c:pt idx="2">
                  <c:v>0.111</c:v>
                </c:pt>
                <c:pt idx="3">
                  <c:v>0.13200000000000001</c:v>
                </c:pt>
                <c:pt idx="4">
                  <c:v>0.29199999999999998</c:v>
                </c:pt>
                <c:pt idx="5">
                  <c:v>0.17399999999999999</c:v>
                </c:pt>
                <c:pt idx="6">
                  <c:v>0.59699999999999998</c:v>
                </c:pt>
                <c:pt idx="7">
                  <c:v>0.59399999999999997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94D8-47F8-BC60-19FF92F115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101302272"/>
        <c:axId val="83233600"/>
      </c:barChart>
      <c:catAx>
        <c:axId val="101302272"/>
        <c:scaling>
          <c:orientation val="minMax"/>
        </c:scaling>
        <c:delete val="0"/>
        <c:axPos val="b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0"/>
        <c:majorTickMark val="none"/>
        <c:minorTickMark val="none"/>
        <c:tickLblPos val="none"/>
        <c:spPr>
          <a:ln>
            <a:solidFill>
              <a:schemeClr val="tx2"/>
            </a:solidFill>
          </a:ln>
        </c:spPr>
        <c:crossAx val="83233600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83233600"/>
        <c:scaling>
          <c:orientation val="minMax"/>
          <c:max val="1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01302272"/>
        <c:crosses val="autoZero"/>
        <c:crossBetween val="between"/>
        <c:majorUnit val="0.1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2"/>
            </a:solidFill>
            <a:ln w="3175">
              <a:solidFill>
                <a:srgbClr val="7680AC">
                  <a:alpha val="49804"/>
                </a:srgbClr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chemeClr val="bg2"/>
              </a:solidFill>
              <a:ln w="3175">
                <a:solidFill>
                  <a:schemeClr val="bg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0DF9-484E-AE04-AB3269E2D0C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Aid to be repaid</c:v>
                </c:pt>
                <c:pt idx="1">
                  <c:v>Aid not to be repaid</c:v>
                </c:pt>
                <c:pt idx="2">
                  <c:v>Personal resources</c:v>
                </c:pt>
                <c:pt idx="3">
                  <c:v>Family resources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0.47599999999999998</c:v>
                </c:pt>
                <c:pt idx="1">
                  <c:v>0.85399999999999998</c:v>
                </c:pt>
                <c:pt idx="2">
                  <c:v>0.56599999999999995</c:v>
                </c:pt>
                <c:pt idx="3">
                  <c:v>0.82399999999999995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4B-47C7-B80F-429011201A39}"/>
            </c:ext>
          </c:extLst>
        </c:ser>
        <c:ser>
          <c:idx val="2"/>
          <c:order val="1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</c:spPr>
          <c:invertIfNegative val="0"/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32A-40B3-9BA1-D6D3B0DB2C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Aid to be repaid</c:v>
                </c:pt>
                <c:pt idx="1">
                  <c:v>Aid not to be repaid</c:v>
                </c:pt>
                <c:pt idx="2">
                  <c:v>Personal resources</c:v>
                </c:pt>
                <c:pt idx="3">
                  <c:v>Family resources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0.56799999999999995</c:v>
                </c:pt>
                <c:pt idx="1">
                  <c:v>0.9</c:v>
                </c:pt>
                <c:pt idx="2">
                  <c:v>0.66400000000000003</c:v>
                </c:pt>
                <c:pt idx="3">
                  <c:v>0.86899999999999999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4B-47C7-B80F-429011201A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101322240"/>
        <c:axId val="83237056"/>
      </c:barChart>
      <c:catAx>
        <c:axId val="101322240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832370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3237056"/>
        <c:scaling>
          <c:orientation val="minMax"/>
          <c:max val="1"/>
          <c:min val="0"/>
        </c:scaling>
        <c:delete val="0"/>
        <c:axPos val="b"/>
        <c:numFmt formatCode="0%" sourceLinked="0"/>
        <c:majorTickMark val="none"/>
        <c:minorTickMark val="none"/>
        <c:tickLblPos val="nextTo"/>
        <c:spPr>
          <a:ln w="9525">
            <a:solidFill>
              <a:schemeClr val="tx2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01322240"/>
        <c:crosses val="autoZero"/>
        <c:crossBetween val="between"/>
        <c:majorUnit val="0.1"/>
        <c:minorUnit val="0.04"/>
      </c:valAx>
      <c:spPr>
        <a:noFill/>
        <a:ln w="24366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200" b="0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43" b="1" i="0" u="none" strike="noStrike" baseline="0">
          <a:solidFill>
            <a:schemeClr val="accent1">
              <a:lumMod val="50000"/>
            </a:schemeClr>
          </a:solidFill>
          <a:latin typeface="Garamond"/>
          <a:ea typeface="Garamond"/>
          <a:cs typeface="Garamond"/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561436764848806E-2"/>
          <c:y val="4.65495816929134E-2"/>
          <c:w val="0.906463254593176"/>
          <c:h val="0.759338543502957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rgbClr val="7680AC">
                  <a:alpha val="50000"/>
                </a:srgbClr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Military grants</c:v>
                </c:pt>
                <c:pt idx="1">
                  <c:v>Work-study</c:v>
                </c:pt>
                <c:pt idx="2">
                  <c:v>Pell grant</c:v>
                </c:pt>
                <c:pt idx="3">
                  <c:v>Need-based 
grants or scholarships</c:v>
                </c:pt>
                <c:pt idx="4">
                  <c:v>Merit-based 
grants or scholarships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2.3E-2</c:v>
                </c:pt>
                <c:pt idx="1">
                  <c:v>0.26500000000000001</c:v>
                </c:pt>
                <c:pt idx="2">
                  <c:v>0.22700000000000001</c:v>
                </c:pt>
                <c:pt idx="3">
                  <c:v>0.38200000000000001</c:v>
                </c:pt>
                <c:pt idx="4">
                  <c:v>0.91500000000000004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7A-418D-9431-E072C429FD6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2"/>
            </a:solidFill>
            <a:ln w="3175">
              <a:solidFill>
                <a:srgbClr val="7680AC">
                  <a:alpha val="49804"/>
                </a:srgbClr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Military grants</c:v>
                </c:pt>
                <c:pt idx="1">
                  <c:v>Work-study</c:v>
                </c:pt>
                <c:pt idx="2">
                  <c:v>Pell grant</c:v>
                </c:pt>
                <c:pt idx="3">
                  <c:v>Need-based 
grants or scholarships</c:v>
                </c:pt>
                <c:pt idx="4">
                  <c:v>Merit-based 
grants or scholarships</c:v>
                </c:pt>
              </c:strCache>
            </c:strRef>
          </c:cat>
          <c:val>
            <c:numRef>
              <c:f>Sheet1!$C$2:$C$6</c:f>
              <c:numCache>
                <c:formatCode>0.00%</c:formatCode>
                <c:ptCount val="5"/>
                <c:pt idx="0">
                  <c:v>0.02</c:v>
                </c:pt>
                <c:pt idx="1">
                  <c:v>0.32900000000000001</c:v>
                </c:pt>
                <c:pt idx="2">
                  <c:v>0.221</c:v>
                </c:pt>
                <c:pt idx="3">
                  <c:v>0.47699999999999998</c:v>
                </c:pt>
                <c:pt idx="4">
                  <c:v>0.86799999999999999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7A-418D-9431-E072C429FD6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04627712"/>
        <c:axId val="96451904"/>
      </c:barChart>
      <c:catAx>
        <c:axId val="104627712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spPr>
          <a:ln>
            <a:solidFill>
              <a:schemeClr val="accent3"/>
            </a:solidFill>
          </a:ln>
        </c:spPr>
        <c:txPr>
          <a:bodyPr/>
          <a:lstStyle/>
          <a:p>
            <a:pPr>
              <a:defRPr sz="1400" b="1" i="0" spc="50" baseline="0">
                <a:solidFill>
                  <a:srgbClr val="202945"/>
                </a:solidFill>
              </a:defRPr>
            </a:pPr>
            <a:endParaRPr lang="en-US"/>
          </a:p>
        </c:txPr>
        <c:crossAx val="96451904"/>
        <c:crosses val="autoZero"/>
        <c:auto val="1"/>
        <c:lblAlgn val="ctr"/>
        <c:lblOffset val="100"/>
        <c:noMultiLvlLbl val="0"/>
      </c:catAx>
      <c:valAx>
        <c:axId val="96451904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ln w="9525">
            <a:solidFill>
              <a:schemeClr val="accent3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046277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1137713254593175"/>
          <c:y val="0.94459533043444199"/>
          <c:w val="0.35365740740740698"/>
          <c:h val="5.04295849737533E-2"/>
        </c:manualLayout>
      </c:layout>
      <c:overlay val="0"/>
      <c:txPr>
        <a:bodyPr/>
        <a:lstStyle/>
        <a:p>
          <a:pPr>
            <a:defRPr sz="1200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561436764848806E-2"/>
          <c:y val="4.65495816929134E-2"/>
          <c:w val="0.906463254593176"/>
          <c:h val="0.821527641076114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None</c:v>
                </c:pt>
                <c:pt idx="1">
                  <c:v>Some</c:v>
                </c:pt>
                <c:pt idx="2">
                  <c:v>Major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0.45900000000000002</c:v>
                </c:pt>
                <c:pt idx="1">
                  <c:v>0.49299999999999999</c:v>
                </c:pt>
                <c:pt idx="2">
                  <c:v>4.8000000000000001E-2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72-4D4B-934F-CA4B3BD023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2"/>
            </a:solidFill>
            <a:ln w="952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None</c:v>
                </c:pt>
                <c:pt idx="1">
                  <c:v>Some</c:v>
                </c:pt>
                <c:pt idx="2">
                  <c:v>Major</c:v>
                </c:pt>
              </c:strCache>
            </c:strRef>
          </c:cat>
          <c:val>
            <c:numRef>
              <c:f>Sheet1!$C$2:$C$4</c:f>
              <c:numCache>
                <c:formatCode>0.00%</c:formatCode>
                <c:ptCount val="3"/>
                <c:pt idx="0">
                  <c:v>0.40799999999999997</c:v>
                </c:pt>
                <c:pt idx="1">
                  <c:v>0.51600000000000001</c:v>
                </c:pt>
                <c:pt idx="2">
                  <c:v>7.6999999999999999E-2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72-4D4B-934F-CA4B3BD0235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05367040"/>
        <c:axId val="104793792"/>
      </c:barChart>
      <c:catAx>
        <c:axId val="105367040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spPr>
          <a:ln>
            <a:solidFill>
              <a:schemeClr val="accent3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04793792"/>
        <c:crosses val="autoZero"/>
        <c:auto val="1"/>
        <c:lblAlgn val="ctr"/>
        <c:lblOffset val="100"/>
        <c:noMultiLvlLbl val="0"/>
      </c:catAx>
      <c:valAx>
        <c:axId val="104793792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ln w="9525">
            <a:solidFill>
              <a:schemeClr val="accent3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05367040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200" baseline="0">
                <a:solidFill>
                  <a:srgbClr val="202945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200" baseline="0">
                <a:solidFill>
                  <a:srgbClr val="202945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34940580344123701"/>
          <c:y val="0.93654958169291302"/>
          <c:w val="0.35365740740740698"/>
          <c:h val="5.04295849737533E-2"/>
        </c:manualLayout>
      </c:layout>
      <c:overlay val="0"/>
      <c:txPr>
        <a:bodyPr/>
        <a:lstStyle/>
        <a:p>
          <a:pPr>
            <a:defRPr sz="1200" baseline="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516404199475105E-2"/>
          <c:y val="1.8486007910983E-2"/>
          <c:w val="0.91581692913385804"/>
          <c:h val="0.811502591133712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Pre-Calculus/
Trigonometry</c:v>
                </c:pt>
                <c:pt idx="1">
                  <c:v>Probability &amp;
 Statistics</c:v>
                </c:pt>
                <c:pt idx="2">
                  <c:v>Calculus</c:v>
                </c:pt>
                <c:pt idx="3">
                  <c:v>AP Probability &amp;
 Statistics</c:v>
                </c:pt>
                <c:pt idx="4">
                  <c:v>AP Calculus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0.93700000000000006</c:v>
                </c:pt>
                <c:pt idx="1">
                  <c:v>0.24</c:v>
                </c:pt>
                <c:pt idx="2">
                  <c:v>0.38300000000000001</c:v>
                </c:pt>
                <c:pt idx="3">
                  <c:v>0.2</c:v>
                </c:pt>
                <c:pt idx="4">
                  <c:v>0.433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81-4AF9-AC4E-E98BB8D7E1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2"/>
            </a:solidFill>
            <a:ln w="317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Pre-Calculus/
Trigonometry</c:v>
                </c:pt>
                <c:pt idx="1">
                  <c:v>Probability &amp;
 Statistics</c:v>
                </c:pt>
                <c:pt idx="2">
                  <c:v>Calculus</c:v>
                </c:pt>
                <c:pt idx="3">
                  <c:v>AP Probability &amp;
 Statistics</c:v>
                </c:pt>
                <c:pt idx="4">
                  <c:v>AP Calculus</c:v>
                </c:pt>
              </c:strCache>
            </c:strRef>
          </c:cat>
          <c:val>
            <c:numRef>
              <c:f>Sheet1!$C$2:$C$6</c:f>
              <c:numCache>
                <c:formatCode>0.00%</c:formatCode>
                <c:ptCount val="5"/>
                <c:pt idx="0">
                  <c:v>0.88700000000000001</c:v>
                </c:pt>
                <c:pt idx="1">
                  <c:v>0.33700000000000002</c:v>
                </c:pt>
                <c:pt idx="2">
                  <c:v>0.39</c:v>
                </c:pt>
                <c:pt idx="3">
                  <c:v>0.20899999999999999</c:v>
                </c:pt>
                <c:pt idx="4">
                  <c:v>0.316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81-4AF9-AC4E-E98BB8D7E1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97497088"/>
        <c:axId val="104796096"/>
      </c:barChart>
      <c:catAx>
        <c:axId val="97497088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 vert="horz"/>
          <a:lstStyle/>
          <a:p>
            <a:pPr>
              <a:defRPr sz="1200" b="1" i="0" baseline="0">
                <a:solidFill>
                  <a:srgbClr val="202945"/>
                </a:solidFill>
              </a:defRPr>
            </a:pPr>
            <a:endParaRPr lang="en-US"/>
          </a:p>
        </c:txPr>
        <c:crossAx val="104796096"/>
        <c:crosses val="autoZero"/>
        <c:auto val="1"/>
        <c:lblAlgn val="ctr"/>
        <c:lblOffset val="100"/>
        <c:noMultiLvlLbl val="0"/>
      </c:catAx>
      <c:valAx>
        <c:axId val="104796096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ln w="9525">
            <a:solidFill>
              <a:schemeClr val="tx2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97497088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200" b="0" i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200" b="0" i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33561906925095902"/>
          <c:y val="0.95182848856726787"/>
          <c:w val="0.37438143549364028"/>
          <c:h val="4.8171543855525502E-2"/>
        </c:manualLayout>
      </c:layout>
      <c:overlay val="0"/>
      <c:txPr>
        <a:bodyPr/>
        <a:lstStyle/>
        <a:p>
          <a:pPr>
            <a:defRPr sz="1200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High Pluralistic Orientation</a:t>
            </a:r>
          </a:p>
        </c:rich>
      </c:tx>
      <c:layout>
        <c:manualLayout>
          <c:xMode val="edge"/>
          <c:yMode val="edge"/>
          <c:x val="0.38794079007925097"/>
          <c:y val="2.088170796832259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149032992036401"/>
          <c:y val="0.125290023201856"/>
          <c:w val="0.853242320819113"/>
          <c:h val="0.75406032482598495"/>
        </c:manualLayout>
      </c:layout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97597440"/>
        <c:axId val="104798400"/>
      </c:barChart>
      <c:catAx>
        <c:axId val="97597440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47984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4798400"/>
        <c:scaling>
          <c:orientation val="minMax"/>
          <c:max val="1"/>
          <c:min val="0"/>
        </c:scaling>
        <c:delete val="0"/>
        <c:axPos val="b"/>
        <c:numFmt formatCode="0%" sourceLinked="0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7597440"/>
        <c:crosses val="autoZero"/>
        <c:crossBetween val="between"/>
        <c:majorUnit val="0.2"/>
        <c:minorUnit val="0.04"/>
      </c:valAx>
      <c:spPr>
        <a:noFill/>
        <a:ln w="25397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881035954843"/>
          <c:y val="3.50681984424078E-2"/>
          <c:w val="0.66077269708756603"/>
          <c:h val="0.832702353738041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chemeClr val="bg2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A093-47BC-9DC3-1E0E76024D7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200" b="1" i="0" u="none" strike="noStrike" kern="1200" baseline="0">
                    <a:solidFill>
                      <a:srgbClr val="202945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All FTFT</c:v>
                </c:pt>
                <c:pt idx="1">
                  <c:v>Men/Trans men</c:v>
                </c:pt>
                <c:pt idx="2">
                  <c:v>Women/Trans women</c:v>
                </c:pt>
                <c:pt idx="3">
                  <c:v>Genderqueer*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48.32</c:v>
                </c:pt>
                <c:pt idx="1">
                  <c:v>48.19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25-4B78-AE25-E2472B0D1C6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2"/>
            </a:solidFill>
            <a:ln w="9525">
              <a:solidFill>
                <a:schemeClr val="bg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200" b="1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All FTFT</c:v>
                </c:pt>
                <c:pt idx="1">
                  <c:v>Men/Trans men</c:v>
                </c:pt>
                <c:pt idx="2">
                  <c:v>Women/Trans women</c:v>
                </c:pt>
                <c:pt idx="3">
                  <c:v>Genderqueer*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49.84</c:v>
                </c:pt>
                <c:pt idx="1">
                  <c:v>49.81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525-4B78-AE25-E2472B0D1C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6"/>
        <c:axId val="97618944"/>
        <c:axId val="105488960"/>
      </c:barChart>
      <c:catAx>
        <c:axId val="97618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 baseline="0">
                <a:solidFill>
                  <a:srgbClr val="202945"/>
                </a:solidFill>
              </a:defRPr>
            </a:pPr>
            <a:endParaRPr lang="en-US"/>
          </a:p>
        </c:txPr>
        <c:crossAx val="105488960"/>
        <c:crosses val="autoZero"/>
        <c:auto val="1"/>
        <c:lblAlgn val="ctr"/>
        <c:lblOffset val="100"/>
        <c:noMultiLvlLbl val="0"/>
      </c:catAx>
      <c:valAx>
        <c:axId val="105488960"/>
        <c:scaling>
          <c:orientation val="minMax"/>
          <c:max val="66"/>
          <c:min val="38"/>
        </c:scaling>
        <c:delete val="0"/>
        <c:axPos val="l"/>
        <c:numFmt formatCode="#,##0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97618944"/>
        <c:crosses val="autoZero"/>
        <c:crossBetween val="between"/>
        <c:majorUnit val="2"/>
      </c:valAx>
      <c:spPr>
        <a:noFill/>
        <a:ln w="25387">
          <a:noFill/>
        </a:ln>
      </c:spPr>
    </c:plotArea>
    <c:plotVisOnly val="1"/>
    <c:dispBlanksAs val="gap"/>
    <c:showDLblsOverMax val="0"/>
  </c:chart>
  <c:txPr>
    <a:bodyPr/>
    <a:lstStyle/>
    <a:p>
      <a:pPr>
        <a:defRPr sz="1793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605736782902"/>
          <c:y val="0.102369442950066"/>
          <c:w val="0.84782024642754195"/>
          <c:h val="0.701222564570731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rgbClr val="E74C39"/>
            </a:solidFill>
            <a:ln w="9525">
              <a:solidFill>
                <a:srgbClr val="FF2600">
                  <a:alpha val="50000"/>
                </a:srgbClr>
              </a:solidFill>
            </a:ln>
          </c:spPr>
          <c:invertIfNegative val="0"/>
          <c:dLbls>
            <c:numFmt formatCode="0.0%" sourceLinked="0"/>
            <c:spPr>
              <a:noFill/>
              <a:ln w="21364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202945"/>
                    </a:solidFill>
                    <a:latin typeface="Garamond"/>
                    <a:ea typeface="Garamond"/>
                    <a:cs typeface="Garamond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African American/ Black</c:v>
                </c:pt>
                <c:pt idx="1">
                  <c:v>Native American /Alaska Native</c:v>
                </c:pt>
                <c:pt idx="2">
                  <c:v>Asian/Pacific Islander</c:v>
                </c:pt>
                <c:pt idx="3">
                  <c:v>Latina/o/x</c:v>
                </c:pt>
                <c:pt idx="4">
                  <c:v>White</c:v>
                </c:pt>
                <c:pt idx="5">
                  <c:v>Other Race/ Ethnicity</c:v>
                </c:pt>
                <c:pt idx="6">
                  <c:v>Two or More Races/ Ethnicities</c:v>
                </c:pt>
              </c:strCache>
            </c:strRef>
          </c:cat>
          <c:val>
            <c:numRef>
              <c:f>Sheet1!$B$2:$B$8</c:f>
              <c:numCache>
                <c:formatCode>0.0%</c:formatCode>
                <c:ptCount val="7"/>
                <c:pt idx="0">
                  <c:v>3.5000000000000003E-2</c:v>
                </c:pt>
                <c:pt idx="1">
                  <c:v>0</c:v>
                </c:pt>
                <c:pt idx="2">
                  <c:v>3.1E-2</c:v>
                </c:pt>
                <c:pt idx="3">
                  <c:v>6.6000000000000003E-2</c:v>
                </c:pt>
                <c:pt idx="4">
                  <c:v>0.75</c:v>
                </c:pt>
                <c:pt idx="5">
                  <c:v>1.2999999999999999E-2</c:v>
                </c:pt>
                <c:pt idx="6">
                  <c:v>0.105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70-488E-890C-6F9B503FAC1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rgbClr val="202945"/>
            </a:solidFill>
            <a:ln w="9525">
              <a:solidFill>
                <a:srgbClr val="202945">
                  <a:alpha val="50000"/>
                </a:srgb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aseline="0">
                    <a:solidFill>
                      <a:srgbClr val="202945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African American/ Black</c:v>
                </c:pt>
                <c:pt idx="1">
                  <c:v>Native American /Alaska Native</c:v>
                </c:pt>
                <c:pt idx="2">
                  <c:v>Asian/Pacific Islander</c:v>
                </c:pt>
                <c:pt idx="3">
                  <c:v>Latina/o/x</c:v>
                </c:pt>
                <c:pt idx="4">
                  <c:v>White</c:v>
                </c:pt>
                <c:pt idx="5">
                  <c:v>Other Race/ Ethnicity</c:v>
                </c:pt>
                <c:pt idx="6">
                  <c:v>Two or More Races/ Ethnicities</c:v>
                </c:pt>
              </c:strCache>
            </c:strRef>
          </c:cat>
          <c:val>
            <c:numRef>
              <c:f>Sheet1!$C$2:$C$8</c:f>
              <c:numCache>
                <c:formatCode>0.0%</c:formatCode>
                <c:ptCount val="7"/>
                <c:pt idx="0">
                  <c:v>7.5999999999999998E-2</c:v>
                </c:pt>
                <c:pt idx="1">
                  <c:v>0</c:v>
                </c:pt>
                <c:pt idx="2">
                  <c:v>5.5E-2</c:v>
                </c:pt>
                <c:pt idx="3">
                  <c:v>4.4999999999999998E-2</c:v>
                </c:pt>
                <c:pt idx="4">
                  <c:v>0.70199999999999996</c:v>
                </c:pt>
                <c:pt idx="5">
                  <c:v>7.0000000000000001E-3</c:v>
                </c:pt>
                <c:pt idx="6">
                  <c:v>0.115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70-488E-890C-6F9B503FAC1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35536384"/>
        <c:axId val="96419136"/>
      </c:barChart>
      <c:catAx>
        <c:axId val="35536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2"/>
            </a:solidFill>
          </a:ln>
        </c:spPr>
        <c:txPr>
          <a:bodyPr rot="0"/>
          <a:lstStyle/>
          <a:p>
            <a:pPr>
              <a:defRPr sz="1200" baseline="0">
                <a:solidFill>
                  <a:srgbClr val="202945"/>
                </a:solidFill>
              </a:defRPr>
            </a:pPr>
            <a:endParaRPr lang="en-US"/>
          </a:p>
        </c:txPr>
        <c:crossAx val="964191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6419136"/>
        <c:scaling>
          <c:orientation val="minMax"/>
          <c:max val="0.9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bg2"/>
            </a:solidFill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202945"/>
                </a:solidFill>
                <a:latin typeface="Garamond"/>
                <a:ea typeface="Garamond"/>
                <a:cs typeface="Garamond"/>
              </a:defRPr>
            </a:pPr>
            <a:endParaRPr lang="en-US"/>
          </a:p>
        </c:txPr>
        <c:crossAx val="35536384"/>
        <c:crosses val="autoZero"/>
        <c:crossBetween val="between"/>
        <c:majorUnit val="0.1"/>
        <c:minorUnit val="0.04"/>
      </c:valAx>
    </c:plotArea>
    <c:legend>
      <c:legendPos val="b"/>
      <c:legendEntry>
        <c:idx val="0"/>
        <c:txPr>
          <a:bodyPr/>
          <a:lstStyle/>
          <a:p>
            <a:pPr>
              <a:defRPr sz="1400" b="0" i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400" b="0" i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33688026496687912"/>
          <c:y val="0.91067201158678712"/>
          <c:w val="0.37936743201217493"/>
          <c:h val="8.9327988413213044E-2"/>
        </c:manualLayout>
      </c:layout>
      <c:overlay val="0"/>
      <c:txPr>
        <a:bodyPr/>
        <a:lstStyle/>
        <a:p>
          <a:pPr>
            <a:defRPr sz="1400" b="1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9" b="1" i="0" u="none" strike="noStrike" baseline="0">
          <a:solidFill>
            <a:schemeClr val="tx1"/>
          </a:solidFill>
          <a:latin typeface="Garamond"/>
          <a:ea typeface="Garamond"/>
          <a:cs typeface="Garamond"/>
        </a:defRPr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High Pluralistic Orientation</a:t>
            </a:r>
          </a:p>
        </c:rich>
      </c:tx>
      <c:layout>
        <c:manualLayout>
          <c:xMode val="edge"/>
          <c:yMode val="edge"/>
          <c:x val="0.38794079007925097"/>
          <c:y val="2.088170796832259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149032992036401"/>
          <c:y val="0.125290023201856"/>
          <c:w val="0.853242320819113"/>
          <c:h val="0.75406032482598495"/>
        </c:manualLayout>
      </c:layout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97684992"/>
        <c:axId val="105491264"/>
      </c:barChart>
      <c:catAx>
        <c:axId val="97684992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0549126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05491264"/>
        <c:scaling>
          <c:orientation val="minMax"/>
          <c:max val="1"/>
          <c:min val="0"/>
        </c:scaling>
        <c:delete val="0"/>
        <c:axPos val="b"/>
        <c:numFmt formatCode="0%" sourceLinked="0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7684992"/>
        <c:crosses val="autoZero"/>
        <c:crossBetween val="between"/>
        <c:majorUnit val="0.2"/>
        <c:minorUnit val="0.04"/>
      </c:valAx>
      <c:spPr>
        <a:noFill/>
        <a:ln w="25397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0544947506562"/>
          <c:y val="6.5770679874693094E-2"/>
          <c:w val="0.75043421916011099"/>
          <c:h val="0.732074105971127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3175">
              <a:solidFill>
                <a:schemeClr val="bg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200" b="1" i="0" u="none" strike="noStrike" kern="1200" baseline="0">
                    <a:solidFill>
                      <a:srgbClr val="202945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All FTFT</c:v>
                </c:pt>
                <c:pt idx="1">
                  <c:v>Men/Trans men</c:v>
                </c:pt>
                <c:pt idx="2">
                  <c:v>Women/Trans women</c:v>
                </c:pt>
                <c:pt idx="3">
                  <c:v>Genderqueer*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49.98</c:v>
                </c:pt>
                <c:pt idx="1">
                  <c:v>49.9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CB-4CFD-AF85-2CA82C191D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2"/>
            </a:solidFill>
            <a:ln w="3175">
              <a:solidFill>
                <a:srgbClr val="7680AC">
                  <a:alpha val="50000"/>
                </a:srgb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 algn="ctr">
                  <a:defRPr lang="en-US" sz="1200" b="1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All FTFT</c:v>
                </c:pt>
                <c:pt idx="1">
                  <c:v>Men/Trans men</c:v>
                </c:pt>
                <c:pt idx="2">
                  <c:v>Women/Trans women</c:v>
                </c:pt>
                <c:pt idx="3">
                  <c:v>Genderqueer*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50.8</c:v>
                </c:pt>
                <c:pt idx="1">
                  <c:v>50.96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CB-4CFD-AF85-2CA82C191D4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9"/>
        <c:overlap val="-6"/>
        <c:axId val="98068992"/>
        <c:axId val="105492992"/>
      </c:barChart>
      <c:catAx>
        <c:axId val="9806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 baseline="0">
                <a:solidFill>
                  <a:srgbClr val="202945"/>
                </a:solidFill>
              </a:defRPr>
            </a:pPr>
            <a:endParaRPr lang="en-US"/>
          </a:p>
        </c:txPr>
        <c:crossAx val="105492992"/>
        <c:crosses val="autoZero"/>
        <c:auto val="1"/>
        <c:lblAlgn val="ctr"/>
        <c:lblOffset val="100"/>
        <c:noMultiLvlLbl val="0"/>
      </c:catAx>
      <c:valAx>
        <c:axId val="105492992"/>
        <c:scaling>
          <c:orientation val="minMax"/>
          <c:max val="66"/>
          <c:min val="38"/>
        </c:scaling>
        <c:delete val="0"/>
        <c:axPos val="l"/>
        <c:numFmt formatCode="#,##0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98068992"/>
        <c:crosses val="autoZero"/>
        <c:crossBetween val="between"/>
        <c:majorUnit val="2"/>
      </c:valAx>
      <c:spPr>
        <a:noFill/>
        <a:ln w="25387">
          <a:noFill/>
        </a:ln>
      </c:spPr>
    </c:plotArea>
    <c:legend>
      <c:legendPos val="b"/>
      <c:legendEntry>
        <c:idx val="0"/>
        <c:txPr>
          <a:bodyPr/>
          <a:lstStyle/>
          <a:p>
            <a:pPr>
              <a:defRPr sz="1200" b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200" b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ayout/>
      <c:overlay val="0"/>
      <c:txPr>
        <a:bodyPr/>
        <a:lstStyle/>
        <a:p>
          <a:pPr>
            <a:defRPr sz="1200" b="1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792"/>
      </a:pPr>
      <a:endParaRPr lang="en-US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High Pluralistic Orientation</a:t>
            </a:r>
          </a:p>
        </c:rich>
      </c:tx>
      <c:layout>
        <c:manualLayout>
          <c:xMode val="edge"/>
          <c:yMode val="edge"/>
          <c:x val="0.38794079007925097"/>
          <c:y val="2.088170796832259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149032992036401"/>
          <c:y val="0.125290023201856"/>
          <c:w val="0.853242320819113"/>
          <c:h val="0.75406032482598495"/>
        </c:manualLayout>
      </c:layout>
      <c:barChart>
        <c:barDir val="bar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98093056"/>
        <c:axId val="97738752"/>
      </c:barChart>
      <c:catAx>
        <c:axId val="98093056"/>
        <c:scaling>
          <c:orientation val="minMax"/>
        </c:scaling>
        <c:delete val="0"/>
        <c:axPos val="l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77387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738752"/>
        <c:scaling>
          <c:orientation val="minMax"/>
          <c:max val="1"/>
          <c:min val="0"/>
        </c:scaling>
        <c:delete val="0"/>
        <c:axPos val="b"/>
        <c:numFmt formatCode="0%" sourceLinked="0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8093056"/>
        <c:crosses val="autoZero"/>
        <c:crossBetween val="between"/>
        <c:majorUnit val="0.2"/>
        <c:minorUnit val="0.04"/>
      </c:valAx>
      <c:spPr>
        <a:noFill/>
        <a:ln w="25397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3044947506561699E-2"/>
          <c:y val="0.108445497047244"/>
          <c:w val="0.76293421916011595"/>
          <c:h val="0.699816067913386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baseline="0">
                    <a:solidFill>
                      <a:srgbClr val="202945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All FTFT</c:v>
                </c:pt>
                <c:pt idx="1">
                  <c:v>Men/Trans men</c:v>
                </c:pt>
                <c:pt idx="2">
                  <c:v>Women/Trans women</c:v>
                </c:pt>
                <c:pt idx="3">
                  <c:v>Genderqueer*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51.52</c:v>
                </c:pt>
                <c:pt idx="1">
                  <c:v>51.56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19-4E6A-BC40-DA5504C300C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2"/>
            </a:solidFill>
            <a:ln w="3175">
              <a:solidFill>
                <a:srgbClr val="7680AC">
                  <a:alpha val="50000"/>
                </a:srgbClr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All FTFT</c:v>
                </c:pt>
                <c:pt idx="1">
                  <c:v>Men/Trans men</c:v>
                </c:pt>
                <c:pt idx="2">
                  <c:v>Women/Trans women</c:v>
                </c:pt>
                <c:pt idx="3">
                  <c:v>Genderqueer*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50</c:v>
                </c:pt>
                <c:pt idx="1">
                  <c:v>51.4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719-4E6A-BC40-DA5504C300C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6"/>
        <c:axId val="98171904"/>
        <c:axId val="105495296"/>
      </c:barChart>
      <c:catAx>
        <c:axId val="98171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 baseline="0">
                <a:solidFill>
                  <a:srgbClr val="202945"/>
                </a:solidFill>
              </a:defRPr>
            </a:pPr>
            <a:endParaRPr lang="en-US"/>
          </a:p>
        </c:txPr>
        <c:crossAx val="105495296"/>
        <c:crosses val="autoZero"/>
        <c:auto val="1"/>
        <c:lblAlgn val="ctr"/>
        <c:lblOffset val="100"/>
        <c:noMultiLvlLbl val="0"/>
      </c:catAx>
      <c:valAx>
        <c:axId val="105495296"/>
        <c:scaling>
          <c:orientation val="minMax"/>
          <c:max val="66"/>
          <c:min val="38"/>
        </c:scaling>
        <c:delete val="0"/>
        <c:axPos val="l"/>
        <c:numFmt formatCode="#,##0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98171904"/>
        <c:crosses val="autoZero"/>
        <c:crossBetween val="between"/>
        <c:majorUnit val="2"/>
      </c:valAx>
      <c:spPr>
        <a:noFill/>
        <a:ln w="25387">
          <a:noFill/>
        </a:ln>
      </c:spPr>
    </c:plotArea>
    <c:legend>
      <c:legendPos val="b"/>
      <c:legendEntry>
        <c:idx val="0"/>
        <c:txPr>
          <a:bodyPr/>
          <a:lstStyle/>
          <a:p>
            <a:pPr>
              <a:defRPr sz="1200" b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200" b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ayout/>
      <c:overlay val="0"/>
      <c:txPr>
        <a:bodyPr/>
        <a:lstStyle/>
        <a:p>
          <a:pPr>
            <a:defRPr sz="1200" b="0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793"/>
      </a:pPr>
      <a:endParaRPr lang="en-US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>
        <c:manualLayout>
          <c:layoutTarget val="inner"/>
          <c:xMode val="edge"/>
          <c:yMode val="edge"/>
          <c:x val="8.3693215699217699E-2"/>
          <c:y val="9.1665348762100807E-2"/>
          <c:w val="0.6315121277943706"/>
          <c:h val="0.78623973983450102"/>
        </c:manualLayout>
      </c:layout>
      <c:barChart>
        <c:barDir val="col"/>
        <c:grouping val="clustered"/>
        <c:varyColors val="0"/>
        <c:ser>
          <c:idx val="2"/>
          <c:order val="0"/>
          <c:spPr>
            <a:solidFill>
              <a:schemeClr val="accent1"/>
            </a:solidFill>
            <a:ln w="9525">
              <a:solidFill>
                <a:schemeClr val="bg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All FTFT</c:v>
                </c:pt>
                <c:pt idx="1">
                  <c:v>Men/Trans
 men</c:v>
                </c:pt>
                <c:pt idx="2">
                  <c:v>Women/Trans 
women</c:v>
                </c:pt>
                <c:pt idx="3">
                  <c:v>Genderqueer*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49.87</c:v>
                </c:pt>
                <c:pt idx="1">
                  <c:v>49.68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7A-4780-A075-29D7386F84BF}"/>
            </c:ext>
          </c:extLst>
        </c:ser>
        <c:ser>
          <c:idx val="0"/>
          <c:order val="1"/>
          <c:spPr>
            <a:solidFill>
              <a:schemeClr val="bg2"/>
            </a:solidFill>
            <a:ln w="9525">
              <a:solidFill>
                <a:schemeClr val="bg2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All FTFT</c:v>
                </c:pt>
                <c:pt idx="1">
                  <c:v>Men/Trans
 men</c:v>
                </c:pt>
                <c:pt idx="2">
                  <c:v>Women/Trans 
women</c:v>
                </c:pt>
                <c:pt idx="3">
                  <c:v>Genderqueer*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54.5</c:v>
                </c:pt>
                <c:pt idx="1">
                  <c:v>52.29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7A-4780-A075-29D7386F84B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6"/>
        <c:axId val="105108992"/>
        <c:axId val="97742784"/>
      </c:barChart>
      <c:catAx>
        <c:axId val="10510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 vert="horz"/>
          <a:lstStyle/>
          <a:p>
            <a:pPr>
              <a:defRPr sz="1400" baseline="0">
                <a:solidFill>
                  <a:srgbClr val="202945"/>
                </a:solidFill>
              </a:defRPr>
            </a:pPr>
            <a:endParaRPr lang="en-US"/>
          </a:p>
        </c:txPr>
        <c:crossAx val="977427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742784"/>
        <c:scaling>
          <c:orientation val="minMax"/>
          <c:max val="66"/>
          <c:min val="38"/>
        </c:scaling>
        <c:delete val="0"/>
        <c:axPos val="l"/>
        <c:numFmt formatCode="#,##0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05108992"/>
        <c:crosses val="autoZero"/>
        <c:crossBetween val="between"/>
        <c:majorUnit val="2"/>
      </c:valAx>
      <c:spPr>
        <a:noFill/>
        <a:ln w="25402">
          <a:noFill/>
        </a:ln>
      </c:spPr>
    </c:plotArea>
    <c:plotVisOnly val="1"/>
    <c:dispBlanksAs val="gap"/>
    <c:showDLblsOverMax val="0"/>
  </c:chart>
  <c:txPr>
    <a:bodyPr/>
    <a:lstStyle/>
    <a:p>
      <a:pPr>
        <a:defRPr sz="1791"/>
      </a:pPr>
      <a:endParaRPr lang="en-US"/>
    </a:p>
  </c:txPr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7.2240775498992799E-2"/>
          <c:y val="2.87907067172159E-2"/>
          <c:w val="0.94561598224195298"/>
          <c:h val="0.932821497120930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Occasionally</c:v>
                </c:pt>
              </c:strCache>
            </c:strRef>
          </c:tx>
          <c:spPr>
            <a:solidFill>
              <a:srgbClr val="202945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A3E-47C4-BCFD-9565B5F906CA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A3E-47C4-BCFD-9565B5F906C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A3E-47C4-BCFD-9565B5F906CA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A3E-47C4-BCFD-9565B5F906CA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CA3E-47C4-BCFD-9565B5F906CA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CA3E-47C4-BCFD-9565B5F906CA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CA3E-47C4-BCFD-9565B5F906CA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CA3E-47C4-BCFD-9565B5F906CA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CA3E-47C4-BCFD-9565B5F906CA}"/>
                </c:ext>
              </c:extLst>
            </c:dLbl>
            <c:dLbl>
              <c:idx val="2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CA3E-47C4-BCFD-9565B5F906CA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Sheet1!$B$2:$B$5</c:f>
              <c:strCache>
                <c:ptCount val="4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0.67400000000000004</c:v>
                </c:pt>
                <c:pt idx="1">
                  <c:v>0.52500000000000002</c:v>
                </c:pt>
                <c:pt idx="2">
                  <c:v>0.35099999999999998</c:v>
                </c:pt>
                <c:pt idx="3">
                  <c:v>0.434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CA3E-47C4-BCFD-9565B5F906CA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Frequently</c:v>
                </c:pt>
              </c:strCache>
            </c:strRef>
          </c:tx>
          <c:spPr>
            <a:solidFill>
              <a:srgbClr val="202945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2-CA3E-47C4-BCFD-9565B5F906C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CA3E-47C4-BCFD-9565B5F906C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CA3E-47C4-BCFD-9565B5F906CA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CA3E-47C4-BCFD-9565B5F906CA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A-CA3E-47C4-BCFD-9565B5F906CA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C-CA3E-47C4-BCFD-9565B5F906CA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E-CA3E-47C4-BCFD-9565B5F906CA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20-CA3E-47C4-BCFD-9565B5F906CA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Sheet1!$B$2:$B$5</c:f>
              <c:strCache>
                <c:ptCount val="4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</c:strCache>
            </c:strRef>
          </c:cat>
          <c:val>
            <c:numRef>
              <c:f>Sheet1!$D$2:$D$5</c:f>
              <c:numCache>
                <c:formatCode>0.0%</c:formatCode>
                <c:ptCount val="4"/>
                <c:pt idx="0">
                  <c:v>0.19400000000000001</c:v>
                </c:pt>
                <c:pt idx="1">
                  <c:v>0.374</c:v>
                </c:pt>
                <c:pt idx="2">
                  <c:v>9.8000000000000004E-2</c:v>
                </c:pt>
                <c:pt idx="3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CA3E-47C4-BCFD-9565B5F906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101400064"/>
        <c:axId val="97745088"/>
      </c:barChart>
      <c:catAx>
        <c:axId val="101400064"/>
        <c:scaling>
          <c:orientation val="minMax"/>
        </c:scaling>
        <c:delete val="0"/>
        <c:axPos val="b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0"/>
        <c:majorTickMark val="none"/>
        <c:minorTickMark val="none"/>
        <c:tickLblPos val="none"/>
        <c:spPr>
          <a:ln>
            <a:solidFill>
              <a:schemeClr val="tx2"/>
            </a:solidFill>
          </a:ln>
        </c:spPr>
        <c:crossAx val="97745088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97745088"/>
        <c:scaling>
          <c:orientation val="minMax"/>
          <c:max val="1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01400064"/>
        <c:crosses val="autoZero"/>
        <c:crossBetween val="between"/>
        <c:majorUnit val="0.1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title>
      <c:tx>
        <c:rich>
          <a:bodyPr/>
          <a:lstStyle/>
          <a:p>
            <a:pPr>
              <a:defRPr sz="2000">
                <a:solidFill>
                  <a:schemeClr val="accent1">
                    <a:lumMod val="50000"/>
                  </a:schemeClr>
                </a:solidFill>
              </a:defRPr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Sex</a:t>
            </a:r>
          </a:p>
        </c:rich>
      </c:tx>
      <c:layout>
        <c:manualLayout>
          <c:xMode val="edge"/>
          <c:yMode val="edge"/>
          <c:x val="0.32521466490897299"/>
          <c:y val="1.5873015873015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7142619505E-2"/>
          <c:y val="0.173645450568679"/>
          <c:w val="0.78738281387750098"/>
          <c:h val="0.48348490813648898"/>
        </c:manualLayout>
      </c:layout>
      <c:pie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legend>
      <c:legendPos val="b"/>
      <c:layout>
        <c:manualLayout>
          <c:xMode val="edge"/>
          <c:yMode val="edge"/>
          <c:x val="0.112134525557187"/>
          <c:y val="0.71514025103297796"/>
          <c:w val="0.65155887717425198"/>
          <c:h val="0.17472872326602701"/>
        </c:manualLayout>
      </c:layout>
      <c:overlay val="0"/>
      <c:txPr>
        <a:bodyPr/>
        <a:lstStyle/>
        <a:p>
          <a:pPr>
            <a:defRPr sz="1600" b="1">
              <a:solidFill>
                <a:schemeClr val="accent1">
                  <a:lumMod val="50000"/>
                </a:schemeClr>
              </a:solidFill>
            </a:defRPr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None</c:v>
                </c:pt>
                <c:pt idx="1">
                  <c:v>1-2</c:v>
                </c:pt>
                <c:pt idx="2">
                  <c:v>3-4</c:v>
                </c:pt>
                <c:pt idx="3">
                  <c:v>5-6</c:v>
                </c:pt>
                <c:pt idx="4">
                  <c:v>7-8</c:v>
                </c:pt>
                <c:pt idx="5">
                  <c:v>9 or more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0.46700000000000003</c:v>
                </c:pt>
                <c:pt idx="1">
                  <c:v>0.28899999999999998</c:v>
                </c:pt>
                <c:pt idx="2">
                  <c:v>0.129</c:v>
                </c:pt>
                <c:pt idx="3">
                  <c:v>6.7000000000000004E-2</c:v>
                </c:pt>
                <c:pt idx="4">
                  <c:v>3.5999999999999997E-2</c:v>
                </c:pt>
                <c:pt idx="5">
                  <c:v>1.2999999999999999E-2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B6-4BEA-82E3-0DEB996C8A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2"/>
            </a:solidFill>
            <a:ln w="952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None</c:v>
                </c:pt>
                <c:pt idx="1">
                  <c:v>1-2</c:v>
                </c:pt>
                <c:pt idx="2">
                  <c:v>3-4</c:v>
                </c:pt>
                <c:pt idx="3">
                  <c:v>5-6</c:v>
                </c:pt>
                <c:pt idx="4">
                  <c:v>7-8</c:v>
                </c:pt>
                <c:pt idx="5">
                  <c:v>9 or more</c:v>
                </c:pt>
              </c:strCache>
            </c:strRef>
          </c:cat>
          <c:val>
            <c:numRef>
              <c:f>Sheet1!$C$2:$C$7</c:f>
              <c:numCache>
                <c:formatCode>0.00%</c:formatCode>
                <c:ptCount val="6"/>
                <c:pt idx="0">
                  <c:v>0.379</c:v>
                </c:pt>
                <c:pt idx="1">
                  <c:v>0.28999999999999998</c:v>
                </c:pt>
                <c:pt idx="2">
                  <c:v>0.17699999999999999</c:v>
                </c:pt>
                <c:pt idx="3">
                  <c:v>9.5000000000000001E-2</c:v>
                </c:pt>
                <c:pt idx="4">
                  <c:v>3.6999999999999998E-2</c:v>
                </c:pt>
                <c:pt idx="5">
                  <c:v>2.1999999999999999E-2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B6-4BEA-82E3-0DEB996C8A4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8266368"/>
        <c:axId val="38034752"/>
      </c:barChart>
      <c:catAx>
        <c:axId val="38266368"/>
        <c:scaling>
          <c:orientation val="minMax"/>
        </c:scaling>
        <c:delete val="0"/>
        <c:axPos val="b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 b="1">
                <a:solidFill>
                  <a:srgbClr val="202945"/>
                </a:solidFill>
                <a:latin typeface="+mn-lt"/>
                <a:ea typeface="Al Tarikh" charset="-78"/>
                <a:cs typeface="Al Tarikh" charset="-78"/>
              </a:defRPr>
            </a:pPr>
            <a:endParaRPr lang="en-US"/>
          </a:p>
        </c:txPr>
        <c:crossAx val="38034752"/>
        <c:crosses val="autoZero"/>
        <c:auto val="1"/>
        <c:lblAlgn val="ctr"/>
        <c:lblOffset val="100"/>
        <c:noMultiLvlLbl val="0"/>
      </c:catAx>
      <c:valAx>
        <c:axId val="38034752"/>
        <c:scaling>
          <c:orientation val="minMax"/>
          <c:max val="0.9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 w="9525">
            <a:solidFill>
              <a:schemeClr val="tx2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  <a:latin typeface="Garamond" panose="02020404030301010803" pitchFamily="18" charset="0"/>
              </a:defRPr>
            </a:pPr>
            <a:endParaRPr lang="en-US"/>
          </a:p>
        </c:txPr>
        <c:crossAx val="38266368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400" b="0" i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400" b="0" i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30487226596675399"/>
          <c:y val="0.93684588254593204"/>
          <c:w val="0.39884722222222202"/>
          <c:h val="5.04295849737533E-2"/>
        </c:manualLayout>
      </c:layout>
      <c:overlay val="0"/>
      <c:txPr>
        <a:bodyPr/>
        <a:lstStyle/>
        <a:p>
          <a:pPr>
            <a:defRPr sz="1200" b="0" i="0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578213697125074E-2"/>
          <c:y val="2.87907067172159E-2"/>
          <c:w val="0.93642178630287498"/>
          <c:h val="0.76942055316085856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Sheet1!$D$1</c:f>
              <c:strCache>
                <c:ptCount val="1"/>
                <c:pt idx="0">
                  <c:v>Frequently</c:v>
                </c:pt>
              </c:strCache>
            </c:strRef>
          </c:tx>
          <c:spPr>
            <a:solidFill>
              <a:srgbClr val="202945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1C01-4A74-909C-D1EBA9398805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1C01-4A74-909C-D1EBA939880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1C01-4A74-909C-D1EBA9398805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1C01-4A74-909C-D1EBA9398805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3-1C01-4A74-909C-D1EBA9398805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1C01-4A74-909C-D1EBA9398805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5-1C01-4A74-909C-D1EBA9398805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1C01-4A74-909C-D1EBA9398805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 vertOverflow="overflow" horzOverflow="overflow" anchor="ctr" anchorCtr="1">
                <a:noAutofit/>
              </a:bodyPr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0"/>
              </c:ext>
            </c:extLst>
          </c:dLbls>
          <c:cat>
            <c:strRef>
              <c:f>Sheet1!$B$2:$B$5</c:f>
              <c:strCache>
                <c:ptCount val="4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</c:strCache>
            </c:strRef>
          </c:cat>
          <c:val>
            <c:numRef>
              <c:f>Sheet1!$D$2:$D$5</c:f>
              <c:numCache>
                <c:formatCode>0.0%</c:formatCode>
                <c:ptCount val="4"/>
                <c:pt idx="0">
                  <c:v>0.26400000000000001</c:v>
                </c:pt>
                <c:pt idx="1">
                  <c:v>7.3999999999999996E-2</c:v>
                </c:pt>
                <c:pt idx="2">
                  <c:v>0.15</c:v>
                </c:pt>
                <c:pt idx="3">
                  <c:v>0.14199999999999999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1C01-4A74-909C-D1EBA93988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101400064"/>
        <c:axId val="97745088"/>
      </c:barChart>
      <c:catAx>
        <c:axId val="101400064"/>
        <c:scaling>
          <c:orientation val="minMax"/>
        </c:scaling>
        <c:delete val="0"/>
        <c:axPos val="b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0"/>
        <c:majorTickMark val="none"/>
        <c:minorTickMark val="none"/>
        <c:tickLblPos val="none"/>
        <c:spPr>
          <a:ln>
            <a:solidFill>
              <a:schemeClr val="tx2"/>
            </a:solidFill>
          </a:ln>
        </c:spPr>
        <c:crossAx val="97745088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97745088"/>
        <c:scaling>
          <c:orientation val="minMax"/>
          <c:max val="0.55000000000000004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01400064"/>
        <c:crosses val="autoZero"/>
        <c:crossBetween val="between"/>
        <c:majorUnit val="0.1"/>
      </c:valAx>
      <c:spPr>
        <a:noFill/>
        <a:ln w="25398">
          <a:noFill/>
        </a:ln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31453488372093025"/>
          <c:y val="0.89751319620699876"/>
          <c:w val="0.40880424830617101"/>
          <c:h val="6.2519672118611994E-2"/>
        </c:manualLayout>
      </c:layout>
      <c:overlay val="0"/>
      <c:txPr>
        <a:bodyPr/>
        <a:lstStyle/>
        <a:p>
          <a:pPr>
            <a:defRPr sz="1600" baseline="0">
              <a:solidFill>
                <a:schemeClr val="bg1"/>
              </a:solidFill>
              <a:latin typeface="Garamond" panose="02020404030301010803" pitchFamily="18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493895671476098E-2"/>
          <c:y val="2.8790786948176599E-2"/>
          <c:w val="0.94561598224195298"/>
          <c:h val="0.775000000000002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Very</c:v>
                </c:pt>
              </c:strCache>
            </c:strRef>
          </c:tx>
          <c:spPr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21E-435C-A1A0-BF025BAF9D71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21E-435C-A1A0-BF025BAF9D7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21E-435C-A1A0-BF025BAF9D71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21E-435C-A1A0-BF025BAF9D71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21E-435C-A1A0-BF025BAF9D71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21E-435C-A1A0-BF025BAF9D71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421E-435C-A1A0-BF025BAF9D71}"/>
                </c:ext>
              </c:extLst>
            </c:dLbl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202945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421E-435C-A1A0-BF025BAF9D71}"/>
                </c:ext>
              </c:extLst>
            </c:dLbl>
            <c:dLbl>
              <c:idx val="2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421E-435C-A1A0-BF025BAF9D71}"/>
                </c:ext>
              </c:extLst>
            </c:dLbl>
            <c:dLbl>
              <c:idx val="3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202945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421E-435C-A1A0-BF025BAF9D71}"/>
                </c:ext>
              </c:extLst>
            </c:dLbl>
            <c:dLbl>
              <c:idx val="4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421E-435C-A1A0-BF025BAF9D71}"/>
                </c:ext>
              </c:extLst>
            </c:dLbl>
            <c:dLbl>
              <c:idx val="5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202945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B-421E-435C-A1A0-BF025BAF9D71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Sheet1!$B$2:$B$7</c:f>
              <c:strCache>
                <c:ptCount val="6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</c:strCache>
            </c:strRef>
          </c:cat>
          <c:val>
            <c:numRef>
              <c:f>Sheet1!$C$2:$C$7</c:f>
              <c:numCache>
                <c:formatCode>0.0%</c:formatCode>
                <c:ptCount val="6"/>
                <c:pt idx="0">
                  <c:v>0.34100000000000003</c:v>
                </c:pt>
                <c:pt idx="1">
                  <c:v>0.35</c:v>
                </c:pt>
                <c:pt idx="2">
                  <c:v>0.247</c:v>
                </c:pt>
                <c:pt idx="3">
                  <c:v>0.28699999999999998</c:v>
                </c:pt>
                <c:pt idx="4">
                  <c:v>0.40400000000000003</c:v>
                </c:pt>
                <c:pt idx="5">
                  <c:v>0.40200000000000002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21E-435C-A1A0-BF025BAF9D71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Absolutely</c:v>
                </c:pt>
              </c:strCache>
            </c:strRef>
          </c:tx>
          <c:spPr>
            <a:solidFill>
              <a:schemeClr val="bg2"/>
            </a:solidFill>
            <a:ln w="9525">
              <a:solidFill>
                <a:schemeClr val="bg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E-421E-435C-A1A0-BF025BAF9D71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0-421E-435C-A1A0-BF025BAF9D7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2-421E-435C-A1A0-BF025BAF9D71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4-421E-435C-A1A0-BF025BAF9D71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421E-435C-A1A0-BF025BAF9D71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421E-435C-A1A0-BF025BAF9D71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Sheet1!$B$2:$B$7</c:f>
              <c:strCache>
                <c:ptCount val="6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</c:strCache>
            </c:strRef>
          </c:cat>
          <c:val>
            <c:numRef>
              <c:f>Sheet1!$D$2:$D$7</c:f>
              <c:numCache>
                <c:formatCode>0.0%</c:formatCode>
                <c:ptCount val="6"/>
                <c:pt idx="0">
                  <c:v>0.13700000000000001</c:v>
                </c:pt>
                <c:pt idx="1">
                  <c:v>0.17499999999999999</c:v>
                </c:pt>
                <c:pt idx="2">
                  <c:v>0.13700000000000001</c:v>
                </c:pt>
                <c:pt idx="3">
                  <c:v>0.14099999999999999</c:v>
                </c:pt>
                <c:pt idx="4">
                  <c:v>0.124</c:v>
                </c:pt>
                <c:pt idx="5">
                  <c:v>0.186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421E-435C-A1A0-BF025BAF9D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107947520"/>
        <c:axId val="105191040"/>
      </c:barChart>
      <c:catAx>
        <c:axId val="107947520"/>
        <c:scaling>
          <c:orientation val="minMax"/>
        </c:scaling>
        <c:delete val="0"/>
        <c:axPos val="b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0"/>
        <c:majorTickMark val="none"/>
        <c:minorTickMark val="none"/>
        <c:tickLblPos val="none"/>
        <c:spPr>
          <a:ln>
            <a:solidFill>
              <a:schemeClr val="tx2"/>
            </a:solidFill>
          </a:ln>
        </c:spPr>
        <c:crossAx val="105191040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105191040"/>
        <c:scaling>
          <c:orientation val="minMax"/>
          <c:max val="1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07947520"/>
        <c:crosses val="autoZero"/>
        <c:crossBetween val="between"/>
        <c:majorUnit val="0.1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title>
      <c:tx>
        <c:rich>
          <a:bodyPr/>
          <a:lstStyle/>
          <a:p>
            <a:pPr>
              <a:defRPr sz="2000">
                <a:solidFill>
                  <a:schemeClr val="accent1">
                    <a:lumMod val="50000"/>
                  </a:schemeClr>
                </a:solidFill>
              </a:defRPr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Sex</a:t>
            </a:r>
          </a:p>
        </c:rich>
      </c:tx>
      <c:layout>
        <c:manualLayout>
          <c:xMode val="edge"/>
          <c:yMode val="edge"/>
          <c:x val="0.32521466490897299"/>
          <c:y val="1.5873015873015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7142619505E-2"/>
          <c:y val="0.173645450568679"/>
          <c:w val="0.78738281387750098"/>
          <c:h val="0.48348490813648898"/>
        </c:manualLayout>
      </c:layout>
      <c:pie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legend>
      <c:legendPos val="b"/>
      <c:layout>
        <c:manualLayout>
          <c:xMode val="edge"/>
          <c:yMode val="edge"/>
          <c:x val="0.112134525557187"/>
          <c:y val="0.71514025103297796"/>
          <c:w val="0.65155887717425198"/>
          <c:h val="0.17472872326602701"/>
        </c:manualLayout>
      </c:layout>
      <c:overlay val="0"/>
      <c:txPr>
        <a:bodyPr/>
        <a:lstStyle/>
        <a:p>
          <a:pPr>
            <a:defRPr sz="1600" b="1">
              <a:solidFill>
                <a:schemeClr val="accent1">
                  <a:lumMod val="50000"/>
                </a:schemeClr>
              </a:solidFill>
            </a:defRPr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018226888305631E-2"/>
          <c:y val="3.2512725682017019E-2"/>
          <c:w val="0.90646325459317589"/>
          <c:h val="0.826935894376839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Pre-Med</c:v>
                </c:pt>
                <c:pt idx="1">
                  <c:v>Pre-Law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0.253</c:v>
                </c:pt>
                <c:pt idx="1">
                  <c:v>0.129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44-43B8-8FFD-0321CA352D9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2"/>
            </a:solidFill>
            <a:ln w="952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baseline="0">
                    <a:solidFill>
                      <a:schemeClr val="bg2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Pre-Med</c:v>
                </c:pt>
                <c:pt idx="1">
                  <c:v>Pre-Law</c:v>
                </c:pt>
              </c:strCache>
            </c:strRef>
          </c:cat>
          <c:val>
            <c:numRef>
              <c:f>Sheet1!$C$2:$C$3</c:f>
              <c:numCache>
                <c:formatCode>0.00%</c:formatCode>
                <c:ptCount val="2"/>
                <c:pt idx="0">
                  <c:v>0.23100000000000001</c:v>
                </c:pt>
                <c:pt idx="1">
                  <c:v>0.11600000000000001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44-43B8-8FFD-0321CA352D9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10181888"/>
        <c:axId val="105432768"/>
      </c:barChart>
      <c:catAx>
        <c:axId val="110181888"/>
        <c:scaling>
          <c:orientation val="minMax"/>
        </c:scaling>
        <c:delete val="0"/>
        <c:axPos val="b"/>
        <c:majorGridlines>
          <c:spPr>
            <a:ln>
              <a:solidFill>
                <a:schemeClr val="accent3"/>
              </a:solidFill>
            </a:ln>
          </c:spPr>
        </c:majorGridlines>
        <c:numFmt formatCode="General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 baseline="0">
                <a:solidFill>
                  <a:srgbClr val="202945"/>
                </a:solidFill>
              </a:defRPr>
            </a:pPr>
            <a:endParaRPr lang="en-US"/>
          </a:p>
        </c:txPr>
        <c:crossAx val="105432768"/>
        <c:crosses val="autoZero"/>
        <c:auto val="1"/>
        <c:lblAlgn val="ctr"/>
        <c:lblOffset val="100"/>
        <c:noMultiLvlLbl val="0"/>
      </c:catAx>
      <c:valAx>
        <c:axId val="105432768"/>
        <c:scaling>
          <c:orientation val="minMax"/>
          <c:max val="0.65000000000000013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101818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5094901331778"/>
          <c:y val="0.94857333174262304"/>
          <c:w val="0.35365740740740698"/>
          <c:h val="4.8901415732124399E-2"/>
        </c:manualLayout>
      </c:layout>
      <c:overlay val="0"/>
      <c:txPr>
        <a:bodyPr/>
        <a:lstStyle/>
        <a:p>
          <a:pPr>
            <a:defRPr sz="1200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6+</c:v>
                </c:pt>
                <c:pt idx="6">
                  <c:v>Do not plan to graduate from this college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</c:v>
                </c:pt>
                <c:pt idx="1">
                  <c:v>0</c:v>
                </c:pt>
                <c:pt idx="2">
                  <c:v>2.5999999999999999E-2</c:v>
                </c:pt>
                <c:pt idx="3">
                  <c:v>0.96899999999999997</c:v>
                </c:pt>
                <c:pt idx="4">
                  <c:v>4.0000000000000001E-3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85-4808-96E7-99E46BD9A2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2"/>
            </a:solidFill>
            <a:ln w="3175">
              <a:solidFill>
                <a:srgbClr val="7680AC">
                  <a:alpha val="50000"/>
                </a:srgbClr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6+</c:v>
                </c:pt>
                <c:pt idx="6">
                  <c:v>Do not plan to graduate from this college</c:v>
                </c:pt>
              </c:strCache>
            </c:strRef>
          </c:cat>
          <c:val>
            <c:numRef>
              <c:f>Sheet1!$C$2:$C$8</c:f>
              <c:numCache>
                <c:formatCode>0.00%</c:formatCode>
                <c:ptCount val="7"/>
                <c:pt idx="0">
                  <c:v>0</c:v>
                </c:pt>
                <c:pt idx="1">
                  <c:v>3.0000000000000001E-3</c:v>
                </c:pt>
                <c:pt idx="2">
                  <c:v>3.4000000000000002E-2</c:v>
                </c:pt>
                <c:pt idx="3">
                  <c:v>0.93100000000000005</c:v>
                </c:pt>
                <c:pt idx="4">
                  <c:v>2.3E-2</c:v>
                </c:pt>
                <c:pt idx="5">
                  <c:v>5.0000000000000001E-3</c:v>
                </c:pt>
                <c:pt idx="6">
                  <c:v>4.0000000000000001E-3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885-4808-96E7-99E46BD9A25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10305280"/>
        <c:axId val="105435072"/>
      </c:barChart>
      <c:catAx>
        <c:axId val="110305280"/>
        <c:scaling>
          <c:orientation val="minMax"/>
        </c:scaling>
        <c:delete val="0"/>
        <c:axPos val="b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05435072"/>
        <c:crosses val="autoZero"/>
        <c:auto val="1"/>
        <c:lblAlgn val="ctr"/>
        <c:lblOffset val="100"/>
        <c:noMultiLvlLbl val="0"/>
      </c:catAx>
      <c:valAx>
        <c:axId val="105435072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ln w="9525">
            <a:solidFill>
              <a:schemeClr val="tx2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103052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5567385598539297"/>
          <c:y val="0.94114743809197898"/>
          <c:w val="0.33213043478260901"/>
          <c:h val="4.6775267222031999E-2"/>
        </c:manualLayout>
      </c:layout>
      <c:overlay val="0"/>
      <c:txPr>
        <a:bodyPr/>
        <a:lstStyle/>
        <a:p>
          <a:pPr>
            <a:defRPr sz="1200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None</c:v>
                </c:pt>
                <c:pt idx="1">
                  <c:v>Vocational certificate</c:v>
                </c:pt>
                <c:pt idx="2">
                  <c:v>Associate (A.A., A.S., or equivalent)</c:v>
                </c:pt>
                <c:pt idx="3">
                  <c:v>Bachelor's degree (B.A., B.S., B.D., etc.)</c:v>
                </c:pt>
                <c:pt idx="4">
                  <c:v>Master's degree (M.A., M.S., M.B.A., etc.)</c:v>
                </c:pt>
                <c:pt idx="5">
                  <c:v>J.D. (Law)</c:v>
                </c:pt>
                <c:pt idx="6">
                  <c:v>M.D., D.D.S., D.V.M., etc. (Medical)</c:v>
                </c:pt>
                <c:pt idx="7">
                  <c:v>Ph.D.</c:v>
                </c:pt>
                <c:pt idx="8">
                  <c:v>Professional Doctorate (Ed.D., Psy.D., etc.)</c:v>
                </c:pt>
                <c:pt idx="9">
                  <c:v>Other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1.4E-2</c:v>
                </c:pt>
                <c:pt idx="3">
                  <c:v>0.28499999999999998</c:v>
                </c:pt>
                <c:pt idx="4">
                  <c:v>0.30299999999999999</c:v>
                </c:pt>
                <c:pt idx="5">
                  <c:v>0.109</c:v>
                </c:pt>
                <c:pt idx="6">
                  <c:v>0.14000000000000001</c:v>
                </c:pt>
                <c:pt idx="7">
                  <c:v>0.104</c:v>
                </c:pt>
                <c:pt idx="8">
                  <c:v>4.4999999999999998E-2</c:v>
                </c:pt>
                <c:pt idx="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DC-4BD2-A8CB-394F34B2F91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2"/>
            </a:solidFill>
            <a:ln w="3175">
              <a:solidFill>
                <a:srgbClr val="7680AC">
                  <a:alpha val="50000"/>
                </a:srgbClr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None</c:v>
                </c:pt>
                <c:pt idx="1">
                  <c:v>Vocational certificate</c:v>
                </c:pt>
                <c:pt idx="2">
                  <c:v>Associate (A.A., A.S., or equivalent)</c:v>
                </c:pt>
                <c:pt idx="3">
                  <c:v>Bachelor's degree (B.A., B.S., B.D., etc.)</c:v>
                </c:pt>
                <c:pt idx="4">
                  <c:v>Master's degree (M.A., M.S., M.B.A., etc.)</c:v>
                </c:pt>
                <c:pt idx="5">
                  <c:v>J.D. (Law)</c:v>
                </c:pt>
                <c:pt idx="6">
                  <c:v>M.D., D.D.S., D.V.M., etc. (Medical)</c:v>
                </c:pt>
                <c:pt idx="7">
                  <c:v>Ph.D.</c:v>
                </c:pt>
                <c:pt idx="8">
                  <c:v>Professional Doctorate (Ed.D., Psy.D., etc.)</c:v>
                </c:pt>
                <c:pt idx="9">
                  <c:v>Other</c:v>
                </c:pt>
              </c:strCache>
            </c:strRef>
          </c:cat>
          <c:val>
            <c:numRef>
              <c:f>Sheet1!$C$2:$C$11</c:f>
              <c:numCache>
                <c:formatCode>0.00%</c:formatCode>
                <c:ptCount val="10"/>
                <c:pt idx="0">
                  <c:v>3.0000000000000001E-3</c:v>
                </c:pt>
                <c:pt idx="1">
                  <c:v>1E-3</c:v>
                </c:pt>
                <c:pt idx="2">
                  <c:v>6.0000000000000001E-3</c:v>
                </c:pt>
                <c:pt idx="3">
                  <c:v>0.20200000000000001</c:v>
                </c:pt>
                <c:pt idx="4">
                  <c:v>0.34799999999999998</c:v>
                </c:pt>
                <c:pt idx="5">
                  <c:v>8.3000000000000004E-2</c:v>
                </c:pt>
                <c:pt idx="6">
                  <c:v>0.13700000000000001</c:v>
                </c:pt>
                <c:pt idx="7">
                  <c:v>0.14899999999999999</c:v>
                </c:pt>
                <c:pt idx="8">
                  <c:v>6.3E-2</c:v>
                </c:pt>
                <c:pt idx="9">
                  <c:v>7.0000000000000001E-3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DC-4BD2-A8CB-394F34B2F91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110306304"/>
        <c:axId val="105438528"/>
      </c:barChart>
      <c:catAx>
        <c:axId val="110306304"/>
        <c:scaling>
          <c:orientation val="minMax"/>
        </c:scaling>
        <c:delete val="0"/>
        <c:axPos val="b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/>
          <a:lstStyle/>
          <a:p>
            <a:pPr>
              <a:defRPr sz="1300" baseline="0">
                <a:solidFill>
                  <a:srgbClr val="202945"/>
                </a:solidFill>
              </a:defRPr>
            </a:pPr>
            <a:endParaRPr lang="en-US"/>
          </a:p>
        </c:txPr>
        <c:crossAx val="105438528"/>
        <c:crosses val="autoZero"/>
        <c:auto val="1"/>
        <c:lblAlgn val="ctr"/>
        <c:lblOffset val="100"/>
        <c:noMultiLvlLbl val="0"/>
      </c:catAx>
      <c:valAx>
        <c:axId val="105438528"/>
        <c:scaling>
          <c:orientation val="minMax"/>
          <c:max val="0.8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1030630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4016611986001799"/>
          <c:y val="0.95454234593915199"/>
          <c:w val="0.31966776027996502"/>
          <c:h val="4.5457654060848E-2"/>
        </c:manualLayout>
      </c:layout>
      <c:overlay val="0"/>
      <c:txPr>
        <a:bodyPr/>
        <a:lstStyle/>
        <a:p>
          <a:pPr>
            <a:defRPr sz="1200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493895671476098E-2"/>
          <c:y val="2.8790786948176599E-2"/>
          <c:w val="0.94561598224195298"/>
          <c:h val="0.775000000000002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Some Chance</c:v>
                </c:pt>
              </c:strCache>
            </c:strRef>
          </c:tx>
          <c:spPr>
            <a:solidFill>
              <a:srgbClr val="202945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21E-435C-A1A0-BF025BAF9D71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21E-435C-A1A0-BF025BAF9D7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21E-435C-A1A0-BF025BAF9D71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21E-435C-A1A0-BF025BAF9D71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421E-435C-A1A0-BF025BAF9D71}"/>
              </c:ext>
            </c:extLst>
          </c:dPt>
          <c:dPt>
            <c:idx val="5"/>
            <c:invertIfNegative val="0"/>
            <c:bubble3D val="0"/>
            <c:spPr>
              <a:solidFill>
                <a:srgbClr val="E74C39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21E-435C-A1A0-BF025BAF9D71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421E-435C-A1A0-BF025BAF9D71}"/>
                </c:ext>
              </c:extLst>
            </c:dLbl>
            <c:dLbl>
              <c:idx val="2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421E-435C-A1A0-BF025BAF9D71}"/>
                </c:ext>
              </c:extLst>
            </c:dLbl>
            <c:dLbl>
              <c:idx val="4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421E-435C-A1A0-BF025BAF9D71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Sheet1!$B$2:$B$5</c:f>
              <c:strCache>
                <c:ptCount val="4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0.41199999999999998</c:v>
                </c:pt>
                <c:pt idx="1">
                  <c:v>0.40799999999999997</c:v>
                </c:pt>
                <c:pt idx="2">
                  <c:v>0.374</c:v>
                </c:pt>
                <c:pt idx="3">
                  <c:v>0.34499999999999997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21E-435C-A1A0-BF025BAF9D71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Very Good Chance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421E-435C-A1A0-BF025BAF9D71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421E-435C-A1A0-BF025BAF9D71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421E-435C-A1A0-BF025BAF9D71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4-421E-435C-A1A0-BF025BAF9D71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421E-435C-A1A0-BF025BAF9D71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421E-435C-A1A0-BF025BAF9D71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Sheet1!$B$2:$B$5</c:f>
              <c:strCache>
                <c:ptCount val="4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</c:strCache>
            </c:strRef>
          </c:cat>
          <c:val>
            <c:numRef>
              <c:f>Sheet1!$D$2:$D$5</c:f>
              <c:numCache>
                <c:formatCode>0.0%</c:formatCode>
                <c:ptCount val="4"/>
                <c:pt idx="0">
                  <c:v>0.32700000000000001</c:v>
                </c:pt>
                <c:pt idx="1">
                  <c:v>0.45300000000000001</c:v>
                </c:pt>
                <c:pt idx="2">
                  <c:v>0.46700000000000003</c:v>
                </c:pt>
                <c:pt idx="3">
                  <c:v>0.56100000000000005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421E-435C-A1A0-BF025BAF9D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97175040"/>
        <c:axId val="105219200"/>
      </c:barChart>
      <c:catAx>
        <c:axId val="97175040"/>
        <c:scaling>
          <c:orientation val="minMax"/>
        </c:scaling>
        <c:delete val="0"/>
        <c:axPos val="b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0"/>
        <c:majorTickMark val="none"/>
        <c:minorTickMark val="none"/>
        <c:tickLblPos val="none"/>
        <c:spPr>
          <a:ln>
            <a:solidFill>
              <a:schemeClr val="tx2"/>
            </a:solidFill>
          </a:ln>
        </c:spPr>
        <c:crossAx val="105219200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105219200"/>
        <c:scaling>
          <c:orientation val="minMax"/>
          <c:max val="1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97175040"/>
        <c:crosses val="autoZero"/>
        <c:crossBetween val="between"/>
        <c:majorUnit val="0.1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493895671476098E-2"/>
          <c:y val="2.8790786948176599E-2"/>
          <c:w val="0.94561598224195298"/>
          <c:h val="0.785928866942479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Some Chance</c:v>
                </c:pt>
              </c:strCache>
            </c:strRef>
          </c:tx>
          <c:spPr>
            <a:solidFill>
              <a:srgbClr val="202945"/>
            </a:solidFill>
            <a:ln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8FA-411D-B1EF-CAC36B7CE6F6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8FA-411D-B1EF-CAC36B7CE6F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8FA-411D-B1EF-CAC36B7CE6F6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8FA-411D-B1EF-CAC36B7CE6F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8FA-411D-B1EF-CAC36B7CE6F6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8FA-411D-B1EF-CAC36B7CE6F6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B8FA-411D-B1EF-CAC36B7CE6F6}"/>
                </c:ext>
              </c:extLst>
            </c:dLbl>
            <c:dLbl>
              <c:idx val="2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B8FA-411D-B1EF-CAC36B7CE6F6}"/>
                </c:ext>
              </c:extLst>
            </c:dLbl>
            <c:dLbl>
              <c:idx val="4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B8FA-411D-B1EF-CAC36B7CE6F6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Sheet1!$B$2:$B$7</c:f>
              <c:strCache>
                <c:ptCount val="6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</c:strCache>
            </c:strRef>
          </c:cat>
          <c:val>
            <c:numRef>
              <c:f>Sheet1!$C$2:$C$7</c:f>
              <c:numCache>
                <c:formatCode>0.0%</c:formatCode>
                <c:ptCount val="6"/>
                <c:pt idx="0">
                  <c:v>0.41</c:v>
                </c:pt>
                <c:pt idx="1">
                  <c:v>0.32900000000000001</c:v>
                </c:pt>
                <c:pt idx="2">
                  <c:v>0.30399999999999999</c:v>
                </c:pt>
                <c:pt idx="3">
                  <c:v>0.28399999999999997</c:v>
                </c:pt>
                <c:pt idx="4">
                  <c:v>0.51100000000000001</c:v>
                </c:pt>
                <c:pt idx="5">
                  <c:v>0.48599999999999999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8FA-411D-B1EF-CAC36B7CE6F6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Very Good Chance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B8FA-411D-B1EF-CAC36B7CE6F6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B8FA-411D-B1EF-CAC36B7CE6F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B8FA-411D-B1EF-CAC36B7CE6F6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4-B8FA-411D-B1EF-CAC36B7CE6F6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B8FA-411D-B1EF-CAC36B7CE6F6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B8FA-411D-B1EF-CAC36B7CE6F6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Sheet1!$B$2:$B$7</c:f>
              <c:strCache>
                <c:ptCount val="6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</c:strCache>
            </c:strRef>
          </c:cat>
          <c:val>
            <c:numRef>
              <c:f>Sheet1!$D$2:$D$7</c:f>
              <c:numCache>
                <c:formatCode>0.0%</c:formatCode>
                <c:ptCount val="6"/>
                <c:pt idx="0">
                  <c:v>0.313</c:v>
                </c:pt>
                <c:pt idx="1">
                  <c:v>0.44600000000000001</c:v>
                </c:pt>
                <c:pt idx="2">
                  <c:v>9.7000000000000003E-2</c:v>
                </c:pt>
                <c:pt idx="3">
                  <c:v>0.215</c:v>
                </c:pt>
                <c:pt idx="4">
                  <c:v>0.15</c:v>
                </c:pt>
                <c:pt idx="5">
                  <c:v>0.26600000000000001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B8FA-411D-B1EF-CAC36B7CE6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115895808"/>
        <c:axId val="105221504"/>
      </c:barChart>
      <c:catAx>
        <c:axId val="115895808"/>
        <c:scaling>
          <c:orientation val="minMax"/>
        </c:scaling>
        <c:delete val="0"/>
        <c:axPos val="b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0"/>
        <c:majorTickMark val="none"/>
        <c:minorTickMark val="none"/>
        <c:tickLblPos val="none"/>
        <c:spPr>
          <a:ln>
            <a:solidFill>
              <a:schemeClr val="tx2"/>
            </a:solidFill>
          </a:ln>
        </c:spPr>
        <c:crossAx val="105221504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105221504"/>
        <c:scaling>
          <c:orientation val="minMax"/>
          <c:max val="1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15895808"/>
        <c:crosses val="autoZero"/>
        <c:crossBetween val="between"/>
        <c:majorUnit val="0.1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6.4788478886997097E-2"/>
          <c:y val="2.15165010111441E-2"/>
          <c:w val="0.94561598224195298"/>
          <c:h val="0.785928866942479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Some Chance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73E-4F58-9C42-C5E9C98F263F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73E-4F58-9C42-C5E9C98F263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D73E-4F58-9C42-C5E9C98F263F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73E-4F58-9C42-C5E9C98F263F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D73E-4F58-9C42-C5E9C98F263F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D73E-4F58-9C42-C5E9C98F263F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D73E-4F58-9C42-C5E9C98F263F}"/>
                </c:ext>
              </c:extLst>
            </c:dLbl>
            <c:dLbl>
              <c:idx val="2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bg2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D73E-4F58-9C42-C5E9C98F263F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Sheet1!$B$2:$B$5</c:f>
              <c:strCache>
                <c:ptCount val="4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0.159</c:v>
                </c:pt>
                <c:pt idx="1">
                  <c:v>0.13600000000000001</c:v>
                </c:pt>
                <c:pt idx="2">
                  <c:v>0.308</c:v>
                </c:pt>
                <c:pt idx="3">
                  <c:v>0.34300000000000003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73E-4F58-9C42-C5E9C98F263F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Very Good Chance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D73E-4F58-9C42-C5E9C98F263F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0-D73E-4F58-9C42-C5E9C98F263F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2-D73E-4F58-9C42-C5E9C98F263F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4-D73E-4F58-9C42-C5E9C98F263F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6-D73E-4F58-9C42-C5E9C98F263F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18-D73E-4F58-9C42-C5E9C98F263F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E-D73E-4F58-9C42-C5E9C98F263F}"/>
                </c:ext>
              </c:extLst>
            </c:dLbl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0-D73E-4F58-9C42-C5E9C98F263F}"/>
                </c:ext>
              </c:extLst>
            </c:dLbl>
            <c:dLbl>
              <c:idx val="2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2-D73E-4F58-9C42-C5E9C98F263F}"/>
                </c:ext>
              </c:extLst>
            </c:dLbl>
            <c:dLbl>
              <c:idx val="3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100"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14-D73E-4F58-9C42-C5E9C98F263F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Sheet1!$B$2:$B$5</c:f>
              <c:strCache>
                <c:ptCount val="4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</c:strCache>
            </c:strRef>
          </c:cat>
          <c:val>
            <c:numRef>
              <c:f>Sheet1!$D$2:$D$5</c:f>
              <c:numCache>
                <c:formatCode>0.0%</c:formatCode>
                <c:ptCount val="4"/>
                <c:pt idx="0">
                  <c:v>0.72699999999999998</c:v>
                </c:pt>
                <c:pt idx="1">
                  <c:v>0.76300000000000001</c:v>
                </c:pt>
                <c:pt idx="2">
                  <c:v>7.9000000000000001E-2</c:v>
                </c:pt>
                <c:pt idx="3">
                  <c:v>0.222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D73E-4F58-9C42-C5E9C98F26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118724096"/>
        <c:axId val="105223808"/>
      </c:barChart>
      <c:catAx>
        <c:axId val="118724096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0"/>
        <c:majorTickMark val="none"/>
        <c:minorTickMark val="none"/>
        <c:tickLblPos val="none"/>
        <c:spPr>
          <a:ln>
            <a:solidFill>
              <a:schemeClr val="accent3"/>
            </a:solidFill>
          </a:ln>
        </c:spPr>
        <c:crossAx val="105223808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105223808"/>
        <c:scaling>
          <c:orientation val="minMax"/>
          <c:max val="1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accent3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rgbClr val="202945"/>
                </a:solidFill>
              </a:defRPr>
            </a:pPr>
            <a:endParaRPr lang="en-US"/>
          </a:p>
        </c:txPr>
        <c:crossAx val="1187240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7849834742879496E-2"/>
          <c:y val="3.2309301181102403E-2"/>
          <c:w val="0.91042590162340997"/>
          <c:h val="0.810839074803149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baseline="0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5 or less</c:v>
                </c:pt>
                <c:pt idx="1">
                  <c:v>6-10</c:v>
                </c:pt>
                <c:pt idx="2">
                  <c:v>11-50</c:v>
                </c:pt>
                <c:pt idx="3">
                  <c:v>51-100</c:v>
                </c:pt>
                <c:pt idx="4">
                  <c:v>101-500</c:v>
                </c:pt>
                <c:pt idx="5">
                  <c:v>Over 500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4.9000000000000002E-2</c:v>
                </c:pt>
                <c:pt idx="1">
                  <c:v>1.7999999999999999E-2</c:v>
                </c:pt>
                <c:pt idx="2">
                  <c:v>0.22600000000000001</c:v>
                </c:pt>
                <c:pt idx="3">
                  <c:v>0.25700000000000001</c:v>
                </c:pt>
                <c:pt idx="4">
                  <c:v>0.31</c:v>
                </c:pt>
                <c:pt idx="5">
                  <c:v>0.14199999999999999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91-4472-B5F6-7BE2D59D5B9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1"/>
            </a:solidFill>
            <a:ln w="317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baseline="0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5 or less</c:v>
                </c:pt>
                <c:pt idx="1">
                  <c:v>6-10</c:v>
                </c:pt>
                <c:pt idx="2">
                  <c:v>11-50</c:v>
                </c:pt>
                <c:pt idx="3">
                  <c:v>51-100</c:v>
                </c:pt>
                <c:pt idx="4">
                  <c:v>101-500</c:v>
                </c:pt>
                <c:pt idx="5">
                  <c:v>Over 500</c:v>
                </c:pt>
              </c:strCache>
            </c:strRef>
          </c:cat>
          <c:val>
            <c:numRef>
              <c:f>Sheet1!$C$2:$C$7</c:f>
              <c:numCache>
                <c:formatCode>0.00%</c:formatCode>
                <c:ptCount val="6"/>
                <c:pt idx="0">
                  <c:v>2.1999999999999999E-2</c:v>
                </c:pt>
                <c:pt idx="1">
                  <c:v>1.7000000000000001E-2</c:v>
                </c:pt>
                <c:pt idx="2">
                  <c:v>0.123</c:v>
                </c:pt>
                <c:pt idx="3">
                  <c:v>0.17299999999999999</c:v>
                </c:pt>
                <c:pt idx="4">
                  <c:v>0.42099999999999999</c:v>
                </c:pt>
                <c:pt idx="5">
                  <c:v>0.245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91-4472-B5F6-7BE2D59D5B9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axId val="35516928"/>
        <c:axId val="96463680"/>
      </c:barChart>
      <c:catAx>
        <c:axId val="355169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  <a:latin typeface="+mn-lt"/>
                <a:ea typeface="Al Tarikh" charset="-78"/>
                <a:cs typeface="Al Tarikh" charset="-78"/>
              </a:defRPr>
            </a:pPr>
            <a:endParaRPr lang="en-US"/>
          </a:p>
        </c:txPr>
        <c:crossAx val="96463680"/>
        <c:crosses val="autoZero"/>
        <c:auto val="1"/>
        <c:lblAlgn val="ctr"/>
        <c:lblOffset val="100"/>
        <c:noMultiLvlLbl val="0"/>
      </c:catAx>
      <c:valAx>
        <c:axId val="96463680"/>
        <c:scaling>
          <c:orientation val="minMax"/>
          <c:max val="0.9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  <a:latin typeface="Garamond" charset="0"/>
              </a:defRPr>
            </a:pPr>
            <a:endParaRPr lang="en-US"/>
          </a:p>
        </c:txPr>
        <c:crossAx val="3551692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="0" i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400" b="0" i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31509587343248802"/>
          <c:y val="0.90461511646981596"/>
          <c:w val="0.41654855643044603"/>
          <c:h val="9.2473343175853207E-2"/>
        </c:manualLayout>
      </c:layout>
      <c:overlay val="0"/>
      <c:txPr>
        <a:bodyPr/>
        <a:lstStyle/>
        <a:p>
          <a:pPr>
            <a:defRPr sz="1400" b="0" i="0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title>
      <c:tx>
        <c:rich>
          <a:bodyPr/>
          <a:lstStyle/>
          <a:p>
            <a:pPr>
              <a:defRPr sz="2000">
                <a:solidFill>
                  <a:schemeClr val="accent1">
                    <a:lumMod val="50000"/>
                  </a:schemeClr>
                </a:solidFill>
              </a:defRPr>
            </a:pPr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Sex</a:t>
            </a:r>
          </a:p>
        </c:rich>
      </c:tx>
      <c:layout>
        <c:manualLayout>
          <c:xMode val="edge"/>
          <c:yMode val="edge"/>
          <c:x val="0.32521466490897299"/>
          <c:y val="1.5873015873015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2.7142619505E-2"/>
          <c:y val="0.173645450568679"/>
          <c:w val="0.78738281387750098"/>
          <c:h val="0.48348490813648898"/>
        </c:manualLayout>
      </c:layout>
      <c:pieChart>
        <c:varyColors val="1"/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402">
          <a:noFill/>
        </a:ln>
      </c:spPr>
    </c:plotArea>
    <c:legend>
      <c:legendPos val="b"/>
      <c:layout>
        <c:manualLayout>
          <c:xMode val="edge"/>
          <c:yMode val="edge"/>
          <c:x val="0.112134525557187"/>
          <c:y val="0.71514025103297796"/>
          <c:w val="0.65155887717425198"/>
          <c:h val="0.17472872326602701"/>
        </c:manualLayout>
      </c:layout>
      <c:overlay val="0"/>
      <c:txPr>
        <a:bodyPr/>
        <a:lstStyle/>
        <a:p>
          <a:pPr>
            <a:defRPr sz="1600" b="1">
              <a:solidFill>
                <a:schemeClr val="accent1">
                  <a:lumMod val="50000"/>
                </a:schemeClr>
              </a:solidFill>
            </a:defRPr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rgbClr val="202945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None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7 - 8</c:v>
                </c:pt>
                <c:pt idx="8">
                  <c:v>9 - 10</c:v>
                </c:pt>
                <c:pt idx="9">
                  <c:v>11 or more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8.4000000000000005E-2</c:v>
                </c:pt>
                <c:pt idx="1">
                  <c:v>9.2999999999999999E-2</c:v>
                </c:pt>
                <c:pt idx="2">
                  <c:v>0.13300000000000001</c:v>
                </c:pt>
                <c:pt idx="3">
                  <c:v>0.14199999999999999</c:v>
                </c:pt>
                <c:pt idx="4">
                  <c:v>0.115</c:v>
                </c:pt>
                <c:pt idx="5">
                  <c:v>0.13300000000000001</c:v>
                </c:pt>
                <c:pt idx="6">
                  <c:v>8.7999999999999995E-2</c:v>
                </c:pt>
                <c:pt idx="7">
                  <c:v>0.128</c:v>
                </c:pt>
                <c:pt idx="8">
                  <c:v>4.3999999999999997E-2</c:v>
                </c:pt>
                <c:pt idx="9" formatCode="General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B6-4BEA-82E3-0DEB996C8A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chemeClr val="bg2"/>
            </a:solidFill>
            <a:ln w="952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None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7 - 8</c:v>
                </c:pt>
                <c:pt idx="8">
                  <c:v>9 - 10</c:v>
                </c:pt>
                <c:pt idx="9">
                  <c:v>11 or more</c:v>
                </c:pt>
              </c:strCache>
            </c:strRef>
          </c:cat>
          <c:val>
            <c:numRef>
              <c:f>Sheet1!$C$2:$C$11</c:f>
              <c:numCache>
                <c:formatCode>0.00%</c:formatCode>
                <c:ptCount val="10"/>
                <c:pt idx="0">
                  <c:v>0.109</c:v>
                </c:pt>
                <c:pt idx="1">
                  <c:v>6.2E-2</c:v>
                </c:pt>
                <c:pt idx="2">
                  <c:v>8.5000000000000006E-2</c:v>
                </c:pt>
                <c:pt idx="3">
                  <c:v>0.10199999999999999</c:v>
                </c:pt>
                <c:pt idx="4">
                  <c:v>0.113</c:v>
                </c:pt>
                <c:pt idx="5">
                  <c:v>0.105</c:v>
                </c:pt>
                <c:pt idx="6">
                  <c:v>8.3000000000000004E-2</c:v>
                </c:pt>
                <c:pt idx="7">
                  <c:v>0.14899999999999999</c:v>
                </c:pt>
                <c:pt idx="8">
                  <c:v>9.5000000000000001E-2</c:v>
                </c:pt>
                <c:pt idx="9" formatCode="General">
                  <c:v>9.7000000000000003E-2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B6-4BEA-82E3-0DEB996C8A4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38266368"/>
        <c:axId val="38034752"/>
      </c:barChart>
      <c:catAx>
        <c:axId val="38266368"/>
        <c:scaling>
          <c:orientation val="minMax"/>
        </c:scaling>
        <c:delete val="0"/>
        <c:axPos val="b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0"/>
        <c:majorTickMark val="none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 b="1">
                <a:solidFill>
                  <a:srgbClr val="202945"/>
                </a:solidFill>
                <a:latin typeface="+mn-lt"/>
                <a:ea typeface="Al Tarikh" charset="-78"/>
                <a:cs typeface="Al Tarikh" charset="-78"/>
              </a:defRPr>
            </a:pPr>
            <a:endParaRPr lang="en-US"/>
          </a:p>
        </c:txPr>
        <c:crossAx val="38034752"/>
        <c:crosses val="autoZero"/>
        <c:auto val="1"/>
        <c:lblAlgn val="ctr"/>
        <c:lblOffset val="100"/>
        <c:noMultiLvlLbl val="0"/>
      </c:catAx>
      <c:valAx>
        <c:axId val="38034752"/>
        <c:scaling>
          <c:orientation val="minMax"/>
          <c:max val="0.8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 w="9525">
            <a:solidFill>
              <a:schemeClr val="tx2"/>
            </a:solidFill>
          </a:ln>
        </c:spPr>
        <c:txPr>
          <a:bodyPr/>
          <a:lstStyle/>
          <a:p>
            <a:pPr>
              <a:defRPr sz="1400" b="1" baseline="0">
                <a:solidFill>
                  <a:srgbClr val="202945"/>
                </a:solidFill>
                <a:latin typeface="Garamond" panose="02020404030301010803" pitchFamily="18" charset="0"/>
              </a:defRPr>
            </a:pPr>
            <a:endParaRPr lang="en-US"/>
          </a:p>
        </c:txPr>
        <c:crossAx val="38266368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400" b="0" i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400" b="0" i="0" baseline="0">
                <a:solidFill>
                  <a:srgbClr val="202945"/>
                </a:solidFill>
              </a:defRPr>
            </a:pPr>
            <a:endParaRPr lang="en-US"/>
          </a:p>
        </c:txPr>
      </c:legendEntry>
      <c:layout>
        <c:manualLayout>
          <c:xMode val="edge"/>
          <c:yMode val="edge"/>
          <c:x val="0.30487226596675399"/>
          <c:y val="0.93684588254593204"/>
          <c:w val="0.39884722222222202"/>
          <c:h val="5.04295849737533E-2"/>
        </c:manualLayout>
      </c:layout>
      <c:overlay val="0"/>
      <c:txPr>
        <a:bodyPr/>
        <a:lstStyle/>
        <a:p>
          <a:pPr>
            <a:defRPr sz="1200" b="0" i="0" baseline="0">
              <a:solidFill>
                <a:srgbClr val="202945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Accepted by first choice</c:v>
                </c:pt>
              </c:strCache>
            </c:strRef>
          </c:tx>
          <c:spPr>
            <a:ln w="3175">
              <a:solidFill>
                <a:srgbClr val="7680AC">
                  <a:alpha val="50000"/>
                </a:srgbClr>
              </a:solidFill>
            </a:ln>
          </c:spPr>
          <c:dPt>
            <c:idx val="0"/>
            <c:bubble3D val="0"/>
            <c:spPr>
              <a:solidFill>
                <a:srgbClr val="F3A59B"/>
              </a:solidFill>
              <a:ln w="3175">
                <a:solidFill>
                  <a:srgbClr val="7680AC">
                    <a:alpha val="50000"/>
                  </a:srgb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0-D09C-4578-9C95-7C9AEE355AEF}"/>
              </c:ext>
            </c:extLst>
          </c:dPt>
          <c:dPt>
            <c:idx val="1"/>
            <c:bubble3D val="0"/>
            <c:spPr>
              <a:solidFill>
                <a:srgbClr val="E04E38"/>
              </a:solidFill>
              <a:ln w="3175">
                <a:solidFill>
                  <a:srgbClr val="7680AC">
                    <a:alpha val="50000"/>
                  </a:srgb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2-D09C-4578-9C95-7C9AEE355AEF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none" lIns="38100" tIns="19050" rIns="38100" bIns="19050" anchor="ctr">
                  <a:noAutofit/>
                </a:bodyPr>
                <a:lstStyle/>
                <a:p>
                  <a:pPr>
                    <a:defRPr b="1" i="0" baseline="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D09C-4578-9C95-7C9AEE355AEF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wrap="none" lIns="38100" tIns="19050" rIns="38100" bIns="19050" anchor="ctr">
                  <a:spAutoFit/>
                </a:bodyPr>
                <a:lstStyle/>
                <a:p>
                  <a:pPr>
                    <a:defRPr b="1" i="0" baseline="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2-D09C-4578-9C95-7C9AEE355A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 i="0" baseline="0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0.90700000000000003</c:v>
                </c:pt>
                <c:pt idx="1">
                  <c:v>9.2999999999999999E-2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09C-4578-9C95-7C9AEE355AEF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340"/>
      </c:pieChart>
    </c:plotArea>
    <c:legend>
      <c:legendPos val="b"/>
      <c:legendEntry>
        <c:idx val="0"/>
        <c:txPr>
          <a:bodyPr/>
          <a:lstStyle/>
          <a:p>
            <a:pPr>
              <a:defRPr>
                <a:solidFill>
                  <a:schemeClr val="bg2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>
                <a:solidFill>
                  <a:schemeClr val="bg2"/>
                </a:solidFill>
              </a:defRPr>
            </a:pPr>
            <a:endParaRPr lang="en-US"/>
          </a:p>
        </c:txPr>
      </c:legendEntry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Your Institution</c:v>
                </c:pt>
              </c:strCache>
            </c:strRef>
          </c:tx>
          <c:spPr>
            <a:solidFill>
              <a:srgbClr val="E74C39"/>
            </a:solidFill>
            <a:ln w="3175">
              <a:solidFill>
                <a:schemeClr val="bg2"/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First Choice</c:v>
                </c:pt>
                <c:pt idx="1">
                  <c:v>Second Choice</c:v>
                </c:pt>
                <c:pt idx="2">
                  <c:v>Third Choice</c:v>
                </c:pt>
                <c:pt idx="3">
                  <c:v>Less than Third Choice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0.747</c:v>
                </c:pt>
                <c:pt idx="1">
                  <c:v>0.17899999999999999</c:v>
                </c:pt>
                <c:pt idx="2">
                  <c:v>3.9E-2</c:v>
                </c:pt>
                <c:pt idx="3">
                  <c:v>3.5000000000000003E-2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8D-49C9-BEE2-AD01B934E4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Comparison Group</c:v>
                </c:pt>
              </c:strCache>
            </c:strRef>
          </c:tx>
          <c:spPr>
            <a:solidFill>
              <a:srgbClr val="202945"/>
            </a:solidFill>
            <a:ln w="3175">
              <a:solidFill>
                <a:srgbClr val="7680AC">
                  <a:alpha val="50000"/>
                </a:srgbClr>
              </a:solidFill>
            </a:ln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First Choice</c:v>
                </c:pt>
                <c:pt idx="1">
                  <c:v>Second Choice</c:v>
                </c:pt>
                <c:pt idx="2">
                  <c:v>Third Choice</c:v>
                </c:pt>
                <c:pt idx="3">
                  <c:v>Less than Third Choice</c:v>
                </c:pt>
              </c:strCache>
            </c:strRef>
          </c:cat>
          <c:val>
            <c:numRef>
              <c:f>Sheet1!$C$2:$C$5</c:f>
              <c:numCache>
                <c:formatCode>0.00%</c:formatCode>
                <c:ptCount val="4"/>
                <c:pt idx="0">
                  <c:v>0.66500000000000004</c:v>
                </c:pt>
                <c:pt idx="1">
                  <c:v>0.19800000000000001</c:v>
                </c:pt>
                <c:pt idx="2">
                  <c:v>8.7999999999999995E-2</c:v>
                </c:pt>
                <c:pt idx="3">
                  <c:v>4.9000000000000002E-2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8D-49C9-BEE2-AD01B934E4A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5"/>
        <c:axId val="86383616"/>
        <c:axId val="96444992"/>
      </c:barChart>
      <c:catAx>
        <c:axId val="86383616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spPr>
          <a:ln>
            <a:solidFill>
              <a:schemeClr val="accent3"/>
            </a:solidFill>
          </a:ln>
        </c:spPr>
        <c:txPr>
          <a:bodyPr/>
          <a:lstStyle/>
          <a:p>
            <a:pPr>
              <a:defRPr sz="1400" b="1" i="0" baseline="0">
                <a:solidFill>
                  <a:schemeClr val="bg1"/>
                </a:solidFill>
              </a:defRPr>
            </a:pPr>
            <a:endParaRPr lang="en-US"/>
          </a:p>
        </c:txPr>
        <c:crossAx val="96444992"/>
        <c:crosses val="autoZero"/>
        <c:auto val="1"/>
        <c:lblAlgn val="ctr"/>
        <c:lblOffset val="100"/>
        <c:noMultiLvlLbl val="0"/>
      </c:catAx>
      <c:valAx>
        <c:axId val="96444992"/>
        <c:scaling>
          <c:orientation val="minMax"/>
          <c:max val="1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accent3"/>
            </a:solidFill>
          </a:ln>
        </c:spPr>
        <c:txPr>
          <a:bodyPr/>
          <a:lstStyle/>
          <a:p>
            <a:pPr>
              <a:defRPr sz="1400" b="0" baseline="0">
                <a:solidFill>
                  <a:schemeClr val="bg1"/>
                </a:solidFill>
              </a:defRPr>
            </a:pPr>
            <a:endParaRPr lang="en-US"/>
          </a:p>
        </c:txPr>
        <c:crossAx val="86383616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400" b="0" i="0" baseline="0">
                <a:solidFill>
                  <a:schemeClr val="bg1"/>
                </a:solidFill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400" b="0" i="0" baseline="0">
                <a:solidFill>
                  <a:schemeClr val="bg1"/>
                </a:solidFill>
              </a:defRPr>
            </a:pPr>
            <a:endParaRPr lang="en-US"/>
          </a:p>
        </c:txPr>
      </c:legendEntry>
      <c:layout/>
      <c:overlay val="0"/>
      <c:txPr>
        <a:bodyPr/>
        <a:lstStyle/>
        <a:p>
          <a:pPr>
            <a:defRPr sz="1400" b="0" i="0" baseline="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0"/>
    <c:plotArea>
      <c:layout>
        <c:manualLayout>
          <c:layoutTarget val="inner"/>
          <c:xMode val="edge"/>
          <c:yMode val="edge"/>
          <c:x val="5.5493895671476098E-2"/>
          <c:y val="2.8790786948176599E-2"/>
          <c:w val="0.94561598224195298"/>
          <c:h val="0.785928866942479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Somewhat Important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798-47D8-9E05-7968D12F367C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50000"/>
                  <a:lumOff val="50000"/>
                </a:schemeClr>
              </a:solidFill>
              <a:ln w="317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798-47D8-9E05-7968D12F367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0798-47D8-9E05-7968D12F367C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50000"/>
                  <a:lumOff val="50000"/>
                </a:schemeClr>
              </a:solidFill>
              <a:ln w="317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798-47D8-9E05-7968D12F367C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0798-47D8-9E05-7968D12F367C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>
                  <a:lumMod val="60000"/>
                  <a:lumOff val="40000"/>
                </a:schemeClr>
              </a:solidFill>
              <a:ln w="317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798-47D8-9E05-7968D12F367C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0798-47D8-9E05-7968D12F367C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50000"/>
                  <a:lumOff val="50000"/>
                </a:schemeClr>
              </a:solidFill>
              <a:ln w="317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798-47D8-9E05-7968D12F367C}"/>
              </c:ext>
            </c:extLst>
          </c:dPt>
          <c:dLbls>
            <c:dLbl>
              <c:idx val="0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798-47D8-9E05-7968D12F367C}"/>
                </c:ext>
              </c:extLst>
            </c:dLbl>
            <c:dLbl>
              <c:idx val="1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202945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0798-47D8-9E05-7968D12F367C}"/>
                </c:ext>
              </c:extLst>
            </c:dLbl>
            <c:dLbl>
              <c:idx val="2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0798-47D8-9E05-7968D12F367C}"/>
                </c:ext>
              </c:extLst>
            </c:dLbl>
            <c:dLbl>
              <c:idx val="3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202945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0798-47D8-9E05-7968D12F367C}"/>
                </c:ext>
              </c:extLst>
            </c:dLbl>
            <c:dLbl>
              <c:idx val="4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9-0798-47D8-9E05-7968D12F367C}"/>
                </c:ext>
              </c:extLst>
            </c:dLbl>
            <c:dLbl>
              <c:idx val="5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202945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B-0798-47D8-9E05-7968D12F367C}"/>
                </c:ext>
              </c:extLst>
            </c:dLbl>
            <c:dLbl>
              <c:idx val="6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chemeClr val="bg2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D-0798-47D8-9E05-7968D12F367C}"/>
                </c:ext>
              </c:extLst>
            </c:dLbl>
            <c:dLbl>
              <c:idx val="7"/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202945"/>
                      </a:solidFill>
                      <a:latin typeface="+mn-lt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F-0798-47D8-9E05-7968D12F367C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  <a:latin typeface="+mn-lt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Sheet1!$B$2:$B$9</c:f>
              <c:strCache>
                <c:ptCount val="8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  <c:pt idx="6">
                  <c:v>Your Institution</c:v>
                </c:pt>
                <c:pt idx="7">
                  <c:v>Comparison Group</c:v>
                </c:pt>
              </c:strCache>
            </c:strRef>
          </c:cat>
          <c:val>
            <c:numRef>
              <c:f>Sheet1!$C$2:$C$9</c:f>
              <c:numCache>
                <c:formatCode>0.0%</c:formatCode>
                <c:ptCount val="8"/>
                <c:pt idx="0">
                  <c:v>8.4000000000000005E-2</c:v>
                </c:pt>
                <c:pt idx="1">
                  <c:v>0.189</c:v>
                </c:pt>
                <c:pt idx="2">
                  <c:v>0.24199999999999999</c:v>
                </c:pt>
                <c:pt idx="3">
                  <c:v>0.182</c:v>
                </c:pt>
                <c:pt idx="4">
                  <c:v>0.46300000000000002</c:v>
                </c:pt>
                <c:pt idx="5">
                  <c:v>0.35599999999999998</c:v>
                </c:pt>
                <c:pt idx="6">
                  <c:v>0.20699999999999999</c:v>
                </c:pt>
                <c:pt idx="7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0798-47D8-9E05-7968D12F367C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Very Important</c:v>
                </c:pt>
              </c:strCache>
            </c:strRef>
          </c:tx>
          <c:spPr>
            <a:ln w="9525">
              <a:solidFill>
                <a:schemeClr val="bg2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2-0798-47D8-9E05-7968D12F367C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4-0798-47D8-9E05-7968D12F367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6-0798-47D8-9E05-7968D12F367C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0798-47D8-9E05-7968D12F367C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A-0798-47D8-9E05-7968D12F367C}"/>
              </c:ext>
            </c:extLst>
          </c:dPt>
          <c:dPt>
            <c:idx val="5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0798-47D8-9E05-7968D12F367C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E-0798-47D8-9E05-7968D12F367C}"/>
              </c:ext>
            </c:extLst>
          </c:dPt>
          <c:dPt>
            <c:idx val="7"/>
            <c:invertIfNegative val="0"/>
            <c:bubble3D val="0"/>
            <c:spPr>
              <a:solidFill>
                <a:schemeClr val="bg2"/>
              </a:solidFill>
              <a:ln w="9525">
                <a:solidFill>
                  <a:schemeClr val="bg2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0-0798-47D8-9E05-7968D12F367C}"/>
              </c:ext>
            </c:extLst>
          </c:dPt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  <a:latin typeface="+mn-lt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Sheet1!$B$2:$B$9</c:f>
              <c:strCache>
                <c:ptCount val="8"/>
                <c:pt idx="0">
                  <c:v>Your Institution</c:v>
                </c:pt>
                <c:pt idx="1">
                  <c:v>Comparison Group</c:v>
                </c:pt>
                <c:pt idx="2">
                  <c:v>Your Institution</c:v>
                </c:pt>
                <c:pt idx="3">
                  <c:v>Comparison Group</c:v>
                </c:pt>
                <c:pt idx="4">
                  <c:v>Your Institution</c:v>
                </c:pt>
                <c:pt idx="5">
                  <c:v>Comparison Group</c:v>
                </c:pt>
                <c:pt idx="6">
                  <c:v>Your Institution</c:v>
                </c:pt>
                <c:pt idx="7">
                  <c:v>Comparison Group</c:v>
                </c:pt>
              </c:strCache>
            </c:strRef>
          </c:cat>
          <c:val>
            <c:numRef>
              <c:f>Sheet1!$D$2:$D$9</c:f>
              <c:numCache>
                <c:formatCode>0.0%</c:formatCode>
                <c:ptCount val="8"/>
                <c:pt idx="0">
                  <c:v>0.90700000000000003</c:v>
                </c:pt>
                <c:pt idx="1">
                  <c:v>0.78600000000000003</c:v>
                </c:pt>
                <c:pt idx="2">
                  <c:v>0.74399999999999999</c:v>
                </c:pt>
                <c:pt idx="3">
                  <c:v>0.81100000000000005</c:v>
                </c:pt>
                <c:pt idx="4">
                  <c:v>0.44500000000000001</c:v>
                </c:pt>
                <c:pt idx="5">
                  <c:v>0.57599999999999996</c:v>
                </c:pt>
                <c:pt idx="6">
                  <c:v>0.77500000000000002</c:v>
                </c:pt>
                <c:pt idx="7">
                  <c:v>0.60899999999999999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0798-47D8-9E05-7968D12F36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overlap val="100"/>
        <c:axId val="86731264"/>
        <c:axId val="96446720"/>
      </c:barChart>
      <c:catAx>
        <c:axId val="86731264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one"/>
        <c:spPr>
          <a:ln>
            <a:solidFill>
              <a:schemeClr val="accent3"/>
            </a:solidFill>
          </a:ln>
        </c:spPr>
        <c:crossAx val="96446720"/>
        <c:crosses val="autoZero"/>
        <c:auto val="1"/>
        <c:lblAlgn val="ctr"/>
        <c:lblOffset val="100"/>
        <c:tickLblSkip val="2"/>
        <c:tickMarkSkip val="2"/>
        <c:noMultiLvlLbl val="0"/>
      </c:catAx>
      <c:valAx>
        <c:axId val="96446720"/>
        <c:scaling>
          <c:orientation val="minMax"/>
          <c:max val="1"/>
          <c:min val="0"/>
        </c:scaling>
        <c:delete val="0"/>
        <c:axPos val="l"/>
        <c:numFmt formatCode="0%" sourceLinked="0"/>
        <c:majorTickMark val="none"/>
        <c:minorTickMark val="none"/>
        <c:tickLblPos val="nextTo"/>
        <c:spPr>
          <a:ln>
            <a:solidFill>
              <a:schemeClr val="accent3"/>
            </a:solidFill>
          </a:ln>
        </c:spPr>
        <c:txPr>
          <a:bodyPr rot="0" vert="horz"/>
          <a:lstStyle/>
          <a:p>
            <a:pPr>
              <a:defRPr sz="1400" b="1" baseline="0">
                <a:solidFill>
                  <a:schemeClr val="bg1"/>
                </a:solidFill>
              </a:defRPr>
            </a:pPr>
            <a:endParaRPr lang="en-US"/>
          </a:p>
        </c:txPr>
        <c:crossAx val="86731264"/>
        <c:crosses val="autoZero"/>
        <c:crossBetween val="between"/>
        <c:majorUnit val="0.1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0.06971</cdr:x>
      <cdr:y>0.83333</cdr:y>
    </cdr:from>
    <cdr:to>
      <cdr:x>0.28755</cdr:x>
      <cdr:y>0.95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09608" y="3809984"/>
          <a:ext cx="1904993" cy="5334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</a:rPr>
            <a:t>To be able to get a better job</a:t>
          </a:r>
        </a:p>
      </cdr:txBody>
    </cdr:sp>
  </cdr:relSizeAnchor>
  <cdr:relSizeAnchor xmlns:cdr="http://schemas.openxmlformats.org/drawingml/2006/chartDrawing">
    <cdr:from>
      <cdr:x>0.30498</cdr:x>
      <cdr:y>0.83333</cdr:y>
    </cdr:from>
    <cdr:to>
      <cdr:x>0.52282</cdr:x>
      <cdr:y>0.93502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667000" y="3810000"/>
          <a:ext cx="1905000" cy="4649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  <a:latin typeface="+mn-lt"/>
            </a:rPr>
            <a:t>To gain a general education and appreciation of ideas</a:t>
          </a:r>
        </a:p>
      </cdr:txBody>
    </cdr:sp>
  </cdr:relSizeAnchor>
  <cdr:relSizeAnchor xmlns:cdr="http://schemas.openxmlformats.org/drawingml/2006/chartDrawing">
    <cdr:from>
      <cdr:x>0.54025</cdr:x>
      <cdr:y>0.83333</cdr:y>
    </cdr:from>
    <cdr:to>
      <cdr:x>0.75809</cdr:x>
      <cdr:y>0.93502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4724400" y="3810000"/>
          <a:ext cx="1905000" cy="4649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  <a:latin typeface="+mn-lt"/>
            </a:rPr>
            <a:t>To make me a more cultured person</a:t>
          </a:r>
        </a:p>
      </cdr:txBody>
    </cdr:sp>
  </cdr:relSizeAnchor>
  <cdr:relSizeAnchor xmlns:cdr="http://schemas.openxmlformats.org/drawingml/2006/chartDrawing">
    <cdr:from>
      <cdr:x>0.77551</cdr:x>
      <cdr:y>0.83333</cdr:y>
    </cdr:from>
    <cdr:to>
      <cdr:x>0.98464</cdr:x>
      <cdr:y>0.93502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6781800" y="3810000"/>
          <a:ext cx="1828825" cy="4649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  <a:latin typeface="+mn-lt"/>
            </a:rPr>
            <a:t>To be able to make more money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0.08714</cdr:x>
      <cdr:y>0.83929</cdr:y>
    </cdr:from>
    <cdr:to>
      <cdr:x>0.36597</cdr:x>
      <cdr:y>0.9869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2032" y="3965142"/>
          <a:ext cx="2438368" cy="6973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 smtClean="0">
              <a:solidFill>
                <a:srgbClr val="202945"/>
              </a:solidFill>
            </a:rPr>
            <a:t>Participate in a study abroad program</a:t>
          </a:r>
        </a:p>
      </cdr:txBody>
    </cdr:sp>
  </cdr:relSizeAnchor>
  <cdr:relSizeAnchor xmlns:cdr="http://schemas.openxmlformats.org/drawingml/2006/chartDrawing">
    <cdr:from>
      <cdr:x>0.3834</cdr:x>
      <cdr:y>0.83871</cdr:y>
    </cdr:from>
    <cdr:to>
      <cdr:x>0.68838</cdr:x>
      <cdr:y>0.97204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3352800" y="3962400"/>
          <a:ext cx="2667000" cy="6299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dirty="0">
              <a:solidFill>
                <a:srgbClr val="202945"/>
              </a:solidFill>
            </a:rPr>
            <a:t>Take a course exclusively online</a:t>
          </a:r>
        </a:p>
      </cdr:txBody>
    </cdr:sp>
  </cdr:relSizeAnchor>
  <cdr:relSizeAnchor xmlns:cdr="http://schemas.openxmlformats.org/drawingml/2006/chartDrawing">
    <cdr:from>
      <cdr:x>0.69709</cdr:x>
      <cdr:y>0.83871</cdr:y>
    </cdr:from>
    <cdr:to>
      <cdr:x>0.98464</cdr:x>
      <cdr:y>0.9887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6096000" y="3962400"/>
          <a:ext cx="2514600" cy="7086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dirty="0">
              <a:solidFill>
                <a:srgbClr val="202945"/>
              </a:solidFill>
            </a:rPr>
            <a:t>Work on a professor’s research project</a:t>
          </a: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0.1307</cdr:x>
      <cdr:y>0.83245</cdr:y>
    </cdr:from>
    <cdr:to>
      <cdr:x>0.43568</cdr:x>
      <cdr:y>0.96578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143000" y="3869397"/>
          <a:ext cx="2667025" cy="6197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dirty="0">
              <a:solidFill>
                <a:srgbClr val="202945"/>
              </a:solidFill>
            </a:rPr>
            <a:t>Vote in a local, state, or national election</a:t>
          </a:r>
        </a:p>
      </cdr:txBody>
    </cdr:sp>
  </cdr:relSizeAnchor>
  <cdr:relSizeAnchor xmlns:cdr="http://schemas.openxmlformats.org/drawingml/2006/chartDrawing">
    <cdr:from>
      <cdr:x>0.62738</cdr:x>
      <cdr:y>0.83219</cdr:y>
    </cdr:from>
    <cdr:to>
      <cdr:x>0.92364</cdr:x>
      <cdr:y>0.98218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486400" y="3868197"/>
          <a:ext cx="2590769" cy="6971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dirty="0">
              <a:solidFill>
                <a:srgbClr val="202945"/>
              </a:solidFill>
            </a:rPr>
            <a:t>Participate in student protests or demonstrations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0.06971</cdr:x>
      <cdr:y>0.83333</cdr:y>
    </cdr:from>
    <cdr:to>
      <cdr:x>0.28755</cdr:x>
      <cdr:y>0.95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09608" y="3809984"/>
          <a:ext cx="1904993" cy="5334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</a:rPr>
            <a:t>To learn about things that interest me</a:t>
          </a:r>
        </a:p>
      </cdr:txBody>
    </cdr:sp>
  </cdr:relSizeAnchor>
  <cdr:relSizeAnchor xmlns:cdr="http://schemas.openxmlformats.org/drawingml/2006/chartDrawing">
    <cdr:from>
      <cdr:x>0.30498</cdr:x>
      <cdr:y>0.83333</cdr:y>
    </cdr:from>
    <cdr:to>
      <cdr:x>0.52282</cdr:x>
      <cdr:y>0.93502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667000" y="3810000"/>
          <a:ext cx="1905000" cy="4649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  <a:latin typeface="+mn-lt"/>
            </a:rPr>
            <a:t>To get training for a specific career</a:t>
          </a:r>
        </a:p>
      </cdr:txBody>
    </cdr:sp>
  </cdr:relSizeAnchor>
  <cdr:relSizeAnchor xmlns:cdr="http://schemas.openxmlformats.org/drawingml/2006/chartDrawing">
    <cdr:from>
      <cdr:x>0.54025</cdr:x>
      <cdr:y>0.83333</cdr:y>
    </cdr:from>
    <cdr:to>
      <cdr:x>0.75809</cdr:x>
      <cdr:y>0.93502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4724400" y="3810000"/>
          <a:ext cx="1905000" cy="4649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  <a:latin typeface="+mn-lt"/>
            </a:rPr>
            <a:t>To prepare myself for graduate or professional school</a:t>
          </a:r>
        </a:p>
      </cdr:txBody>
    </cdr:sp>
  </cdr:relSizeAnchor>
  <cdr:relSizeAnchor xmlns:cdr="http://schemas.openxmlformats.org/drawingml/2006/chartDrawing">
    <cdr:from>
      <cdr:x>0.77551</cdr:x>
      <cdr:y>0.83333</cdr:y>
    </cdr:from>
    <cdr:to>
      <cdr:x>0.98464</cdr:x>
      <cdr:y>0.93502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6781800" y="3810000"/>
          <a:ext cx="1828825" cy="4649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  <a:latin typeface="+mn-lt"/>
            </a:rPr>
            <a:t>To please my family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0.08714</cdr:x>
      <cdr:y>0.81667</cdr:y>
    </cdr:from>
    <cdr:to>
      <cdr:x>0.27678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2000" y="3920506"/>
          <a:ext cx="1658386" cy="8800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200" b="1" dirty="0">
              <a:solidFill>
                <a:srgbClr val="202945"/>
              </a:solidFill>
            </a:rPr>
            <a:t>This college has a very good academic reputation</a:t>
          </a:r>
        </a:p>
      </cdr:txBody>
    </cdr:sp>
  </cdr:relSizeAnchor>
  <cdr:relSizeAnchor xmlns:cdr="http://schemas.openxmlformats.org/drawingml/2006/chartDrawing">
    <cdr:from>
      <cdr:x>0.30498</cdr:x>
      <cdr:y>0.8254</cdr:y>
    </cdr:from>
    <cdr:to>
      <cdr:x>0.52282</cdr:x>
      <cdr:y>0.96111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667000" y="3962415"/>
          <a:ext cx="1905000" cy="6514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200" b="1" dirty="0">
              <a:solidFill>
                <a:srgbClr val="202945"/>
              </a:solidFill>
            </a:rPr>
            <a:t>This college’s graduates make a difference in the world</a:t>
          </a:r>
        </a:p>
      </cdr:txBody>
    </cdr:sp>
  </cdr:relSizeAnchor>
  <cdr:relSizeAnchor xmlns:cdr="http://schemas.openxmlformats.org/drawingml/2006/chartDrawing">
    <cdr:from>
      <cdr:x>0.53727</cdr:x>
      <cdr:y>0.8254</cdr:y>
    </cdr:from>
    <cdr:to>
      <cdr:x>0.75809</cdr:x>
      <cdr:y>0.94489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4698380" y="3962415"/>
          <a:ext cx="1931019" cy="5736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200" b="1" dirty="0">
              <a:solidFill>
                <a:srgbClr val="202945"/>
              </a:solidFill>
            </a:rPr>
            <a:t>This college’s graduates gain admission to top graduate/professional schools</a:t>
          </a:r>
        </a:p>
      </cdr:txBody>
    </cdr:sp>
  </cdr:relSizeAnchor>
  <cdr:relSizeAnchor xmlns:cdr="http://schemas.openxmlformats.org/drawingml/2006/chartDrawing">
    <cdr:from>
      <cdr:x>0.79294</cdr:x>
      <cdr:y>0.8254</cdr:y>
    </cdr:from>
    <cdr:to>
      <cdr:x>0.97593</cdr:x>
      <cdr:y>0.92709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6934200" y="3962400"/>
          <a:ext cx="1600233" cy="48817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200" b="1" dirty="0">
              <a:solidFill>
                <a:srgbClr val="202945"/>
              </a:solidFill>
            </a:rPr>
            <a:t>This college’s graduates get good jobs</a:t>
          </a:r>
        </a:p>
      </cdr:txBody>
    </cdr:sp>
  </cdr:relSizeAnchor>
  <cdr:relSizeAnchor xmlns:cdr="http://schemas.openxmlformats.org/drawingml/2006/chartDrawing">
    <cdr:from>
      <cdr:x>0.81908</cdr:x>
      <cdr:y>0.81667</cdr:y>
    </cdr:from>
    <cdr:to>
      <cdr:x>0.99335</cdr:x>
      <cdr:y>0.95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7162800" y="3733800"/>
          <a:ext cx="1524000" cy="609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endParaRPr lang="en-US" sz="1250" dirty="0">
            <a:solidFill>
              <a:schemeClr val="tx2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0.08714</cdr:x>
      <cdr:y>0.83929</cdr:y>
    </cdr:from>
    <cdr:to>
      <cdr:x>0.27678</cdr:x>
      <cdr:y>0.9869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2000" y="3581400"/>
          <a:ext cx="1658386" cy="6299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</a:rPr>
            <a:t>I was offered financial assistance</a:t>
          </a:r>
        </a:p>
      </cdr:txBody>
    </cdr:sp>
  </cdr:relSizeAnchor>
  <cdr:relSizeAnchor xmlns:cdr="http://schemas.openxmlformats.org/drawingml/2006/chartDrawing">
    <cdr:from>
      <cdr:x>0.31369</cdr:x>
      <cdr:y>0.83929</cdr:y>
    </cdr:from>
    <cdr:to>
      <cdr:x>0.49667</cdr:x>
      <cdr:y>0.97262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743200" y="3581400"/>
          <a:ext cx="1600145" cy="5689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</a:rPr>
            <a:t>The cost of attending this college</a:t>
          </a:r>
        </a:p>
      </cdr:txBody>
    </cdr:sp>
  </cdr:relSizeAnchor>
  <cdr:relSizeAnchor xmlns:cdr="http://schemas.openxmlformats.org/drawingml/2006/chartDrawing">
    <cdr:from>
      <cdr:x>0.55767</cdr:x>
      <cdr:y>0.83929</cdr:y>
    </cdr:from>
    <cdr:to>
      <cdr:x>0.74066</cdr:x>
      <cdr:y>0.98928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4876800" y="3581400"/>
          <a:ext cx="1600233" cy="64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</a:rPr>
            <a:t>Not offered aid by first choice</a:t>
          </a:r>
        </a:p>
      </cdr:txBody>
    </cdr:sp>
  </cdr:relSizeAnchor>
  <cdr:relSizeAnchor xmlns:cdr="http://schemas.openxmlformats.org/drawingml/2006/chartDrawing">
    <cdr:from>
      <cdr:x>0.78423</cdr:x>
      <cdr:y>0.83929</cdr:y>
    </cdr:from>
    <cdr:to>
      <cdr:x>0.96722</cdr:x>
      <cdr:y>0.94098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6858000" y="3581400"/>
          <a:ext cx="1600233" cy="4339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</a:rPr>
            <a:t>Could not afford first choice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0.07178</cdr:x>
      <cdr:y>0.83929</cdr:y>
    </cdr:from>
    <cdr:to>
      <cdr:x>0.27678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27682" y="3901188"/>
          <a:ext cx="1792738" cy="7470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</a:rPr>
            <a:t>My parents/relatives wanted me to come here</a:t>
          </a:r>
        </a:p>
      </cdr:txBody>
    </cdr:sp>
  </cdr:relSizeAnchor>
  <cdr:relSizeAnchor xmlns:cdr="http://schemas.openxmlformats.org/drawingml/2006/chartDrawing">
    <cdr:from>
      <cdr:x>0.31369</cdr:x>
      <cdr:y>0.83929</cdr:y>
    </cdr:from>
    <cdr:to>
      <cdr:x>0.49667</cdr:x>
      <cdr:y>0.97262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743200" y="3581400"/>
          <a:ext cx="1600145" cy="5689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</a:rPr>
            <a:t>I wanted to live near home</a:t>
          </a:r>
        </a:p>
      </cdr:txBody>
    </cdr:sp>
  </cdr:relSizeAnchor>
  <cdr:relSizeAnchor xmlns:cdr="http://schemas.openxmlformats.org/drawingml/2006/chartDrawing">
    <cdr:from>
      <cdr:x>0.55767</cdr:x>
      <cdr:y>0.83929</cdr:y>
    </cdr:from>
    <cdr:to>
      <cdr:x>0.74066</cdr:x>
      <cdr:y>0.98928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4876800" y="3581400"/>
          <a:ext cx="1600233" cy="64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</a:rPr>
            <a:t>Rankings in national magazines</a:t>
          </a:r>
        </a:p>
      </cdr:txBody>
    </cdr:sp>
  </cdr:relSizeAnchor>
  <cdr:relSizeAnchor xmlns:cdr="http://schemas.openxmlformats.org/drawingml/2006/chartDrawing">
    <cdr:from>
      <cdr:x>0.78423</cdr:x>
      <cdr:y>0.83929</cdr:y>
    </cdr:from>
    <cdr:to>
      <cdr:x>0.96722</cdr:x>
      <cdr:y>0.94098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6858000" y="3581400"/>
          <a:ext cx="1600233" cy="4339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b="1" dirty="0">
              <a:solidFill>
                <a:srgbClr val="202945"/>
              </a:solidFill>
            </a:rPr>
            <a:t>A visit to this campus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0.51923</cdr:x>
      <cdr:y>0.88333</cdr:y>
    </cdr:from>
    <cdr:to>
      <cdr:x>0.70192</cdr:x>
      <cdr:y>0.95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114799" y="4038600"/>
          <a:ext cx="14478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900" dirty="0">
            <a:solidFill>
              <a:schemeClr val="bg2"/>
            </a:solidFill>
          </a:endParaRPr>
        </a:p>
      </cdr:txBody>
    </cdr:sp>
  </cdr:relSizeAnchor>
  <cdr:relSizeAnchor xmlns:cdr="http://schemas.openxmlformats.org/drawingml/2006/chartDrawing">
    <cdr:from>
      <cdr:x>0.85577</cdr:x>
      <cdr:y>0.9</cdr:y>
    </cdr:from>
    <cdr:to>
      <cdr:x>0.98077</cdr:x>
      <cdr:y>0.93333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781799" y="4114800"/>
          <a:ext cx="990600" cy="152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0.73276</cdr:x>
      <cdr:y>0.16054</cdr:y>
    </cdr:from>
    <cdr:to>
      <cdr:x>1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477012" y="720736"/>
          <a:ext cx="2362188" cy="37687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b="1" i="0" u="sng" dirty="0">
              <a:solidFill>
                <a:srgbClr val="202945"/>
              </a:solidFill>
              <a:latin typeface="Franklin Gothic Book" panose="020B0503020102020204" pitchFamily="34" charset="0"/>
            </a:rPr>
            <a:t>Construct Items</a:t>
          </a:r>
        </a:p>
        <a:p xmlns:a="http://schemas.openxmlformats.org/drawingml/2006/main">
          <a:pPr algn="ctr"/>
          <a:endParaRPr lang="en-US" sz="1200" b="1" i="0" u="sng" dirty="0">
            <a:solidFill>
              <a:srgbClr val="202945"/>
            </a:solidFill>
            <a:latin typeface="Franklin Gothic Book" panose="020B0503020102020204" pitchFamily="34" charset="0"/>
          </a:endParaRPr>
        </a:p>
        <a:p xmlns:a="http://schemas.openxmlformats.org/drawingml/2006/main">
          <a:pPr marL="285750" indent="-285750" algn="l" rtl="0" eaLnBrk="0" fontAlgn="base" hangingPunct="0">
            <a:spcBef>
              <a:spcPct val="0"/>
            </a:spcBef>
            <a:spcAft>
              <a:spcPct val="0"/>
            </a:spcAft>
            <a:buFont typeface="Arial" charset="0"/>
            <a:buChar char="•"/>
            <a:defRPr/>
          </a:pPr>
          <a:r>
            <a:rPr lang="en-US" sz="1400" b="1" kern="1200" dirty="0">
              <a:solidFill>
                <a:srgbClr val="202945"/>
              </a:solidFill>
              <a:latin typeface="Franklin Gothic Book"/>
            </a:rPr>
            <a:t>Demonstrated for a cause (e.g., boycott, rally, protest)</a:t>
          </a:r>
        </a:p>
        <a:p xmlns:a="http://schemas.openxmlformats.org/drawingml/2006/main">
          <a:pPr marL="285750" indent="-285750" algn="l" rtl="0" eaLnBrk="0" fontAlgn="base" hangingPunct="0">
            <a:spcBef>
              <a:spcPct val="0"/>
            </a:spcBef>
            <a:spcAft>
              <a:spcPct val="0"/>
            </a:spcAft>
            <a:buFont typeface="Arial" charset="0"/>
            <a:buChar char="•"/>
            <a:defRPr/>
          </a:pPr>
          <a:r>
            <a:rPr lang="en-US" sz="1400" b="1" kern="1200" dirty="0">
              <a:solidFill>
                <a:srgbClr val="202945"/>
              </a:solidFill>
              <a:latin typeface="Franklin Gothic Book"/>
            </a:rPr>
            <a:t>Performed volunteer work</a:t>
          </a:r>
        </a:p>
        <a:p xmlns:a="http://schemas.openxmlformats.org/drawingml/2006/main">
          <a:pPr marL="285750" indent="-285750" algn="l" rtl="0" eaLnBrk="0" fontAlgn="base" hangingPunct="0">
            <a:spcBef>
              <a:spcPct val="0"/>
            </a:spcBef>
            <a:spcAft>
              <a:spcPct val="0"/>
            </a:spcAft>
            <a:buFont typeface="Arial" charset="0"/>
            <a:buChar char="•"/>
            <a:defRPr/>
          </a:pPr>
          <a:r>
            <a:rPr lang="en-US" sz="1400" b="1" kern="1200" dirty="0">
              <a:solidFill>
                <a:srgbClr val="202945"/>
              </a:solidFill>
              <a:latin typeface="Franklin Gothic Book"/>
            </a:rPr>
            <a:t>Helped raise money for a cause or campaign</a:t>
          </a:r>
        </a:p>
        <a:p xmlns:a="http://schemas.openxmlformats.org/drawingml/2006/main">
          <a:pPr marL="285750" indent="-285750" algn="l" rtl="0" eaLnBrk="0" fontAlgn="base" hangingPunct="0">
            <a:spcBef>
              <a:spcPct val="0"/>
            </a:spcBef>
            <a:spcAft>
              <a:spcPct val="0"/>
            </a:spcAft>
            <a:buFont typeface="Arial" charset="0"/>
            <a:buChar char="•"/>
            <a:defRPr/>
          </a:pPr>
          <a:r>
            <a:rPr lang="en-US" sz="1400" b="1" kern="1200" dirty="0">
              <a:solidFill>
                <a:srgbClr val="202945"/>
              </a:solidFill>
              <a:latin typeface="Franklin Gothic Book"/>
            </a:rPr>
            <a:t>Publicly communicated my opinion about a cause (e.g., blog, email, petition)</a:t>
          </a:r>
        </a:p>
        <a:p xmlns:a="http://schemas.openxmlformats.org/drawingml/2006/main">
          <a:pPr marL="285750" indent="-285750" algn="l" rtl="0" eaLnBrk="0" fontAlgn="base" hangingPunct="0">
            <a:spcBef>
              <a:spcPct val="0"/>
            </a:spcBef>
            <a:spcAft>
              <a:spcPct val="0"/>
            </a:spcAft>
            <a:buFont typeface="Arial" charset="0"/>
            <a:buChar char="•"/>
            <a:defRPr/>
          </a:pPr>
          <a:r>
            <a:rPr lang="en-US" sz="1400" b="1" kern="1200" dirty="0">
              <a:solidFill>
                <a:srgbClr val="202945"/>
              </a:solidFill>
              <a:latin typeface="Franklin Gothic Book"/>
            </a:rPr>
            <a:t>Influencing social values</a:t>
          </a:r>
        </a:p>
        <a:p xmlns:a="http://schemas.openxmlformats.org/drawingml/2006/main">
          <a:pPr marL="285750" indent="-285750" algn="l" rtl="0" eaLnBrk="0" fontAlgn="base" hangingPunct="0">
            <a:spcBef>
              <a:spcPct val="0"/>
            </a:spcBef>
            <a:spcAft>
              <a:spcPct val="0"/>
            </a:spcAft>
            <a:buFont typeface="Arial" charset="0"/>
            <a:buChar char="•"/>
            <a:defRPr/>
          </a:pPr>
          <a:r>
            <a:rPr lang="en-US" sz="1400" b="1" kern="1200" dirty="0">
              <a:solidFill>
                <a:srgbClr val="202945"/>
              </a:solidFill>
              <a:latin typeface="Franklin Gothic Book"/>
            </a:rPr>
            <a:t>Keeping up to date with political affairs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0.08714</cdr:x>
      <cdr:y>0.81967</cdr:y>
    </cdr:from>
    <cdr:to>
      <cdr:x>0.35726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62000" y="3810000"/>
          <a:ext cx="2362178" cy="8382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solidFill>
                <a:srgbClr val="202945"/>
              </a:solidFill>
            </a:rPr>
            <a:t>Understand scientific concepts</a:t>
          </a:r>
        </a:p>
      </cdr:txBody>
    </cdr:sp>
  </cdr:relSizeAnchor>
  <cdr:relSizeAnchor xmlns:cdr="http://schemas.openxmlformats.org/drawingml/2006/chartDrawing">
    <cdr:from>
      <cdr:x>0.3834</cdr:x>
      <cdr:y>0.81967</cdr:y>
    </cdr:from>
    <cdr:to>
      <cdr:x>0.67095</cdr:x>
      <cdr:y>0.953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3352800" y="3810000"/>
          <a:ext cx="2514601" cy="6197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dirty="0">
              <a:solidFill>
                <a:srgbClr val="202945"/>
              </a:solidFill>
            </a:rPr>
            <a:t>Use technical science skills (use of tools, instruments, and/or techniques)</a:t>
          </a:r>
        </a:p>
      </cdr:txBody>
    </cdr:sp>
  </cdr:relSizeAnchor>
  <cdr:relSizeAnchor xmlns:cdr="http://schemas.openxmlformats.org/drawingml/2006/chartDrawing">
    <cdr:from>
      <cdr:x>0.69709</cdr:x>
      <cdr:y>0.81967</cdr:y>
    </cdr:from>
    <cdr:to>
      <cdr:x>0.98464</cdr:x>
      <cdr:y>0.96966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6096000" y="3810000"/>
          <a:ext cx="2514601" cy="6971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dirty="0">
              <a:solidFill>
                <a:srgbClr val="202945"/>
              </a:solidFill>
            </a:rPr>
            <a:t>Explain the results of a study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0.15685</cdr:x>
      <cdr:y>0.81967</cdr:y>
    </cdr:from>
    <cdr:to>
      <cdr:x>0.42697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71600" y="3809990"/>
          <a:ext cx="2362178" cy="8382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400" dirty="0">
              <a:solidFill>
                <a:srgbClr val="202945"/>
              </a:solidFill>
            </a:rPr>
            <a:t>Participate in volunteer or community service work</a:t>
          </a:r>
        </a:p>
      </cdr:txBody>
    </cdr:sp>
  </cdr:relSizeAnchor>
  <cdr:relSizeAnchor xmlns:cdr="http://schemas.openxmlformats.org/drawingml/2006/chartDrawing">
    <cdr:from>
      <cdr:x>0.62738</cdr:x>
      <cdr:y>0.81118</cdr:y>
    </cdr:from>
    <cdr:to>
      <cdr:x>0.91493</cdr:x>
      <cdr:y>0.94451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5486400" y="3770538"/>
          <a:ext cx="2514601" cy="6197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aramond"/>
            </a:defRPr>
          </a:lvl1pPr>
          <a:lvl2pPr marL="457200" indent="0">
            <a:defRPr sz="1100">
              <a:latin typeface="Garamond"/>
            </a:defRPr>
          </a:lvl2pPr>
          <a:lvl3pPr marL="914400" indent="0">
            <a:defRPr sz="1100">
              <a:latin typeface="Garamond"/>
            </a:defRPr>
          </a:lvl3pPr>
          <a:lvl4pPr marL="1371600" indent="0">
            <a:defRPr sz="1100">
              <a:latin typeface="Garamond"/>
            </a:defRPr>
          </a:lvl4pPr>
          <a:lvl5pPr marL="1828800" indent="0">
            <a:defRPr sz="1100">
              <a:latin typeface="Garamond"/>
            </a:defRPr>
          </a:lvl5pPr>
          <a:lvl6pPr marL="2286000" indent="0">
            <a:defRPr sz="1100">
              <a:latin typeface="Garamond"/>
            </a:defRPr>
          </a:lvl6pPr>
          <a:lvl7pPr marL="2743200" indent="0">
            <a:defRPr sz="1100">
              <a:latin typeface="Garamond"/>
            </a:defRPr>
          </a:lvl7pPr>
          <a:lvl8pPr marL="3200400" indent="0">
            <a:defRPr sz="1100">
              <a:latin typeface="Garamond"/>
            </a:defRPr>
          </a:lvl8pPr>
          <a:lvl9pPr marL="3657600" indent="0">
            <a:defRPr sz="1100">
              <a:latin typeface="Garamond"/>
            </a:defRPr>
          </a:lvl9pPr>
        </a:lstStyle>
        <a:p xmlns:a="http://schemas.openxmlformats.org/drawingml/2006/main">
          <a:pPr algn="ctr"/>
          <a:r>
            <a:rPr lang="en-US" sz="1400" dirty="0">
              <a:solidFill>
                <a:srgbClr val="202945"/>
              </a:solidFill>
            </a:rPr>
            <a:t>Participate in student clubs/groups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0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2" rIns="91266" bIns="45632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3" y="0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2" rIns="91266" bIns="4563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8816975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2" rIns="91266" bIns="45632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3" y="8816975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2" rIns="91266" bIns="4563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19FF38C5-ACE5-4937-A170-948AD3ABE9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86790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0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2" rIns="91266" bIns="45632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3" y="0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2" rIns="91266" bIns="45632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5325"/>
            <a:ext cx="4641850" cy="34813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2" rIns="91266" bIns="4563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8816975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2" rIns="91266" bIns="45632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47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3" y="8816975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2" rIns="91266" bIns="4563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A1D06932-2941-4706-8EB7-77E0AEEA82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8721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A15FE3-B184-40D2-923A-08391F04AE7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8555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 txBox="1">
            <a:spLocks noGrp="1" noChangeArrowheads="1"/>
          </p:cNvSpPr>
          <p:nvPr/>
        </p:nvSpPr>
        <p:spPr bwMode="auto">
          <a:xfrm>
            <a:off x="3962403" y="8816975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39" tIns="45618" rIns="91239" bIns="45618" anchor="b"/>
          <a:lstStyle/>
          <a:p>
            <a:pPr algn="r" defTabSz="903004" eaLnBrk="1" hangingPunct="1"/>
            <a:fld id="{7E6E768B-8DE0-46B7-BEB3-0E40D458C0BE}" type="slidenum">
              <a:rPr lang="en-US" sz="1200">
                <a:latin typeface="Arial" charset="0"/>
              </a:rPr>
              <a:pPr algn="r" defTabSz="903004" eaLnBrk="1" hangingPunct="1"/>
              <a:t>10</a:t>
            </a:fld>
            <a:endParaRPr lang="en-US" sz="1200" dirty="0">
              <a:latin typeface="Arial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3499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3637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086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4717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5175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7909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This section highlights the </a:t>
            </a:r>
            <a:r>
              <a:rPr lang="en-US" baseline="0" dirty="0"/>
              <a:t>sources used to cover first-year educational expenses, types of financial aid, and students’ concerns about financing college.</a:t>
            </a:r>
            <a:endParaRPr lang="en-US" dirty="0"/>
          </a:p>
          <a:p>
            <a:endParaRPr lang="en-US" b="1" dirty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365B1C-FE36-4780-B9A9-59C2E0ACF697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6645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The full stem for this item is: “How much of your first-year’s educational expenses (room, board, tuition, and fees) do you expect to cover from </a:t>
            </a:r>
            <a:r>
              <a:rPr lang="en-US" u="sng" dirty="0">
                <a:solidFill>
                  <a:srgbClr val="000000"/>
                </a:solidFill>
              </a:rPr>
              <a:t>each</a:t>
            </a:r>
            <a:r>
              <a:rPr lang="en-US" u="none" dirty="0">
                <a:solidFill>
                  <a:srgbClr val="000000"/>
                </a:solidFill>
              </a:rPr>
              <a:t> of the sources</a:t>
            </a:r>
            <a:r>
              <a:rPr lang="en-US" u="none" baseline="0" dirty="0">
                <a:solidFill>
                  <a:srgbClr val="000000"/>
                </a:solidFill>
              </a:rPr>
              <a:t> listed</a:t>
            </a:r>
            <a:r>
              <a:rPr lang="en-US" dirty="0">
                <a:solidFill>
                  <a:srgbClr val="000000"/>
                </a:solidFill>
              </a:rPr>
              <a:t>?”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Item response options include “None,” “$1 to $2,999,” “$3,000 to $5,999,” “$6,000 to $9,999,” “$10,000 to $14,999” and “$15,000 or more.” Results shown here reflect all responses indicating any amount (i.e., all but “None”).</a:t>
            </a: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3189"/>
            <a:fld id="{CEA5B297-A434-4A76-A39B-9A295AC795EF}" type="slidenum">
              <a:rPr lang="en-US" smtClean="0"/>
              <a:pPr defTabSz="903189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139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69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The full stem for this item is: “Do you have any concern about your ability to finance your college education?”</a:t>
            </a:r>
          </a:p>
          <a:p>
            <a:endParaRPr lang="en-US" dirty="0" smtClean="0">
              <a:solidFill>
                <a:srgbClr val="000000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000000"/>
                </a:solidFill>
              </a:rPr>
              <a:t>Item response options include “None (I am confident that I will have sufficient funds)”, “Some (but I probably will have enough funds),” and “Major (not sure I will have enough funds to complete college)”.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6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9D7807-A486-4504-BBAB-BC222AE5641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4329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High School Experiences are measured by the Habits of Mind,</a:t>
            </a:r>
            <a:r>
              <a:rPr lang="en-US" baseline="0" dirty="0"/>
              <a:t> Pluralistic Orientation, Academic Self-Concept, and Civic Engagement Constructs.  Additional items examine academic preparation and health and wellness.  </a:t>
            </a:r>
            <a:endParaRPr lang="en-US" dirty="0"/>
          </a:p>
          <a:p>
            <a:endParaRPr lang="en-US" b="1" dirty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C36E95-78BF-427F-BD19-BB0B58F947DA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8934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Results shown</a:t>
            </a:r>
            <a:r>
              <a:rPr lang="en-US" baseline="0" dirty="0"/>
              <a:t> here reflect the percentage of respondents indicating “yes.”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1880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 txBox="1">
            <a:spLocks noGrp="1" noChangeArrowheads="1"/>
          </p:cNvSpPr>
          <p:nvPr/>
        </p:nvSpPr>
        <p:spPr bwMode="auto">
          <a:xfrm>
            <a:off x="3962403" y="8816975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39" tIns="45618" rIns="91239" bIns="45618" anchor="b"/>
          <a:lstStyle/>
          <a:p>
            <a:pPr algn="r" defTabSz="903004" eaLnBrk="1" hangingPunct="1"/>
            <a:fld id="{3DD99313-A168-4364-9291-51DAB6B1F833}" type="slidenum">
              <a:rPr lang="en-US" sz="1200">
                <a:latin typeface="Arial" charset="0"/>
              </a:rPr>
              <a:pPr algn="r" defTabSz="903004" eaLnBrk="1" hangingPunct="1"/>
              <a:t>22</a:t>
            </a:fld>
            <a:endParaRPr lang="en-US" sz="1200" dirty="0">
              <a:latin typeface="Arial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/>
              <a:t>Mean comparisons for your institution and comparison group are shown for all first-time, full-time students, broken out by gender.</a:t>
            </a:r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6106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 txBox="1">
            <a:spLocks noGrp="1" noChangeArrowheads="1"/>
          </p:cNvSpPr>
          <p:nvPr/>
        </p:nvSpPr>
        <p:spPr bwMode="auto">
          <a:xfrm>
            <a:off x="3962403" y="8816975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39" tIns="45618" rIns="91239" bIns="45618" anchor="b"/>
          <a:lstStyle/>
          <a:p>
            <a:pPr algn="r" defTabSz="903004" eaLnBrk="1" hangingPunct="1"/>
            <a:fld id="{141CCF23-8DFB-408C-A8A6-9B57DFEDDB40}" type="slidenum">
              <a:rPr lang="en-US" sz="1200">
                <a:latin typeface="Arial" charset="0"/>
              </a:rPr>
              <a:pPr algn="r" defTabSz="903004" eaLnBrk="1" hangingPunct="1"/>
              <a:t>23</a:t>
            </a:fld>
            <a:endParaRPr lang="en-US" sz="1200" dirty="0">
              <a:latin typeface="Arial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/>
              <a:t>Mean comparisons for your institution and comparison group are shown for all first-time, full-time students, broken out by gender.</a:t>
            </a:r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122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 txBox="1">
            <a:spLocks noGrp="1" noChangeArrowheads="1"/>
          </p:cNvSpPr>
          <p:nvPr/>
        </p:nvSpPr>
        <p:spPr bwMode="auto">
          <a:xfrm>
            <a:off x="3962403" y="8816975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39" tIns="45618" rIns="91239" bIns="45618" anchor="b"/>
          <a:lstStyle/>
          <a:p>
            <a:pPr algn="r" defTabSz="903004" eaLnBrk="1" hangingPunct="1"/>
            <a:fld id="{7C4532F2-39B8-4BE3-B6EF-4A0B1BF12A53}" type="slidenum">
              <a:rPr lang="en-US" sz="1200">
                <a:latin typeface="Arial" charset="0"/>
              </a:rPr>
              <a:pPr algn="r" defTabSz="903004" eaLnBrk="1" hangingPunct="1"/>
              <a:t>24</a:t>
            </a:fld>
            <a:endParaRPr lang="en-US" sz="1200" dirty="0">
              <a:latin typeface="Arial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/>
              <a:t>Mean comparisons for your institution and comparison group are shown for all first-time, full-time students, broken out by gender.</a:t>
            </a:r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79108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 txBox="1">
            <a:spLocks noGrp="1" noChangeArrowheads="1"/>
          </p:cNvSpPr>
          <p:nvPr/>
        </p:nvSpPr>
        <p:spPr bwMode="auto">
          <a:xfrm>
            <a:off x="3962403" y="8816975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39" tIns="45618" rIns="91239" bIns="45618" anchor="b"/>
          <a:lstStyle/>
          <a:p>
            <a:pPr algn="r" defTabSz="903004" eaLnBrk="1" hangingPunct="1"/>
            <a:fld id="{B88A5161-1C39-4739-ADDF-830898676999}" type="slidenum">
              <a:rPr lang="en-US" sz="1200">
                <a:latin typeface="Arial" charset="0"/>
              </a:rPr>
              <a:pPr algn="r" defTabSz="903004" eaLnBrk="1" hangingPunct="1"/>
              <a:t>25</a:t>
            </a:fld>
            <a:endParaRPr lang="en-US" sz="1200" dirty="0">
              <a:latin typeface="Arial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/>
              <a:t>Mean comparisons for your institution and comparison group are shown for all first-time, full-time students, broken out by gender.</a:t>
            </a:r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  <a:p>
            <a:pPr eaLnBrk="1" hangingPunct="1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0845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/>
              <a:t>The response options for these items include: “Frequently,” “Occasionally,” and “Not at All” (not shown here).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This section highlights</a:t>
            </a:r>
            <a:r>
              <a:rPr lang="en-US" baseline="0" dirty="0"/>
              <a:t> AP exam scores, previous college coursework, and science/research self-efficacy</a:t>
            </a:r>
            <a:endParaRPr lang="en-US" dirty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87714F-525C-4A72-8685-EE1217312515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1998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1679" indent="-285261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1045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597464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3882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0301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66718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3136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79554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B2E347F8-731A-410D-BA93-69B3AB4E54A5}" type="slidenum">
              <a:rPr lang="en-US" sz="1200" u="none">
                <a:latin typeface="Arial" panose="020B0604020202020204" pitchFamily="34" charset="0"/>
              </a:rPr>
              <a:pPr/>
              <a:t>28</a:t>
            </a:fld>
            <a:endParaRPr lang="en-US" sz="1200" u="none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2275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772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F4AD94-66D3-43CC-BC6E-B2A10336ABE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9622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response options include: “Absolutely,” “Very,” “Moderately,” “Somewhat,” “Not at All.” Only the first two responses are shown here.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0039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This section summarizes students’ expected major, planned career, whether they’re following a Pre-Med or Pre-Law track, expected time-to-degree, and degree</a:t>
            </a:r>
            <a:r>
              <a:rPr lang="en-US" baseline="0" dirty="0"/>
              <a:t> aspirations. </a:t>
            </a:r>
            <a:endParaRPr lang="en-US" dirty="0"/>
          </a:p>
          <a:p>
            <a:endParaRPr lang="en-US" dirty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87714F-525C-4A72-8685-EE1217312515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7441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 txBox="1">
            <a:spLocks noGrp="1" noChangeArrowheads="1"/>
          </p:cNvSpPr>
          <p:nvPr/>
        </p:nvSpPr>
        <p:spPr bwMode="auto">
          <a:xfrm>
            <a:off x="3962402" y="8816975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57" tIns="45628" rIns="91257" bIns="45628" anchor="b"/>
          <a:lstStyle/>
          <a:p>
            <a:pPr algn="r" defTabSz="903189" eaLnBrk="1" hangingPunct="1"/>
            <a:fld id="{C5346FB3-D9ED-4623-808C-3D05AE1B6CB5}" type="slidenum">
              <a:rPr lang="en-US" sz="1200">
                <a:latin typeface="Arial" charset="0"/>
              </a:rPr>
              <a:pPr algn="r" defTabSz="903189" eaLnBrk="1" hangingPunct="1"/>
              <a:t>32</a:t>
            </a:fld>
            <a:endParaRPr lang="en-US" sz="1200" dirty="0">
              <a:latin typeface="Arial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The major variable</a:t>
            </a:r>
            <a:r>
              <a:rPr lang="en-US" baseline="0" dirty="0"/>
              <a:t> displayed here is “MAJORA.”  </a:t>
            </a:r>
          </a:p>
          <a:p>
            <a:r>
              <a:rPr lang="en-US" baseline="0" dirty="0"/>
              <a:t>This variable aggregates the 90 majors listed on the questionnaire into 17 categories.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2477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Options are Yes/NO.  Report</a:t>
            </a:r>
            <a:r>
              <a:rPr lang="en-US" baseline="0" dirty="0"/>
              <a:t> shows only “Yes” responses.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5947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 txBox="1">
            <a:spLocks noGrp="1" noChangeArrowheads="1"/>
          </p:cNvSpPr>
          <p:nvPr/>
        </p:nvSpPr>
        <p:spPr bwMode="auto">
          <a:xfrm>
            <a:off x="3962402" y="8816975"/>
            <a:ext cx="3033713" cy="465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257" tIns="45628" rIns="91257" bIns="45628" anchor="b"/>
          <a:lstStyle/>
          <a:p>
            <a:pPr algn="r" defTabSz="903189" eaLnBrk="1" hangingPunct="1"/>
            <a:fld id="{C5346FB3-D9ED-4623-808C-3D05AE1B6CB5}" type="slidenum">
              <a:rPr lang="en-US" sz="1200">
                <a:latin typeface="Arial" charset="0"/>
              </a:rPr>
              <a:pPr algn="r" defTabSz="903189" eaLnBrk="1" hangingPunct="1"/>
              <a:t>34</a:t>
            </a:fld>
            <a:endParaRPr lang="en-US" sz="1200" dirty="0">
              <a:latin typeface="Arial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/>
              <a:t>The career variable displayed</a:t>
            </a:r>
            <a:r>
              <a:rPr lang="en-US" baseline="0" dirty="0"/>
              <a:t> here is “SCAREERA.”</a:t>
            </a:r>
          </a:p>
          <a:p>
            <a:pPr eaLnBrk="1" hangingPunct="1"/>
            <a:r>
              <a:rPr lang="en-US" baseline="0" dirty="0"/>
              <a:t>This variable aggregates the </a:t>
            </a:r>
            <a:r>
              <a:rPr lang="en-US" baseline="0" dirty="0" smtClean="0"/>
              <a:t>67 </a:t>
            </a:r>
            <a:r>
              <a:rPr lang="en-US" baseline="0" dirty="0"/>
              <a:t>career options on the questionnaire into 23 categories  (“Undecided” is not displayed).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8760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2004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5543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Items</a:t>
            </a:r>
            <a:r>
              <a:rPr lang="en-US" baseline="0" dirty="0"/>
              <a:t> in this section ask students how likely they are to participate in specific activities and practices while in college. </a:t>
            </a:r>
            <a:endParaRPr lang="en-US" dirty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87714F-525C-4A72-8685-EE1217312515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2932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/>
              <a:t>The response options include: “Very Good Chance,” “Some</a:t>
            </a:r>
            <a:r>
              <a:rPr lang="en-US" baseline="0" dirty="0"/>
              <a:t> Chance</a:t>
            </a:r>
            <a:r>
              <a:rPr lang="en-US" dirty="0"/>
              <a:t>,” “Very Little Chance,” “No Chance.” Only the first two responses are shown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82788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/>
              <a:t>The response options include: “Very Good Chance,” “Some</a:t>
            </a:r>
            <a:r>
              <a:rPr lang="en-US" baseline="0" dirty="0"/>
              <a:t> Chance</a:t>
            </a:r>
            <a:r>
              <a:rPr lang="en-US" dirty="0"/>
              <a:t>,” “Very Little Chance,” “No Chance.” Only the first two responses are shown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119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/>
            <a:r>
              <a:rPr lang="en-US" sz="1000" dirty="0"/>
              <a:t>The TFS Power Point shows individual items relevant</a:t>
            </a:r>
            <a:r>
              <a:rPr lang="en-US" sz="1000" baseline="0" dirty="0"/>
              <a:t> to each category.  Responses are shown for your institution and your comparison group.  Where appropriate, items are aggregated into Constructs. </a:t>
            </a:r>
            <a:endParaRPr lang="en-US" sz="1000" dirty="0"/>
          </a:p>
          <a:p>
            <a:pPr algn="l"/>
            <a:endParaRPr lang="en-US" sz="1000" dirty="0"/>
          </a:p>
          <a:p>
            <a:pPr algn="l"/>
            <a:r>
              <a:rPr lang="en-US" sz="1000" dirty="0"/>
              <a:t>Constructs are reported for all first-time, full-time students, denoted as “All FTFT,” and are also broken out by “Men/Trans Men</a:t>
            </a:r>
            <a:r>
              <a:rPr lang="en-US" sz="1000" dirty="0" smtClean="0"/>
              <a:t>,”, </a:t>
            </a:r>
            <a:r>
              <a:rPr lang="en-US" sz="1000" dirty="0"/>
              <a:t>“Women/Trans </a:t>
            </a:r>
            <a:r>
              <a:rPr lang="en-US" sz="1000" dirty="0" smtClean="0"/>
              <a:t>Women”, and “Genderqueer.” </a:t>
            </a:r>
            <a:r>
              <a:rPr lang="en-US" sz="1000" dirty="0"/>
              <a:t>Bar graphs depicting mean scores are shown for your institution and your comparison group. CIRP Constructs have been scaled to a population mean of 50 with a standard deviation of 10.  More detailed information on constructs can be found at http://www.heri.ucla.edu/PDFs/constructs/technicalreport.pdf</a:t>
            </a:r>
          </a:p>
          <a:p>
            <a:endParaRPr lang="en-US" sz="1000" dirty="0"/>
          </a:p>
          <a:p>
            <a:r>
              <a:rPr lang="en-US" sz="1000" dirty="0"/>
              <a:t> </a:t>
            </a:r>
          </a:p>
          <a:p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8C5F55-7FC7-4C4D-8818-950D6D31DC2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65527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/>
              <a:t>The response options include: “Very Good Chance,” “Some</a:t>
            </a:r>
            <a:r>
              <a:rPr lang="en-US" baseline="0" dirty="0"/>
              <a:t> Chance</a:t>
            </a:r>
            <a:r>
              <a:rPr lang="en-US" dirty="0"/>
              <a:t>,” “Very Little Chance,” “No Chance.” Only the first two responses are shown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06932-2941-4706-8EB7-77E0AEEA829D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9306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696DFB-D642-4705-907D-255BE78D9C0C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5" y="4408492"/>
            <a:ext cx="5133975" cy="4179887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263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1679" indent="-285261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1045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597464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3882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0301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66718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3136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79554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B2E347F8-731A-410D-BA93-69B3AB4E54A5}" type="slidenum">
              <a:rPr lang="en-US" sz="1200" u="none">
                <a:latin typeface="Arial" panose="020B0604020202020204" pitchFamily="34" charset="0"/>
              </a:rPr>
              <a:pPr/>
              <a:t>5</a:t>
            </a:fld>
            <a:endParaRPr lang="en-US" sz="1200" u="none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961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1679" indent="-285261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1045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597464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3882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0301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66718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3136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79554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B2E347F8-731A-410D-BA93-69B3AB4E54A5}" type="slidenum">
              <a:rPr lang="en-US" sz="1200" u="none">
                <a:latin typeface="Arial" panose="020B0604020202020204" pitchFamily="34" charset="0"/>
              </a:rPr>
              <a:pPr/>
              <a:t>6</a:t>
            </a:fld>
            <a:endParaRPr lang="en-US" sz="1200" u="none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467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1679" indent="-285261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1045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597464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3882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0301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66718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3136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79554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B2E347F8-731A-410D-BA93-69B3AB4E54A5}" type="slidenum">
              <a:rPr lang="en-US" sz="1200" u="none">
                <a:latin typeface="Arial" panose="020B0604020202020204" pitchFamily="34" charset="0"/>
              </a:rPr>
              <a:pPr/>
              <a:t>7</a:t>
            </a:fld>
            <a:endParaRPr lang="en-US" sz="1200" u="none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5758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The College Admissions Decisions section provides information on the numbers of applications sent, whether or not students were accepted and are attending their </a:t>
            </a:r>
            <a:r>
              <a:rPr lang="en-US" dirty="0" smtClean="0"/>
              <a:t>first-choice college, </a:t>
            </a:r>
            <a:r>
              <a:rPr lang="en-US" dirty="0"/>
              <a:t>as well as their reasons for going to college </a:t>
            </a:r>
            <a:r>
              <a:rPr lang="en-US" i="1" u="sng" dirty="0"/>
              <a:t>in general</a:t>
            </a:r>
            <a:r>
              <a:rPr lang="en-US" dirty="0"/>
              <a:t>, and </a:t>
            </a:r>
            <a:r>
              <a:rPr lang="en-US" b="0" i="1" u="sng" dirty="0"/>
              <a:t>your</a:t>
            </a:r>
            <a:r>
              <a:rPr lang="en-US" b="0" i="1" u="none" dirty="0"/>
              <a:t> </a:t>
            </a:r>
            <a:r>
              <a:rPr lang="en-US" u="none" dirty="0"/>
              <a:t>institution in particular.</a:t>
            </a:r>
            <a:endParaRPr lang="en-US" dirty="0"/>
          </a:p>
          <a:p>
            <a:endParaRPr lang="en-US" b="1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868D08-0A52-4EFD-88F2-F5FC81D99C5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372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1679" indent="-285261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1045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597464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3882" indent="-228208" defTabSz="903327"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0301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66718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3136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79554" indent="-228208" defTabSz="903327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fld id="{B2E347F8-731A-410D-BA93-69B3AB4E54A5}" type="slidenum">
              <a:rPr lang="en-US" sz="1200" u="none">
                <a:latin typeface="Arial" panose="020B0604020202020204" pitchFamily="34" charset="0"/>
              </a:rPr>
              <a:pPr/>
              <a:t>9</a:t>
            </a:fld>
            <a:endParaRPr lang="en-US" sz="1200" u="none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575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14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0915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2017 CIRP Freshman Survey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399D17B-D3DC-46C4-A2D6-40450C043BF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8280CC-C707-4261-B7EB-22EC2F85AC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227013"/>
            <a:ext cx="2284412" cy="58689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227013"/>
            <a:ext cx="6704013" cy="58689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155BC-05A1-4687-BAE2-8810AE5139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7013"/>
            <a:ext cx="9140825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268F59-6084-4BE4-BB73-07AECDF695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0" y="227013"/>
            <a:ext cx="9140825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24300"/>
            <a:ext cx="4038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3D46C-05A6-442A-BC82-41165210AE9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399D17B-D3DC-46C4-A2D6-40450C043BF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  <p:extLst>
      <p:ext uri="{BB962C8B-B14F-4D97-AF65-F5344CB8AC3E}">
        <p14:creationId xmlns:p14="http://schemas.microsoft.com/office/powerpoint/2010/main" val="2077965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0828C8-A5ED-44E3-A3F9-277C9651E2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AEA5C9-031F-481F-A369-D233851319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29EC7-0979-4C25-A5E7-628E5A77D3D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595F6-D714-4609-A6A9-8CB23CA6D2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E1E71-A8DD-48B1-ADD3-436C48AC82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03371-9CB2-4A90-9261-771DC74F61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5F94F-5542-4A6C-AED0-672229EB7DD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82000" y="6397625"/>
            <a:ext cx="762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A94BA-E975-4EDE-9F23-75F47818F36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20000"/>
            <a:lumOff val="8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0" y="227013"/>
            <a:ext cx="91408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9892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202945"/>
                </a:solidFill>
              </a:defRPr>
            </a:lvl1pPr>
          </a:lstStyle>
          <a:p>
            <a:pPr>
              <a:defRPr/>
            </a:pPr>
            <a:r>
              <a:rPr lang="en-US" dirty="0"/>
              <a:t>2017 CIRP Freshman Survey</a:t>
            </a:r>
          </a:p>
        </p:txBody>
      </p:sp>
      <p:sp>
        <p:nvSpPr>
          <p:cNvPr id="7989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6631" name="Picture 9" descr="CIRP_square_RGB_33_50_77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4392" r:id="rId1"/>
    <p:sldLayoutId id="2147484380" r:id="rId2"/>
    <p:sldLayoutId id="2147484381" r:id="rId3"/>
    <p:sldLayoutId id="2147484382" r:id="rId4"/>
    <p:sldLayoutId id="2147484383" r:id="rId5"/>
    <p:sldLayoutId id="2147484384" r:id="rId6"/>
    <p:sldLayoutId id="2147484385" r:id="rId7"/>
    <p:sldLayoutId id="2147484386" r:id="rId8"/>
    <p:sldLayoutId id="2147484387" r:id="rId9"/>
    <p:sldLayoutId id="2147484388" r:id="rId10"/>
    <p:sldLayoutId id="2147484389" r:id="rId11"/>
    <p:sldLayoutId id="2147484390" r:id="rId12"/>
    <p:sldLayoutId id="2147484391" r:id="rId13"/>
    <p:sldLayoutId id="2147484393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680A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680AC"/>
          </a:solidFill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680AC"/>
          </a:solidFill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680AC"/>
          </a:solidFill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7680AC"/>
          </a:solidFill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rgbClr val="7680AC"/>
          </a:solidFill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rgbClr val="7680AC"/>
          </a:solidFill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rgbClr val="7680AC"/>
          </a:solidFill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rgbClr val="7680AC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 b="1">
          <a:solidFill>
            <a:srgbClr val="7680A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" Target="slide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chart" Target="../charts/chart8.xml"/><Relationship Id="rId5" Type="http://schemas.openxmlformats.org/officeDocument/2006/relationships/tags" Target="../tags/tag14.xml"/><Relationship Id="rId10" Type="http://schemas.openxmlformats.org/officeDocument/2006/relationships/chart" Target="../charts/chart7.xml"/><Relationship Id="rId4" Type="http://schemas.openxmlformats.org/officeDocument/2006/relationships/tags" Target="../tags/tag13.xml"/><Relationship Id="rId9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slide" Target="slide3.xml"/><Relationship Id="rId4" Type="http://schemas.openxmlformats.org/officeDocument/2006/relationships/chart" Target="../charts/char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5" Type="http://schemas.openxmlformats.org/officeDocument/2006/relationships/slide" Target="slide3.xml"/><Relationship Id="rId4" Type="http://schemas.openxmlformats.org/officeDocument/2006/relationships/chart" Target="../charts/char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Relationship Id="rId5" Type="http://schemas.openxmlformats.org/officeDocument/2006/relationships/slide" Target="slide3.xml"/><Relationship Id="rId4" Type="http://schemas.openxmlformats.org/officeDocument/2006/relationships/chart" Target="../charts/char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6" Type="http://schemas.openxmlformats.org/officeDocument/2006/relationships/slide" Target="slide3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slide" Target="slide3.xml"/><Relationship Id="rId5" Type="http://schemas.openxmlformats.org/officeDocument/2006/relationships/chart" Target="../charts/chart21.xml"/><Relationship Id="rId4" Type="http://schemas.openxmlformats.org/officeDocument/2006/relationships/chart" Target="../charts/chart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Relationship Id="rId6" Type="http://schemas.openxmlformats.org/officeDocument/2006/relationships/slide" Target="slide3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Relationship Id="rId5" Type="http://schemas.openxmlformats.org/officeDocument/2006/relationships/slide" Target="slide3.xml"/><Relationship Id="rId4" Type="http://schemas.openxmlformats.org/officeDocument/2006/relationships/chart" Target="../charts/char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slide" Target="slide3.xml"/><Relationship Id="rId4" Type="http://schemas.openxmlformats.org/officeDocument/2006/relationships/chart" Target="../charts/char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chart" Target="../charts/chart27.xml"/><Relationship Id="rId5" Type="http://schemas.openxmlformats.org/officeDocument/2006/relationships/chart" Target="../charts/chart26.xml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5" Type="http://schemas.openxmlformats.org/officeDocument/2006/relationships/slide" Target="slide3.xml"/><Relationship Id="rId4" Type="http://schemas.openxmlformats.org/officeDocument/2006/relationships/chart" Target="../charts/chart28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slide" Target="slide30.xml"/><Relationship Id="rId3" Type="http://schemas.openxmlformats.org/officeDocument/2006/relationships/notesSlide" Target="../notesSlides/notesSlide3.xml"/><Relationship Id="rId21" Type="http://schemas.openxmlformats.org/officeDocument/2006/relationships/slide" Target="slide25.xml"/><Relationship Id="rId34" Type="http://schemas.openxmlformats.org/officeDocument/2006/relationships/slide" Target="slide38.xml"/><Relationship Id="rId7" Type="http://schemas.openxmlformats.org/officeDocument/2006/relationships/slide" Target="slide8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slide" Target="slide29.xml"/><Relationship Id="rId33" Type="http://schemas.openxmlformats.org/officeDocument/2006/relationships/slide" Target="slide37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29" Type="http://schemas.openxmlformats.org/officeDocument/2006/relationships/slide" Target="slide33.xml"/><Relationship Id="rId1" Type="http://schemas.openxmlformats.org/officeDocument/2006/relationships/tags" Target="../tags/tag4.xml"/><Relationship Id="rId6" Type="http://schemas.openxmlformats.org/officeDocument/2006/relationships/slide" Target="slide7.xml"/><Relationship Id="rId11" Type="http://schemas.openxmlformats.org/officeDocument/2006/relationships/slide" Target="slide13.xml"/><Relationship Id="rId24" Type="http://schemas.openxmlformats.org/officeDocument/2006/relationships/slide" Target="slide28.xml"/><Relationship Id="rId32" Type="http://schemas.openxmlformats.org/officeDocument/2006/relationships/slide" Target="slide36.xml"/><Relationship Id="rId5" Type="http://schemas.openxmlformats.org/officeDocument/2006/relationships/slide" Target="slide6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28" Type="http://schemas.openxmlformats.org/officeDocument/2006/relationships/slide" Target="slide32.xml"/><Relationship Id="rId36" Type="http://schemas.openxmlformats.org/officeDocument/2006/relationships/slide" Target="slide40.xml"/><Relationship Id="rId10" Type="http://schemas.openxmlformats.org/officeDocument/2006/relationships/slide" Target="slide11.xml"/><Relationship Id="rId19" Type="http://schemas.openxmlformats.org/officeDocument/2006/relationships/slide" Target="slide23.xml"/><Relationship Id="rId31" Type="http://schemas.openxmlformats.org/officeDocument/2006/relationships/slide" Target="slide35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8.xml"/><Relationship Id="rId22" Type="http://schemas.openxmlformats.org/officeDocument/2006/relationships/slide" Target="slide26.xml"/><Relationship Id="rId27" Type="http://schemas.openxmlformats.org/officeDocument/2006/relationships/slide" Target="slide31.xml"/><Relationship Id="rId30" Type="http://schemas.openxmlformats.org/officeDocument/2006/relationships/slide" Target="slide34.xml"/><Relationship Id="rId35" Type="http://schemas.openxmlformats.org/officeDocument/2006/relationships/slide" Target="slide39.xml"/><Relationship Id="rId8" Type="http://schemas.openxmlformats.org/officeDocument/2006/relationships/slide" Target="slide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2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5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5" Type="http://schemas.openxmlformats.org/officeDocument/2006/relationships/slide" Target="slide3.xml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5" Type="http://schemas.openxmlformats.org/officeDocument/2006/relationships/slide" Target="slide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slide" Target="slide3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3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75" y="990600"/>
            <a:ext cx="9140825" cy="1736725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smtClean="0">
                <a:solidFill>
                  <a:srgbClr val="E74C39"/>
                </a:solidFill>
                <a:latin typeface="Franklin Gothic Book"/>
              </a:rPr>
              <a:t>Wabash College</a:t>
            </a:r>
            <a:r>
              <a:rPr lang="en-US" dirty="0">
                <a:solidFill>
                  <a:schemeClr val="tx1"/>
                </a:solidFill>
                <a:latin typeface="frank"/>
              </a:rPr>
              <a:t/>
            </a:r>
            <a:br>
              <a:rPr lang="en-US" dirty="0">
                <a:solidFill>
                  <a:schemeClr val="tx1"/>
                </a:solidFill>
                <a:latin typeface="frank"/>
              </a:rPr>
            </a:br>
            <a:r>
              <a:rPr lang="en-US" dirty="0">
                <a:solidFill>
                  <a:srgbClr val="373D5A"/>
                </a:solidFill>
                <a:latin typeface="Franklin Gothic Book"/>
              </a:rPr>
              <a:t> CIRP </a:t>
            </a:r>
            <a:r>
              <a:rPr lang="en-US" dirty="0">
                <a:solidFill>
                  <a:srgbClr val="202945"/>
                </a:solidFill>
                <a:latin typeface="Franklin Gothic Book"/>
              </a:rPr>
              <a:t>Freshman</a:t>
            </a:r>
            <a:r>
              <a:rPr lang="en-US" dirty="0">
                <a:solidFill>
                  <a:srgbClr val="373D5A"/>
                </a:solidFill>
                <a:latin typeface="Franklin Gothic Book"/>
              </a:rPr>
              <a:t> Survey </a:t>
            </a:r>
            <a:r>
              <a:rPr lang="en-US" dirty="0">
                <a:solidFill>
                  <a:schemeClr val="tx1"/>
                </a:solidFill>
                <a:latin typeface="frank"/>
              </a:rPr>
              <a:t/>
            </a:r>
            <a:br>
              <a:rPr lang="en-US" dirty="0">
                <a:solidFill>
                  <a:schemeClr val="tx1"/>
                </a:solidFill>
                <a:latin typeface="frank"/>
              </a:rPr>
            </a:br>
            <a:r>
              <a:rPr lang="en-US" dirty="0">
                <a:solidFill>
                  <a:srgbClr val="767FAC"/>
                </a:solidFill>
                <a:latin typeface="Franklin Gothic Book"/>
              </a:rPr>
              <a:t> </a:t>
            </a:r>
            <a:r>
              <a:rPr lang="en-US" dirty="0">
                <a:solidFill>
                  <a:srgbClr val="E74C39"/>
                </a:solidFill>
                <a:latin typeface="Franklin Gothic Book"/>
              </a:rPr>
              <a:t>2020</a:t>
            </a:r>
            <a:r>
              <a:rPr lang="en-US" dirty="0">
                <a:solidFill>
                  <a:srgbClr val="767FAC"/>
                </a:solidFill>
                <a:latin typeface="Franklin Gothic Book"/>
              </a:rPr>
              <a:t> </a:t>
            </a:r>
            <a:r>
              <a:rPr lang="en-US" dirty="0">
                <a:solidFill>
                  <a:srgbClr val="E74C39"/>
                </a:solidFill>
                <a:latin typeface="Franklin Gothic Book"/>
              </a:rPr>
              <a:t>Results</a:t>
            </a:r>
            <a:endParaRPr lang="en-US" dirty="0">
              <a:solidFill>
                <a:schemeClr val="tx1"/>
              </a:solidFill>
              <a:latin typeface="Franklin Gothic Book"/>
            </a:endParaRPr>
          </a:p>
        </p:txBody>
      </p:sp>
      <p:sp>
        <p:nvSpPr>
          <p:cNvPr id="28675" name="Text Box 5"/>
          <p:cNvSpPr txBox="1">
            <a:spLocks noChangeArrowheads="1"/>
          </p:cNvSpPr>
          <p:nvPr/>
        </p:nvSpPr>
        <p:spPr bwMode="auto">
          <a:xfrm>
            <a:off x="0" y="6169025"/>
            <a:ext cx="91408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t"/>
          <a:lstStyle/>
          <a:p>
            <a:pPr algn="ctr"/>
            <a:r>
              <a:rPr lang="en-US" sz="1200" i="1" dirty="0">
                <a:solidFill>
                  <a:srgbClr val="E74C39"/>
                </a:solidFill>
                <a:latin typeface="Franklin Gothic Book"/>
              </a:rPr>
              <a:t>Higher</a:t>
            </a:r>
            <a:r>
              <a:rPr lang="en-US" sz="1200" i="1" dirty="0">
                <a:solidFill>
                  <a:srgbClr val="767FAC"/>
                </a:solidFill>
                <a:latin typeface="Franklin Gothic Book"/>
              </a:rPr>
              <a:t> </a:t>
            </a:r>
            <a:r>
              <a:rPr lang="en-US" sz="1200" i="1" dirty="0">
                <a:solidFill>
                  <a:srgbClr val="E74C39"/>
                </a:solidFill>
                <a:latin typeface="Franklin Gothic Book"/>
              </a:rPr>
              <a:t>Education</a:t>
            </a:r>
            <a:r>
              <a:rPr lang="en-US" sz="1200" i="1" dirty="0">
                <a:solidFill>
                  <a:srgbClr val="767FAC"/>
                </a:solidFill>
                <a:latin typeface="Franklin Gothic Book"/>
              </a:rPr>
              <a:t> </a:t>
            </a:r>
            <a:r>
              <a:rPr lang="en-US" sz="1200" i="1" dirty="0">
                <a:solidFill>
                  <a:srgbClr val="E74C39"/>
                </a:solidFill>
                <a:latin typeface="Franklin Gothic Book"/>
              </a:rPr>
              <a:t>Research</a:t>
            </a:r>
            <a:r>
              <a:rPr lang="en-US" sz="1200" i="1" dirty="0">
                <a:solidFill>
                  <a:srgbClr val="767FAC"/>
                </a:solidFill>
                <a:latin typeface="Franklin Gothic Book"/>
              </a:rPr>
              <a:t> </a:t>
            </a:r>
            <a:r>
              <a:rPr lang="en-US" sz="1200" i="1" dirty="0">
                <a:solidFill>
                  <a:srgbClr val="E74C39"/>
                </a:solidFill>
                <a:latin typeface="Franklin Gothic Book"/>
              </a:rPr>
              <a:t>Institute, University</a:t>
            </a:r>
            <a:r>
              <a:rPr lang="en-US" sz="1200" i="1" dirty="0">
                <a:solidFill>
                  <a:srgbClr val="767FAC"/>
                </a:solidFill>
                <a:latin typeface="Franklin Gothic Book"/>
              </a:rPr>
              <a:t> </a:t>
            </a:r>
            <a:r>
              <a:rPr lang="en-US" sz="1200" i="1" dirty="0">
                <a:solidFill>
                  <a:srgbClr val="E74C39"/>
                </a:solidFill>
                <a:latin typeface="Franklin Gothic Book"/>
              </a:rPr>
              <a:t>of</a:t>
            </a:r>
            <a:r>
              <a:rPr lang="en-US" sz="1200" i="1" dirty="0">
                <a:solidFill>
                  <a:srgbClr val="767FAC"/>
                </a:solidFill>
                <a:latin typeface="Franklin Gothic Book"/>
              </a:rPr>
              <a:t> </a:t>
            </a:r>
            <a:r>
              <a:rPr lang="en-US" sz="1200" i="1" dirty="0">
                <a:solidFill>
                  <a:srgbClr val="E74C39"/>
                </a:solidFill>
                <a:latin typeface="Franklin Gothic Book"/>
              </a:rPr>
              <a:t>California</a:t>
            </a:r>
            <a:r>
              <a:rPr lang="en-US" sz="1200" i="1" dirty="0">
                <a:solidFill>
                  <a:srgbClr val="767FAC"/>
                </a:solidFill>
                <a:latin typeface="Franklin Gothic Book"/>
              </a:rPr>
              <a:t> </a:t>
            </a:r>
            <a:r>
              <a:rPr lang="en-US" sz="1200" i="1" dirty="0">
                <a:solidFill>
                  <a:srgbClr val="E74C39"/>
                </a:solidFill>
                <a:latin typeface="Franklin Gothic Book"/>
              </a:rPr>
              <a:t>at</a:t>
            </a:r>
            <a:r>
              <a:rPr lang="en-US" sz="1200" i="1" dirty="0">
                <a:solidFill>
                  <a:srgbClr val="767FAC"/>
                </a:solidFill>
                <a:latin typeface="Franklin Gothic Book"/>
              </a:rPr>
              <a:t> </a:t>
            </a:r>
            <a:r>
              <a:rPr lang="en-US" sz="1200" i="1" dirty="0">
                <a:solidFill>
                  <a:srgbClr val="E74C39"/>
                </a:solidFill>
                <a:latin typeface="Franklin Gothic Book"/>
              </a:rPr>
              <a:t>Los</a:t>
            </a:r>
            <a:r>
              <a:rPr lang="en-US" sz="1200" i="1" dirty="0">
                <a:solidFill>
                  <a:srgbClr val="767FAC"/>
                </a:solidFill>
                <a:latin typeface="Franklin Gothic Book"/>
              </a:rPr>
              <a:t> </a:t>
            </a:r>
            <a:r>
              <a:rPr lang="en-US" sz="1200" i="1" dirty="0">
                <a:solidFill>
                  <a:srgbClr val="E74C39"/>
                </a:solidFill>
                <a:latin typeface="Franklin Gothic Book"/>
              </a:rPr>
              <a:t>Angeles</a:t>
            </a:r>
          </a:p>
        </p:txBody>
      </p:sp>
      <p:sp>
        <p:nvSpPr>
          <p:cNvPr id="2051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3429000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/>
          <a:p>
            <a:pPr algn="ctr" eaLnBrk="1" hangingPunct="1">
              <a:lnSpc>
                <a:spcPct val="80000"/>
              </a:lnSpc>
              <a:spcBef>
                <a:spcPct val="10000"/>
              </a:spcBef>
              <a:buClr>
                <a:schemeClr val="tx2"/>
              </a:buClr>
              <a:defRPr/>
            </a:pPr>
            <a:r>
              <a:rPr lang="en-US" sz="1800" b="1" dirty="0">
                <a:solidFill>
                  <a:schemeClr val="tx2">
                    <a:lumMod val="50000"/>
                  </a:schemeClr>
                </a:solidFill>
                <a:latin typeface="Franklin Gothic Book"/>
              </a:rPr>
              <a:t>First-time, Full-time Freshmen</a:t>
            </a:r>
            <a:endParaRPr lang="en-US" sz="1800" b="1" dirty="0">
              <a:solidFill>
                <a:srgbClr val="373D5A"/>
              </a:solidFill>
              <a:latin typeface="Franklin Gothic Book"/>
            </a:endParaRPr>
          </a:p>
          <a:p>
            <a:pPr algn="ctr" eaLnBrk="1" hangingPunct="1">
              <a:lnSpc>
                <a:spcPct val="80000"/>
              </a:lnSpc>
              <a:spcBef>
                <a:spcPct val="10000"/>
              </a:spcBef>
              <a:buClr>
                <a:schemeClr val="tx2"/>
              </a:buClr>
              <a:defRPr/>
            </a:pPr>
            <a:endParaRPr lang="en-US" sz="1200" b="1" dirty="0">
              <a:solidFill>
                <a:schemeClr val="tx2">
                  <a:lumMod val="50000"/>
                </a:schemeClr>
              </a:solidFill>
              <a:latin typeface="Franklin Gothic Book"/>
            </a:endParaRPr>
          </a:p>
          <a:p>
            <a:pPr algn="ctr" eaLnBrk="1" hangingPunct="1">
              <a:lnSpc>
                <a:spcPct val="80000"/>
              </a:lnSpc>
              <a:spcBef>
                <a:spcPct val="10000"/>
              </a:spcBef>
              <a:buClr>
                <a:schemeClr val="tx2"/>
              </a:buClr>
              <a:defRPr/>
            </a:pPr>
            <a:r>
              <a:rPr lang="en-US" sz="2200" b="1" smtClean="0">
                <a:solidFill>
                  <a:srgbClr val="202945"/>
                </a:solidFill>
                <a:latin typeface="Franklin Gothic Book"/>
              </a:rPr>
              <a:t>Wabash College</a:t>
            </a:r>
            <a:endParaRPr lang="en-US" sz="2200" b="1" dirty="0">
              <a:solidFill>
                <a:srgbClr val="202945"/>
              </a:solidFill>
              <a:latin typeface="Franklin Gothic Book"/>
            </a:endParaRPr>
          </a:p>
          <a:p>
            <a:pPr algn="ctr" eaLnBrk="1" hangingPunct="1">
              <a:lnSpc>
                <a:spcPct val="80000"/>
              </a:lnSpc>
              <a:spcBef>
                <a:spcPct val="10000"/>
              </a:spcBef>
              <a:buClr>
                <a:schemeClr val="tx2"/>
              </a:buClr>
              <a:defRPr/>
            </a:pPr>
            <a:r>
              <a:rPr lang="en-US" sz="1800" b="1" smtClean="0">
                <a:solidFill>
                  <a:schemeClr val="tx2">
                    <a:lumMod val="50000"/>
                  </a:schemeClr>
                </a:solidFill>
                <a:latin typeface="Franklin Gothic Book"/>
              </a:rPr>
              <a:t>N=229</a:t>
            </a:r>
            <a:endParaRPr lang="en-US" sz="1800" b="1" dirty="0">
              <a:solidFill>
                <a:schemeClr val="tx2">
                  <a:lumMod val="50000"/>
                </a:schemeClr>
              </a:solidFill>
              <a:latin typeface="Franklin Gothic Book"/>
            </a:endParaRPr>
          </a:p>
          <a:p>
            <a:pPr algn="ctr" eaLnBrk="1" hangingPunct="1">
              <a:lnSpc>
                <a:spcPct val="80000"/>
              </a:lnSpc>
              <a:spcBef>
                <a:spcPct val="10000"/>
              </a:spcBef>
              <a:buClr>
                <a:schemeClr val="tx2"/>
              </a:buClr>
              <a:defRPr/>
            </a:pPr>
            <a:endParaRPr lang="en-US" sz="1200" b="1" dirty="0">
              <a:solidFill>
                <a:schemeClr val="tx2">
                  <a:lumMod val="50000"/>
                </a:schemeClr>
              </a:solidFill>
              <a:latin typeface="Franklin Gothic Book"/>
            </a:endParaRPr>
          </a:p>
          <a:p>
            <a:pPr algn="ctr" eaLnBrk="1" hangingPunct="1">
              <a:lnSpc>
                <a:spcPct val="80000"/>
              </a:lnSpc>
              <a:spcBef>
                <a:spcPct val="10000"/>
              </a:spcBef>
              <a:buClr>
                <a:schemeClr val="tx2"/>
              </a:buClr>
              <a:defRPr/>
            </a:pPr>
            <a:r>
              <a:rPr lang="en-US" sz="2200" b="1" smtClean="0">
                <a:solidFill>
                  <a:schemeClr val="tx2">
                    <a:lumMod val="50000"/>
                  </a:schemeClr>
                </a:solidFill>
                <a:latin typeface="Franklin Gothic Book"/>
              </a:rPr>
              <a:t>Private/Nonsectarian 4yr Colleges-high selectivity</a:t>
            </a:r>
            <a:endParaRPr lang="en-US" sz="2200" b="1" dirty="0">
              <a:solidFill>
                <a:schemeClr val="tx2">
                  <a:lumMod val="50000"/>
                </a:schemeClr>
              </a:solidFill>
              <a:latin typeface="Franklin Gothic Book"/>
            </a:endParaRPr>
          </a:p>
          <a:p>
            <a:pPr algn="ctr" eaLnBrk="1" hangingPunct="1">
              <a:lnSpc>
                <a:spcPct val="80000"/>
              </a:lnSpc>
              <a:spcBef>
                <a:spcPct val="10000"/>
              </a:spcBef>
              <a:buClr>
                <a:schemeClr val="tx2"/>
              </a:buClr>
              <a:defRPr/>
            </a:pPr>
            <a:r>
              <a:rPr lang="en-US" sz="1800" b="1" smtClean="0">
                <a:solidFill>
                  <a:schemeClr val="tx2">
                    <a:lumMod val="50000"/>
                  </a:schemeClr>
                </a:solidFill>
                <a:latin typeface="Franklin Gothic Book"/>
              </a:rPr>
              <a:t>N=2,187</a:t>
            </a:r>
            <a:endParaRPr lang="en-US" sz="1800" b="1" dirty="0">
              <a:solidFill>
                <a:schemeClr val="tx2">
                  <a:lumMod val="50000"/>
                </a:schemeClr>
              </a:solidFill>
              <a:latin typeface="Franklin Gothic Book"/>
            </a:endParaRPr>
          </a:p>
        </p:txBody>
      </p:sp>
    </p:spTree>
    <p:extLst>
      <p:ext uri="{BB962C8B-B14F-4D97-AF65-F5344CB8AC3E}">
        <p14:creationId xmlns:p14="http://schemas.microsoft.com/office/powerpoint/2010/main" val="390562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914400" y="152400"/>
            <a:ext cx="8001000" cy="838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  <a:latin typeface="Franklin Gothic Book" panose="020B0503020102020204" pitchFamily="34" charset="0"/>
              </a:rPr>
              <a:t>College Choice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sz="1600" dirty="0" smtClean="0">
                <a:solidFill>
                  <a:schemeClr val="bg1"/>
                </a:solidFill>
              </a:rPr>
              <a:t/>
            </a:r>
            <a:br>
              <a:rPr lang="en-US" sz="1600" dirty="0" smtClean="0">
                <a:solidFill>
                  <a:schemeClr val="bg1"/>
                </a:solidFill>
              </a:rPr>
            </a:br>
            <a:endParaRPr lang="en-US" sz="1600" dirty="0" smtClean="0">
              <a:solidFill>
                <a:schemeClr val="bg1"/>
              </a:solidFill>
            </a:endParaRPr>
          </a:p>
        </p:txBody>
      </p:sp>
      <p:graphicFrame>
        <p:nvGraphicFramePr>
          <p:cNvPr id="7" name="Accepted"/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01444116"/>
              </p:ext>
            </p:extLst>
          </p:nvPr>
        </p:nvGraphicFramePr>
        <p:xfrm>
          <a:off x="228600" y="2082463"/>
          <a:ext cx="3124200" cy="3800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9" name="First choice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152157299"/>
              </p:ext>
            </p:extLst>
          </p:nvPr>
        </p:nvGraphicFramePr>
        <p:xfrm>
          <a:off x="3276600" y="1066800"/>
          <a:ext cx="58674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1" name="TextBox 10"/>
          <p:cNvSpPr txBox="1"/>
          <p:nvPr>
            <p:custDataLst>
              <p:tags r:id="rId4"/>
            </p:custDataLst>
          </p:nvPr>
        </p:nvSpPr>
        <p:spPr>
          <a:xfrm>
            <a:off x="3918527" y="765176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E74C39"/>
                </a:solidFill>
                <a:latin typeface="Franklin Gothic"/>
              </a:rPr>
              <a:t>Is this college your…</a:t>
            </a:r>
            <a:endParaRPr lang="en-US" sz="1800" b="1" dirty="0">
              <a:solidFill>
                <a:srgbClr val="E74C39"/>
              </a:solidFill>
              <a:latin typeface="Franklin Gothic"/>
            </a:endParaRPr>
          </a:p>
        </p:txBody>
      </p:sp>
      <p:sp>
        <p:nvSpPr>
          <p:cNvPr id="8" name="Footer Placeholder 1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2" name="Slide Number Placeholder 4"/>
          <p:cNvSpPr txBox="1">
            <a:spLocks/>
          </p:cNvSpPr>
          <p:nvPr>
            <p:custDataLst>
              <p:tags r:id="rId6"/>
            </p:custDataLst>
          </p:nvPr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2" name="TextBox 1"/>
          <p:cNvSpPr txBox="1"/>
          <p:nvPr>
            <p:custDataLst>
              <p:tags r:id="rId7"/>
            </p:custDataLst>
          </p:nvPr>
        </p:nvSpPr>
        <p:spPr>
          <a:xfrm>
            <a:off x="197985" y="1146105"/>
            <a:ext cx="30786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E74C39"/>
                </a:solidFill>
                <a:latin typeface="Franklin Gothic"/>
              </a:rPr>
              <a:t>Were you accepted by your </a:t>
            </a:r>
            <a:r>
              <a:rPr lang="en-US" sz="1800" b="1" dirty="0" smtClean="0">
                <a:solidFill>
                  <a:srgbClr val="E74C39"/>
                </a:solidFill>
                <a:latin typeface="Franklin Gothic"/>
              </a:rPr>
              <a:t>first-choice </a:t>
            </a:r>
            <a:r>
              <a:rPr lang="en-US" sz="1800" b="1" dirty="0">
                <a:solidFill>
                  <a:srgbClr val="E74C39"/>
                </a:solidFill>
                <a:latin typeface="Franklin Gothic"/>
              </a:rPr>
              <a:t>college?</a:t>
            </a:r>
          </a:p>
          <a:p>
            <a:endParaRPr lang="en-US" dirty="0"/>
          </a:p>
        </p:txBody>
      </p:sp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12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38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llege choice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60111841"/>
              </p:ext>
            </p:extLst>
          </p:nvPr>
        </p:nvGraphicFramePr>
        <p:xfrm>
          <a:off x="152400" y="1350496"/>
          <a:ext cx="8744919" cy="4478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" y="121621"/>
            <a:ext cx="9140825" cy="609601"/>
          </a:xfrm>
        </p:spPr>
        <p:txBody>
          <a:bodyPr/>
          <a:lstStyle/>
          <a:p>
            <a:r>
              <a:rPr lang="en-US" dirty="0">
                <a:solidFill>
                  <a:srgbClr val="202945"/>
                </a:solidFill>
                <a:latin typeface="Franklin Gothic Book" panose="020B0503020102020204" pitchFamily="34" charset="0"/>
              </a:rPr>
              <a:t>College Choice</a:t>
            </a:r>
            <a:endParaRPr lang="en-US" sz="2160" dirty="0">
              <a:solidFill>
                <a:srgbClr val="202945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973388" y="5930413"/>
            <a:ext cx="3657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  <a:latin typeface="+mn-lt"/>
              </a:rPr>
              <a:t> Your Institution               Comparison Group</a:t>
            </a:r>
          </a:p>
          <a:p>
            <a:pPr>
              <a:defRPr/>
            </a:pPr>
            <a:r>
              <a:rPr lang="en-US" sz="1200" b="1" dirty="0">
                <a:latin typeface="+mn-lt"/>
              </a:rPr>
              <a:t>     </a:t>
            </a:r>
            <a:r>
              <a:rPr lang="en-US" sz="1200" dirty="0">
                <a:solidFill>
                  <a:srgbClr val="202945"/>
                </a:solidFill>
                <a:latin typeface="+mn-lt"/>
              </a:rPr>
              <a:t>Very Important                  Very Important</a:t>
            </a:r>
          </a:p>
          <a:p>
            <a:pPr>
              <a:defRPr/>
            </a:pPr>
            <a:r>
              <a:rPr lang="en-US" sz="1200" dirty="0">
                <a:latin typeface="+mn-lt"/>
              </a:rPr>
              <a:t>     </a:t>
            </a:r>
            <a:r>
              <a:rPr lang="en-US" sz="1200" dirty="0">
                <a:solidFill>
                  <a:srgbClr val="202945"/>
                </a:solidFill>
                <a:latin typeface="+mn-lt"/>
              </a:rPr>
              <a:t>Somewhat Important         Somewhat Important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3125788" y="6401661"/>
            <a:ext cx="76200" cy="769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125788" y="6195744"/>
            <a:ext cx="76200" cy="76200"/>
          </a:xfrm>
          <a:prstGeom prst="rect">
            <a:avLst/>
          </a:prstGeom>
          <a:solidFill>
            <a:schemeClr val="accent1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706298" y="6195744"/>
            <a:ext cx="95892" cy="95892"/>
          </a:xfrm>
          <a:prstGeom prst="rect">
            <a:avLst/>
          </a:prstGeom>
          <a:solidFill>
            <a:schemeClr val="bg2"/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725988" y="6392748"/>
            <a:ext cx="76200" cy="76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920" y="64261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In deciding to </a:t>
            </a:r>
            <a:r>
              <a:rPr lang="en-US" sz="1800" b="1" i="1" u="sng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go to college</a:t>
            </a: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, how important to </a:t>
            </a:r>
            <a:b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</a:b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you was each of the following reasons?</a:t>
            </a:r>
            <a:endParaRPr lang="en-US" sz="1800" b="1" dirty="0">
              <a:solidFill>
                <a:srgbClr val="E74C39"/>
              </a:solidFill>
              <a:latin typeface="Franklin Gothic"/>
            </a:endParaRPr>
          </a:p>
        </p:txBody>
      </p:sp>
      <p:sp>
        <p:nvSpPr>
          <p:cNvPr id="11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6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5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llege choice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91062857"/>
              </p:ext>
            </p:extLst>
          </p:nvPr>
        </p:nvGraphicFramePr>
        <p:xfrm>
          <a:off x="152400" y="1350496"/>
          <a:ext cx="8744919" cy="4478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" y="121621"/>
            <a:ext cx="9140825" cy="609601"/>
          </a:xfrm>
        </p:spPr>
        <p:txBody>
          <a:bodyPr/>
          <a:lstStyle/>
          <a:p>
            <a:r>
              <a:rPr lang="en-US" dirty="0">
                <a:solidFill>
                  <a:srgbClr val="202945"/>
                </a:solidFill>
                <a:latin typeface="Franklin Gothic Book" panose="020B0503020102020204" pitchFamily="34" charset="0"/>
              </a:rPr>
              <a:t>College Choice</a:t>
            </a:r>
            <a:endParaRPr lang="en-US" sz="2160" dirty="0">
              <a:solidFill>
                <a:srgbClr val="202945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973388" y="5930413"/>
            <a:ext cx="3657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  <a:latin typeface="+mn-lt"/>
              </a:rPr>
              <a:t> Your Institution               Comparison Group</a:t>
            </a:r>
          </a:p>
          <a:p>
            <a:pPr>
              <a:defRPr/>
            </a:pPr>
            <a:r>
              <a:rPr lang="en-US" sz="1200" b="1" dirty="0">
                <a:latin typeface="+mn-lt"/>
              </a:rPr>
              <a:t>     </a:t>
            </a:r>
            <a:r>
              <a:rPr lang="en-US" sz="1200" dirty="0">
                <a:solidFill>
                  <a:srgbClr val="202945"/>
                </a:solidFill>
                <a:latin typeface="+mn-lt"/>
              </a:rPr>
              <a:t>Very Important                  Very Important</a:t>
            </a:r>
          </a:p>
          <a:p>
            <a:pPr>
              <a:defRPr/>
            </a:pPr>
            <a:r>
              <a:rPr lang="en-US" sz="1200" dirty="0">
                <a:latin typeface="+mn-lt"/>
              </a:rPr>
              <a:t>     </a:t>
            </a:r>
            <a:r>
              <a:rPr lang="en-US" sz="1200" dirty="0">
                <a:solidFill>
                  <a:srgbClr val="202945"/>
                </a:solidFill>
                <a:latin typeface="+mn-lt"/>
              </a:rPr>
              <a:t>Somewhat Important         Somewhat Important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3125788" y="6401661"/>
            <a:ext cx="76200" cy="769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125788" y="6195744"/>
            <a:ext cx="76200" cy="76200"/>
          </a:xfrm>
          <a:prstGeom prst="rect">
            <a:avLst/>
          </a:prstGeom>
          <a:solidFill>
            <a:schemeClr val="accent1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706298" y="6195744"/>
            <a:ext cx="95892" cy="95892"/>
          </a:xfrm>
          <a:prstGeom prst="rect">
            <a:avLst/>
          </a:prstGeom>
          <a:solidFill>
            <a:schemeClr val="bg2"/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725988" y="6392748"/>
            <a:ext cx="76200" cy="76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920" y="64261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In deciding to </a:t>
            </a:r>
            <a:r>
              <a:rPr lang="en-US" sz="1800" b="1" i="1" u="sng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go to college</a:t>
            </a: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, how important to </a:t>
            </a:r>
            <a:b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</a:b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you was each of the following reasons?</a:t>
            </a:r>
            <a:endParaRPr lang="en-US" sz="1800" b="1" dirty="0">
              <a:solidFill>
                <a:srgbClr val="E74C39"/>
              </a:solidFill>
              <a:latin typeface="Franklin Gothic"/>
            </a:endParaRPr>
          </a:p>
        </p:txBody>
      </p:sp>
      <p:sp>
        <p:nvSpPr>
          <p:cNvPr id="11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6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5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05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llege Choice this college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2374666"/>
              </p:ext>
            </p:extLst>
          </p:nvPr>
        </p:nvGraphicFramePr>
        <p:xfrm>
          <a:off x="152400" y="1065213"/>
          <a:ext cx="8744919" cy="4802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9140825" cy="989013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Franklin Gothic Book"/>
              </a:rPr>
              <a:t> </a:t>
            </a:r>
            <a:r>
              <a:rPr lang="en-US" dirty="0">
                <a:solidFill>
                  <a:srgbClr val="202945"/>
                </a:solidFill>
                <a:latin typeface="Franklin Gothic Book"/>
              </a:rPr>
              <a:t>College Choice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rgbClr val="E74C39"/>
                </a:solidFill>
                <a:latin typeface="Franklin Gothic"/>
              </a:rPr>
              <a:t>How important was each reason in your decision to attend </a:t>
            </a:r>
            <a:r>
              <a:rPr lang="en-US" sz="1800" i="1" u="sng" dirty="0">
                <a:solidFill>
                  <a:srgbClr val="E74C39"/>
                </a:solidFill>
                <a:latin typeface="Franklin Gothic"/>
              </a:rPr>
              <a:t>this college</a:t>
            </a:r>
            <a:r>
              <a:rPr lang="en-US" sz="1800" dirty="0">
                <a:solidFill>
                  <a:srgbClr val="E74C39"/>
                </a:solidFill>
                <a:latin typeface="Franklin Gothic"/>
              </a:rPr>
              <a:t>?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895600" y="5867400"/>
            <a:ext cx="434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</a:rPr>
              <a:t> Your Institution               Comparison Group</a:t>
            </a:r>
          </a:p>
          <a:p>
            <a:pPr>
              <a:defRPr/>
            </a:pPr>
            <a:r>
              <a:rPr lang="en-US" sz="1200" b="1" dirty="0"/>
              <a:t>     </a:t>
            </a:r>
            <a:r>
              <a:rPr lang="en-US" sz="1200" dirty="0">
                <a:solidFill>
                  <a:srgbClr val="202945"/>
                </a:solidFill>
              </a:rPr>
              <a:t>Very Important                  Very Important</a:t>
            </a:r>
          </a:p>
          <a:p>
            <a:pPr>
              <a:defRPr/>
            </a:pPr>
            <a:r>
              <a:rPr lang="en-US" sz="1200" dirty="0">
                <a:solidFill>
                  <a:srgbClr val="202945"/>
                </a:solidFill>
              </a:rPr>
              <a:t>     Somewhat Important         Somewhat Important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3048000" y="6172200"/>
            <a:ext cx="76200" cy="76200"/>
          </a:xfrm>
          <a:prstGeom prst="rect">
            <a:avLst/>
          </a:prstGeom>
          <a:solidFill>
            <a:schemeClr val="accent1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3048000" y="6324600"/>
            <a:ext cx="76200" cy="76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648200" y="6172200"/>
            <a:ext cx="76200" cy="76200"/>
          </a:xfrm>
          <a:prstGeom prst="rect">
            <a:avLst/>
          </a:prstGeom>
          <a:solidFill>
            <a:schemeClr val="bg2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48200" y="6324600"/>
            <a:ext cx="76200" cy="76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0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1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llege Choice this college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3925916"/>
              </p:ext>
            </p:extLst>
          </p:nvPr>
        </p:nvGraphicFramePr>
        <p:xfrm>
          <a:off x="152400" y="1143001"/>
          <a:ext cx="8744919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1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 bwMode="auto">
          <a:xfrm>
            <a:off x="381000" y="77787"/>
            <a:ext cx="9140825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9pPr>
          </a:lstStyle>
          <a:p>
            <a:r>
              <a:rPr lang="en-US" kern="0" dirty="0">
                <a:solidFill>
                  <a:schemeClr val="tx1">
                    <a:lumMod val="50000"/>
                  </a:schemeClr>
                </a:solidFill>
                <a:latin typeface="Franklin Gothic Book"/>
              </a:rPr>
              <a:t> </a:t>
            </a:r>
            <a:r>
              <a:rPr lang="en-US" kern="0" dirty="0">
                <a:solidFill>
                  <a:srgbClr val="202945"/>
                </a:solidFill>
                <a:latin typeface="Franklin Gothic Book"/>
              </a:rPr>
              <a:t>College Choice</a:t>
            </a:r>
            <a:r>
              <a:rPr lang="en-US" kern="0" dirty="0">
                <a:solidFill>
                  <a:schemeClr val="tx1"/>
                </a:solidFill>
              </a:rPr>
              <a:t/>
            </a:r>
            <a:br>
              <a:rPr lang="en-US" kern="0" dirty="0">
                <a:solidFill>
                  <a:schemeClr val="tx1"/>
                </a:solidFill>
              </a:rPr>
            </a:br>
            <a:r>
              <a:rPr lang="en-US" sz="1800" kern="0" dirty="0">
                <a:solidFill>
                  <a:srgbClr val="E74C39"/>
                </a:solidFill>
                <a:latin typeface="Franklin Gothic"/>
              </a:rPr>
              <a:t>How important was each reason in your decision to attend </a:t>
            </a:r>
            <a:r>
              <a:rPr lang="en-US" sz="1800" i="1" u="sng" kern="0" dirty="0">
                <a:solidFill>
                  <a:srgbClr val="E74C39"/>
                </a:solidFill>
                <a:latin typeface="Franklin Gothic"/>
              </a:rPr>
              <a:t>this college</a:t>
            </a:r>
            <a:r>
              <a:rPr lang="en-US" sz="1800" kern="0" dirty="0">
                <a:solidFill>
                  <a:srgbClr val="E74C39"/>
                </a:solidFill>
                <a:latin typeface="Franklin Gothic"/>
              </a:rPr>
              <a:t>?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3048000" y="5788759"/>
            <a:ext cx="3810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</a:rPr>
              <a:t> Your Institution               Comparison Group</a:t>
            </a:r>
          </a:p>
          <a:p>
            <a:pPr>
              <a:defRPr/>
            </a:pPr>
            <a:r>
              <a:rPr lang="en-US" sz="1200" b="1" dirty="0"/>
              <a:t>     </a:t>
            </a:r>
            <a:r>
              <a:rPr lang="en-US" sz="1200" dirty="0">
                <a:solidFill>
                  <a:srgbClr val="202945"/>
                </a:solidFill>
              </a:rPr>
              <a:t>Very Important                  Very Important</a:t>
            </a:r>
          </a:p>
          <a:p>
            <a:pPr>
              <a:defRPr/>
            </a:pPr>
            <a:r>
              <a:rPr lang="en-US" sz="1200" dirty="0">
                <a:solidFill>
                  <a:srgbClr val="202945"/>
                </a:solidFill>
              </a:rPr>
              <a:t>     Somewhat Important         Somewhat Important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3200400" y="6093559"/>
            <a:ext cx="64168" cy="76200"/>
          </a:xfrm>
          <a:prstGeom prst="rect">
            <a:avLst/>
          </a:prstGeom>
          <a:solidFill>
            <a:schemeClr val="accent1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200400" y="6245959"/>
            <a:ext cx="64168" cy="76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4800600" y="6093559"/>
            <a:ext cx="64168" cy="76200"/>
          </a:xfrm>
          <a:prstGeom prst="rect">
            <a:avLst/>
          </a:prstGeom>
          <a:solidFill>
            <a:schemeClr val="bg2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4800600" y="6245959"/>
            <a:ext cx="64168" cy="76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llege Choice this college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5220315"/>
              </p:ext>
            </p:extLst>
          </p:nvPr>
        </p:nvGraphicFramePr>
        <p:xfrm>
          <a:off x="152400" y="1143000"/>
          <a:ext cx="8744919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048000" y="5754469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1200" b="1" dirty="0">
                <a:solidFill>
                  <a:srgbClr val="202945"/>
                </a:solidFill>
              </a:rPr>
              <a:t>Your Institution                 Comparison Group</a:t>
            </a:r>
          </a:p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</a:rPr>
              <a:t>     </a:t>
            </a:r>
            <a:r>
              <a:rPr lang="en-US" sz="1200" dirty="0">
                <a:solidFill>
                  <a:srgbClr val="202945"/>
                </a:solidFill>
              </a:rPr>
              <a:t>Very Important       	 Very Important</a:t>
            </a:r>
          </a:p>
          <a:p>
            <a:pPr>
              <a:defRPr/>
            </a:pPr>
            <a:r>
              <a:rPr lang="en-US" sz="1200" dirty="0">
                <a:solidFill>
                  <a:srgbClr val="202945"/>
                </a:solidFill>
              </a:rPr>
              <a:t>     Somewhat Important           Somewhat Important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200400" y="6059269"/>
            <a:ext cx="76200" cy="76200"/>
          </a:xfrm>
          <a:prstGeom prst="rect">
            <a:avLst/>
          </a:prstGeom>
          <a:solidFill>
            <a:schemeClr val="accent1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200400" y="6211669"/>
            <a:ext cx="76200" cy="76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876800" y="6059269"/>
            <a:ext cx="76200" cy="76200"/>
          </a:xfrm>
          <a:prstGeom prst="rect">
            <a:avLst/>
          </a:prstGeom>
          <a:solidFill>
            <a:schemeClr val="bg2"/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876800" y="6211669"/>
            <a:ext cx="76200" cy="76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0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1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306387" y="153987"/>
            <a:ext cx="9140825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9pPr>
          </a:lstStyle>
          <a:p>
            <a:r>
              <a:rPr lang="en-US" kern="0" dirty="0">
                <a:solidFill>
                  <a:schemeClr val="tx1">
                    <a:lumMod val="50000"/>
                  </a:schemeClr>
                </a:solidFill>
                <a:latin typeface="Franklin Gothic Book"/>
              </a:rPr>
              <a:t> </a:t>
            </a:r>
            <a:r>
              <a:rPr lang="en-US" kern="0" dirty="0">
                <a:solidFill>
                  <a:srgbClr val="202945"/>
                </a:solidFill>
                <a:latin typeface="Franklin Gothic Book"/>
              </a:rPr>
              <a:t>College Choice</a:t>
            </a:r>
            <a:r>
              <a:rPr lang="en-US" kern="0" dirty="0">
                <a:solidFill>
                  <a:schemeClr val="tx1"/>
                </a:solidFill>
              </a:rPr>
              <a:t/>
            </a:r>
            <a:br>
              <a:rPr lang="en-US" kern="0" dirty="0">
                <a:solidFill>
                  <a:schemeClr val="tx1"/>
                </a:solidFill>
              </a:rPr>
            </a:br>
            <a:r>
              <a:rPr lang="en-US" sz="1800" kern="0" dirty="0">
                <a:solidFill>
                  <a:srgbClr val="E74C39"/>
                </a:solidFill>
                <a:latin typeface="Franklin Gothic"/>
              </a:rPr>
              <a:t>How important was each reason in your decision to attend </a:t>
            </a:r>
            <a:r>
              <a:rPr lang="en-US" sz="1800" i="1" u="sng" kern="0" dirty="0">
                <a:solidFill>
                  <a:srgbClr val="E74C39"/>
                </a:solidFill>
                <a:latin typeface="Franklin Gothic"/>
              </a:rPr>
              <a:t>this college</a:t>
            </a:r>
            <a:r>
              <a:rPr lang="en-US" sz="1800" kern="0" dirty="0">
                <a:solidFill>
                  <a:srgbClr val="E74C39"/>
                </a:solidFill>
                <a:latin typeface="Franklin Gothic"/>
              </a:rPr>
              <a:t>?</a:t>
            </a: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Subtitle 6"/>
          <p:cNvSpPr>
            <a:spLocks noGrp="1"/>
          </p:cNvSpPr>
          <p:nvPr>
            <p:ph type="subTitle" sz="quarter" idx="1"/>
          </p:nvPr>
        </p:nvSpPr>
        <p:spPr>
          <a:xfrm>
            <a:off x="1371600" y="4419600"/>
            <a:ext cx="6400800" cy="1752600"/>
          </a:xfrm>
        </p:spPr>
        <p:txBody>
          <a:bodyPr/>
          <a:lstStyle/>
          <a:p>
            <a:r>
              <a:rPr lang="en-US" dirty="0">
                <a:solidFill>
                  <a:srgbClr val="E74C39"/>
                </a:solidFill>
                <a:latin typeface="Franklin Gothic Book"/>
              </a:rPr>
              <a:t>Economic factors play an important role in students’ decisions about college.</a:t>
            </a:r>
          </a:p>
          <a:p>
            <a:endParaRPr lang="en-US" sz="16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2362200"/>
            <a:ext cx="9144000" cy="1752600"/>
          </a:xfrm>
          <a:prstGeom prst="rect">
            <a:avLst/>
          </a:prstGeom>
          <a:solidFill>
            <a:srgbClr val="E74C39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7680A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en-US" sz="4400" b="0" dirty="0">
                <a:solidFill>
                  <a:srgbClr val="202945"/>
                </a:solidFill>
                <a:latin typeface="Franklin Gothic Medium" panose="020B0603020102020204" pitchFamily="34" charset="0"/>
              </a:rPr>
              <a:t>Financing College </a:t>
            </a:r>
            <a:endParaRPr lang="en-US" sz="4400" b="0" kern="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3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Financial expenses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3023012"/>
              </p:ext>
            </p:extLst>
          </p:nvPr>
        </p:nvGraphicFramePr>
        <p:xfrm>
          <a:off x="152400" y="1600200"/>
          <a:ext cx="8229600" cy="4682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9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0" y="380999"/>
            <a:ext cx="9140825" cy="98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9pPr>
          </a:lstStyle>
          <a:p>
            <a:r>
              <a:rPr lang="en-US" kern="0" dirty="0">
                <a:solidFill>
                  <a:srgbClr val="202945"/>
                </a:solidFill>
                <a:latin typeface="Franklin Gothic Book"/>
              </a:rPr>
              <a:t>Financing College</a:t>
            </a:r>
            <a:r>
              <a:rPr lang="en-US" kern="0" dirty="0">
                <a:solidFill>
                  <a:schemeClr val="tx1"/>
                </a:solidFill>
              </a:rPr>
              <a:t/>
            </a:r>
            <a:br>
              <a:rPr lang="en-US" kern="0" dirty="0">
                <a:solidFill>
                  <a:schemeClr val="tx1"/>
                </a:solidFill>
              </a:rPr>
            </a:br>
            <a:r>
              <a:rPr lang="en-US" sz="1800" kern="1200" dirty="0">
                <a:solidFill>
                  <a:srgbClr val="E74C39"/>
                </a:solidFill>
                <a:latin typeface="Franklin Gothic"/>
              </a:rPr>
              <a:t>Students’ first-year funding sources:</a:t>
            </a:r>
            <a:endParaRPr lang="en-US" sz="1800" kern="0" dirty="0">
              <a:solidFill>
                <a:srgbClr val="E74C39"/>
              </a:solidFill>
              <a:latin typeface="Franklin Gothic"/>
            </a:endParaRPr>
          </a:p>
        </p:txBody>
      </p:sp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5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0999"/>
            <a:ext cx="9140825" cy="989013"/>
          </a:xfrm>
        </p:spPr>
        <p:txBody>
          <a:bodyPr/>
          <a:lstStyle/>
          <a:p>
            <a:r>
              <a:rPr lang="en-US" dirty="0">
                <a:solidFill>
                  <a:srgbClr val="202945"/>
                </a:solidFill>
                <a:latin typeface="Franklin Gothic Book"/>
              </a:rPr>
              <a:t>Financing College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800" kern="1200" dirty="0">
                <a:solidFill>
                  <a:srgbClr val="E74C39"/>
                </a:solidFill>
                <a:latin typeface="Franklin Gothic"/>
              </a:rPr>
              <a:t>Did you receive any of the following forms of financial aid?</a:t>
            </a:r>
            <a:endParaRPr lang="en-US" sz="1800" dirty="0">
              <a:solidFill>
                <a:srgbClr val="E74C39"/>
              </a:solidFill>
              <a:latin typeface="Franklin Gothic"/>
            </a:endParaRPr>
          </a:p>
        </p:txBody>
      </p:sp>
      <p:graphicFrame>
        <p:nvGraphicFramePr>
          <p:cNvPr id="5" name="Ability to finance education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0113600"/>
              </p:ext>
            </p:extLst>
          </p:nvPr>
        </p:nvGraphicFramePr>
        <p:xfrm>
          <a:off x="228600" y="1524000"/>
          <a:ext cx="8610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6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33531"/>
            <a:ext cx="9140825" cy="989013"/>
          </a:xfrm>
        </p:spPr>
        <p:txBody>
          <a:bodyPr/>
          <a:lstStyle/>
          <a:p>
            <a:r>
              <a:rPr lang="en-US" dirty="0">
                <a:solidFill>
                  <a:srgbClr val="202945"/>
                </a:solidFill>
                <a:latin typeface="Franklin Gothic Book"/>
              </a:rPr>
              <a:t>Financing College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	</a:t>
            </a:r>
            <a:r>
              <a:rPr lang="en-US" sz="1800" dirty="0" smtClean="0">
                <a:solidFill>
                  <a:srgbClr val="E74C39"/>
                </a:solidFill>
                <a:latin typeface="Franklin Gothic"/>
              </a:rPr>
              <a:t>Do </a:t>
            </a:r>
            <a:r>
              <a:rPr lang="en-US" sz="1800" dirty="0">
                <a:solidFill>
                  <a:srgbClr val="E74C39"/>
                </a:solidFill>
                <a:latin typeface="Franklin Gothic"/>
              </a:rPr>
              <a:t>you have any concern about your ability to finance your </a:t>
            </a:r>
            <a:r>
              <a:rPr lang="en-US" sz="1800" dirty="0" smtClean="0">
                <a:solidFill>
                  <a:srgbClr val="E74C39"/>
                </a:solidFill>
                <a:latin typeface="Franklin Gothic"/>
              </a:rPr>
              <a:t/>
            </a:r>
            <a:br>
              <a:rPr lang="en-US" sz="1800" dirty="0" smtClean="0">
                <a:solidFill>
                  <a:srgbClr val="E74C39"/>
                </a:solidFill>
                <a:latin typeface="Franklin Gothic"/>
              </a:rPr>
            </a:br>
            <a:r>
              <a:rPr lang="en-US" sz="1800" dirty="0" smtClean="0">
                <a:solidFill>
                  <a:srgbClr val="E74C39"/>
                </a:solidFill>
                <a:latin typeface="Franklin Gothic"/>
              </a:rPr>
              <a:t>college </a:t>
            </a:r>
            <a:r>
              <a:rPr lang="en-US" sz="1800" dirty="0">
                <a:solidFill>
                  <a:srgbClr val="E74C39"/>
                </a:solidFill>
                <a:latin typeface="Franklin Gothic"/>
              </a:rPr>
              <a:t>education?</a:t>
            </a:r>
          </a:p>
        </p:txBody>
      </p:sp>
      <p:graphicFrame>
        <p:nvGraphicFramePr>
          <p:cNvPr id="5" name="Ability to finance education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4108093"/>
              </p:ext>
            </p:extLst>
          </p:nvPr>
        </p:nvGraphicFramePr>
        <p:xfrm>
          <a:off x="304800" y="1676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chemeClr val="tx1">
                    <a:lumMod val="75000"/>
                  </a:schemeClr>
                </a:solidFill>
              </a:rPr>
              <a:t>The First Year is Important…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46482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dirty="0">
                <a:solidFill>
                  <a:srgbClr val="202945"/>
                </a:solidFill>
                <a:latin typeface="Franklin Gothic Book"/>
              </a:rPr>
              <a:t>The CIRP Freshman Survey (TFS) collects important information on what your incoming students are like before they experience college. Key sections of the survey examine the following:</a:t>
            </a:r>
          </a:p>
          <a:p>
            <a:pPr>
              <a:defRPr/>
            </a:pPr>
            <a:endParaRPr lang="en-US" sz="1400" dirty="0">
              <a:solidFill>
                <a:schemeClr val="tx2">
                  <a:lumMod val="50000"/>
                </a:schemeClr>
              </a:solidFill>
            </a:endParaRPr>
          </a:p>
          <a:p>
            <a:pPr lvl="1">
              <a:buClr>
                <a:srgbClr val="E74C39"/>
              </a:buClr>
              <a:defRPr/>
            </a:pPr>
            <a:r>
              <a:rPr lang="en-US" sz="2400" dirty="0">
                <a:solidFill>
                  <a:srgbClr val="E74C39"/>
                </a:solidFill>
                <a:latin typeface="Franklin Gothic Book"/>
              </a:rPr>
              <a:t>College admissions decisions</a:t>
            </a:r>
          </a:p>
          <a:p>
            <a:pPr lvl="1">
              <a:buClr>
                <a:srgbClr val="E74C39"/>
              </a:buClr>
              <a:defRPr/>
            </a:pPr>
            <a:r>
              <a:rPr lang="en-US" sz="2400" dirty="0">
                <a:solidFill>
                  <a:srgbClr val="E74C39"/>
                </a:solidFill>
                <a:latin typeface="Franklin Gothic Book"/>
              </a:rPr>
              <a:t>Financing college</a:t>
            </a:r>
          </a:p>
          <a:p>
            <a:pPr lvl="1">
              <a:buClr>
                <a:srgbClr val="E74C39"/>
              </a:buClr>
              <a:defRPr/>
            </a:pPr>
            <a:r>
              <a:rPr lang="en-US" sz="2400" dirty="0">
                <a:solidFill>
                  <a:srgbClr val="E74C39"/>
                </a:solidFill>
                <a:latin typeface="Franklin Gothic Book"/>
              </a:rPr>
              <a:t>High school experiences and behaviors</a:t>
            </a:r>
          </a:p>
          <a:p>
            <a:pPr lvl="1">
              <a:buClr>
                <a:srgbClr val="E74C39"/>
              </a:buClr>
              <a:defRPr/>
            </a:pPr>
            <a:r>
              <a:rPr lang="en-US" sz="2400" dirty="0">
                <a:solidFill>
                  <a:srgbClr val="E74C39"/>
                </a:solidFill>
                <a:latin typeface="Franklin Gothic Book"/>
              </a:rPr>
              <a:t>College preparation</a:t>
            </a:r>
          </a:p>
          <a:p>
            <a:pPr lvl="1">
              <a:buClr>
                <a:srgbClr val="E74C39"/>
              </a:buClr>
              <a:defRPr/>
            </a:pPr>
            <a:r>
              <a:rPr lang="en-US" sz="2400" dirty="0">
                <a:solidFill>
                  <a:srgbClr val="E74C39"/>
                </a:solidFill>
                <a:latin typeface="Franklin Gothic Book"/>
              </a:rPr>
              <a:t>Expectations for college-major and career</a:t>
            </a:r>
          </a:p>
          <a:p>
            <a:pPr lvl="1">
              <a:buClr>
                <a:srgbClr val="E74C39"/>
              </a:buClr>
              <a:defRPr/>
            </a:pPr>
            <a:r>
              <a:rPr lang="en-US" sz="2400" dirty="0">
                <a:solidFill>
                  <a:srgbClr val="E74C39"/>
                </a:solidFill>
                <a:latin typeface="Franklin Gothic Book"/>
              </a:rPr>
              <a:t>Expectations for college life</a:t>
            </a:r>
          </a:p>
          <a:p>
            <a:pPr>
              <a:buFontTx/>
              <a:buNone/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9144000" cy="1046440"/>
          </a:xfrm>
          <a:prstGeom prst="rect">
            <a:avLst/>
          </a:prstGeom>
          <a:solidFill>
            <a:srgbClr val="202945"/>
          </a:solidFill>
        </p:spPr>
        <p:txBody>
          <a:bodyPr anchor="t">
            <a:spAutoFit/>
          </a:bodyPr>
          <a:lstStyle/>
          <a:p>
            <a:pPr>
              <a:defRPr/>
            </a:pPr>
            <a:endParaRPr lang="en-US" sz="1000" dirty="0">
              <a:solidFill>
                <a:schemeClr val="bg2"/>
              </a:solidFill>
              <a:latin typeface="+mj-lt"/>
            </a:endParaRPr>
          </a:p>
          <a:p>
            <a:pPr>
              <a:defRPr/>
            </a:pPr>
            <a:r>
              <a:rPr lang="en-US" sz="3600" dirty="0">
                <a:latin typeface="Franklin Gothic Book"/>
              </a:rPr>
              <a:t>INCOMING FIRST-YEAR STUDENTS</a:t>
            </a:r>
          </a:p>
          <a:p>
            <a:pPr>
              <a:defRPr/>
            </a:pPr>
            <a:endParaRPr lang="en-US" sz="1600" dirty="0">
              <a:solidFill>
                <a:schemeClr val="bg2"/>
              </a:solidFill>
              <a:latin typeface="Franklin Gothic Book"/>
            </a:endParaRPr>
          </a:p>
        </p:txBody>
      </p:sp>
      <p:cxnSp>
        <p:nvCxnSpPr>
          <p:cNvPr id="29703" name="Straight Connector 11"/>
          <p:cNvCxnSpPr>
            <a:cxnSpLocks noChangeShapeType="1"/>
          </p:cNvCxnSpPr>
          <p:nvPr/>
        </p:nvCxnSpPr>
        <p:spPr bwMode="auto">
          <a:xfrm>
            <a:off x="152400" y="838200"/>
            <a:ext cx="8686800" cy="0"/>
          </a:xfrm>
          <a:prstGeom prst="line">
            <a:avLst/>
          </a:prstGeom>
          <a:noFill/>
          <a:ln w="22225" algn="ctr">
            <a:solidFill>
              <a:schemeClr val="bg2"/>
            </a:solidFill>
            <a:round/>
            <a:headEnd/>
            <a:tailEnd/>
          </a:ln>
        </p:spPr>
      </p:cxnSp>
      <p:sp>
        <p:nvSpPr>
          <p:cNvPr id="8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9" name="Slide Number Placeholder 4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Subtitle 6"/>
          <p:cNvSpPr>
            <a:spLocks noGrp="1"/>
          </p:cNvSpPr>
          <p:nvPr>
            <p:ph type="subTitle" sz="quarter" idx="1"/>
          </p:nvPr>
        </p:nvSpPr>
        <p:spPr>
          <a:xfrm>
            <a:off x="1295400" y="4648200"/>
            <a:ext cx="6172200" cy="1752600"/>
          </a:xfrm>
        </p:spPr>
        <p:txBody>
          <a:bodyPr/>
          <a:lstStyle/>
          <a:p>
            <a:r>
              <a:rPr lang="en-US" dirty="0">
                <a:solidFill>
                  <a:srgbClr val="E74C39"/>
                </a:solidFill>
                <a:latin typeface="Franklin Gothic Book"/>
              </a:rPr>
              <a:t>Understanding students’ established behaviors in high school helps foster skills, knowledge, and abilities in the curriculum and co-curriculum.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2362200"/>
            <a:ext cx="9164444" cy="1752600"/>
          </a:xfrm>
          <a:prstGeom prst="rect">
            <a:avLst/>
          </a:prstGeom>
          <a:solidFill>
            <a:srgbClr val="E74C39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7680A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en-US" sz="4400" b="0" dirty="0">
                <a:solidFill>
                  <a:srgbClr val="202945"/>
                </a:solidFill>
                <a:latin typeface="Franklin Gothic Medium" panose="020B0603020102020204" pitchFamily="34" charset="0"/>
              </a:rPr>
              <a:t>High School Experiences</a:t>
            </a:r>
            <a:endParaRPr lang="en-US" sz="4400" b="0" kern="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5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3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0999"/>
            <a:ext cx="9140825" cy="989013"/>
          </a:xfrm>
        </p:spPr>
        <p:txBody>
          <a:bodyPr/>
          <a:lstStyle/>
          <a:p>
            <a:r>
              <a:rPr lang="en-US" dirty="0" smtClean="0">
                <a:solidFill>
                  <a:srgbClr val="202945"/>
                </a:solidFill>
                <a:latin typeface="Franklin Gothic Book" panose="020B0503020102020204" pitchFamily="34" charset="0"/>
              </a:rPr>
              <a:t>Academic Preparation</a:t>
            </a:r>
            <a:r>
              <a:rPr lang="en-US" dirty="0">
                <a:solidFill>
                  <a:schemeClr val="tx1"/>
                </a:solidFill>
                <a:latin typeface="Franklin Gothic Medium" panose="020B0603020102020204" pitchFamily="34" charset="0"/>
              </a:rPr>
              <a:t/>
            </a:r>
            <a:br>
              <a:rPr lang="en-US" dirty="0">
                <a:solidFill>
                  <a:schemeClr val="tx1"/>
                </a:solidFill>
                <a:latin typeface="Franklin Gothic Medium" panose="020B0603020102020204" pitchFamily="34" charset="0"/>
              </a:rPr>
            </a:br>
            <a:r>
              <a:rPr lang="en-US" sz="1800" dirty="0">
                <a:solidFill>
                  <a:srgbClr val="E74C39"/>
                </a:solidFill>
                <a:latin typeface="Franklin Gothic"/>
              </a:rPr>
              <a:t>Please mark which of the following courses you have completed.</a:t>
            </a:r>
          </a:p>
        </p:txBody>
      </p:sp>
      <p:graphicFrame>
        <p:nvGraphicFramePr>
          <p:cNvPr id="5" name="Course completion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7031537"/>
              </p:ext>
            </p:extLst>
          </p:nvPr>
        </p:nvGraphicFramePr>
        <p:xfrm>
          <a:off x="608012" y="1370012"/>
          <a:ext cx="7924800" cy="51831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522846" y="6248400"/>
            <a:ext cx="262988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200" dirty="0">
                <a:solidFill>
                  <a:srgbClr val="202945"/>
                </a:solidFill>
              </a:rPr>
              <a:t> Your Institution       Comparison Group</a:t>
            </a:r>
          </a:p>
        </p:txBody>
      </p:sp>
      <p:graphicFrame>
        <p:nvGraphicFramePr>
          <p:cNvPr id="10" name="Object 6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98425" y="1498600"/>
          <a:ext cx="8956675" cy="439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Habits of Mind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9184888"/>
              </p:ext>
            </p:extLst>
          </p:nvPr>
        </p:nvGraphicFramePr>
        <p:xfrm>
          <a:off x="0" y="1600200"/>
          <a:ext cx="71628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1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152400"/>
            <a:ext cx="807720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202945"/>
                </a:solidFill>
                <a:latin typeface="Franklin Gothic Book"/>
              </a:rPr>
              <a:t>Habits of Mind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800" i="1" dirty="0">
                <a:solidFill>
                  <a:srgbClr val="E74C39"/>
                </a:solidFill>
                <a:latin typeface="Franklin Gothic"/>
              </a:rPr>
              <a:t>Habits of Mind </a:t>
            </a:r>
            <a:r>
              <a:rPr lang="en-US" sz="1800" dirty="0">
                <a:solidFill>
                  <a:srgbClr val="E74C39"/>
                </a:solidFill>
                <a:latin typeface="Franklin Gothic"/>
              </a:rPr>
              <a:t>is a unified measure of the behaviors and traits associated with academic success. These learning behaviors are seen as the foundation for lifelong learning.</a:t>
            </a:r>
          </a:p>
        </p:txBody>
      </p:sp>
      <p:sp>
        <p:nvSpPr>
          <p:cNvPr id="7176" name="TextBox 1"/>
          <p:cNvSpPr txBox="1">
            <a:spLocks noChangeArrowheads="1"/>
          </p:cNvSpPr>
          <p:nvPr/>
        </p:nvSpPr>
        <p:spPr bwMode="auto">
          <a:xfrm>
            <a:off x="5791200" y="1828800"/>
            <a:ext cx="2971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/>
          <a:p>
            <a:pPr algn="ctr">
              <a:defRPr/>
            </a:pPr>
            <a:r>
              <a:rPr lang="en-US" sz="1600" b="1" u="sng" dirty="0">
                <a:solidFill>
                  <a:schemeClr val="bg2"/>
                </a:solidFill>
                <a:latin typeface="Franklin Gothic Book"/>
              </a:rPr>
              <a:t>Construct Items</a:t>
            </a:r>
            <a:endParaRPr lang="en-US" sz="1200" u="sng" dirty="0">
              <a:solidFill>
                <a:srgbClr val="202945"/>
              </a:solidFill>
              <a:latin typeface="Franklin Gothic Book"/>
            </a:endParaRPr>
          </a:p>
          <a:p>
            <a:pPr marL="171450" indent="-171450">
              <a:buFont typeface="Arial"/>
              <a:buChar char="•"/>
              <a:defRPr/>
            </a:pPr>
            <a:endParaRPr lang="en-US" sz="1200" b="1" dirty="0">
              <a:solidFill>
                <a:schemeClr val="bg2"/>
              </a:solidFill>
              <a:latin typeface="Franklin Gothic Book"/>
            </a:endParaRPr>
          </a:p>
          <a:p>
            <a:pPr marL="171450" indent="-171450">
              <a:buFont typeface="Arial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Seek solutions to problems and explain them to others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Support your opinions with a logical argument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Look up scientific research articles and resources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Take a risk because you felt you had more to gain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Accept mistakes as part of the learning process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Take on a challenge that scares you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Ask questions in class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Explore topics on your own, even though it was not required for a class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Evaluate the quality or reliability of information you received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Seek alternative solutions to a problem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200" b="1" dirty="0">
                <a:solidFill>
                  <a:schemeClr val="bg1"/>
                </a:solidFill>
                <a:latin typeface="Franklin Gothic Book" panose="020B0503020102020204" pitchFamily="34" charset="0"/>
              </a:rPr>
              <a:t>Analyze multiple sources of information before coming to a conclusion</a:t>
            </a:r>
          </a:p>
          <a:p>
            <a:pPr>
              <a:buFont typeface="Arial" charset="0"/>
              <a:buChar char="•"/>
              <a:defRPr/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1524000" y="6324600"/>
            <a:ext cx="76200" cy="76200"/>
          </a:xfrm>
          <a:prstGeom prst="rect">
            <a:avLst/>
          </a:prstGeom>
          <a:solidFill>
            <a:schemeClr val="accent1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743200" y="6324600"/>
            <a:ext cx="76200" cy="76200"/>
          </a:xfrm>
          <a:prstGeom prst="rect">
            <a:avLst/>
          </a:prstGeom>
          <a:solidFill>
            <a:schemeClr val="bg2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1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4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6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07417" y="6042967"/>
            <a:ext cx="2963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* Includes non-binary, genderqueer, gender non-conforming, identity not listed above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621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6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32840234"/>
              </p:ext>
            </p:extLst>
          </p:nvPr>
        </p:nvGraphicFramePr>
        <p:xfrm>
          <a:off x="221391" y="1476487"/>
          <a:ext cx="8956675" cy="439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Pluralistic Orientation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9832382"/>
              </p:ext>
            </p:extLst>
          </p:nvPr>
        </p:nvGraphicFramePr>
        <p:xfrm>
          <a:off x="152400" y="1676400"/>
          <a:ext cx="6477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176" name="TextBox 1"/>
          <p:cNvSpPr txBox="1">
            <a:spLocks noChangeArrowheads="1"/>
          </p:cNvSpPr>
          <p:nvPr/>
        </p:nvSpPr>
        <p:spPr bwMode="auto">
          <a:xfrm>
            <a:off x="5758927" y="1895587"/>
            <a:ext cx="33528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/>
          <a:p>
            <a:pPr algn="ctr">
              <a:defRPr/>
            </a:pPr>
            <a:r>
              <a:rPr lang="en-US" sz="1400" b="1" u="sng" dirty="0">
                <a:solidFill>
                  <a:srgbClr val="202945"/>
                </a:solidFill>
                <a:latin typeface="Franklin Gothic Book"/>
              </a:rPr>
              <a:t>Construct Items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en-US" sz="1400" b="1" u="sng" dirty="0">
              <a:solidFill>
                <a:srgbClr val="202945"/>
              </a:solidFill>
              <a:latin typeface="Franklin Gothic Book"/>
            </a:endParaRPr>
          </a:p>
          <a:p>
            <a:pPr marL="404813" indent="-285750">
              <a:buFont typeface="Arial" panose="020B0604020202020204" pitchFamily="34" charset="0"/>
              <a:buChar char="•"/>
              <a:defRPr/>
            </a:pPr>
            <a:r>
              <a:rPr lang="en-US" sz="1400" b="1" dirty="0" smtClean="0">
                <a:solidFill>
                  <a:srgbClr val="202945"/>
                </a:solidFill>
                <a:latin typeface="Franklin Gothic Book"/>
              </a:rPr>
              <a:t>Ability </a:t>
            </a:r>
            <a:r>
              <a:rPr lang="en-US" sz="1400" b="1" dirty="0">
                <a:solidFill>
                  <a:srgbClr val="202945"/>
                </a:solidFill>
                <a:latin typeface="Franklin Gothic Book"/>
              </a:rPr>
              <a:t>to see the world from someone else's perspective</a:t>
            </a:r>
          </a:p>
          <a:p>
            <a:pPr marL="404813" indent="-285750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202945"/>
                </a:solidFill>
                <a:latin typeface="Franklin Gothic Book"/>
              </a:rPr>
              <a:t>Tolerance of others with different beliefs</a:t>
            </a:r>
          </a:p>
          <a:p>
            <a:pPr marL="404813" indent="-285750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202945"/>
                </a:solidFill>
                <a:latin typeface="Franklin Gothic Book"/>
              </a:rPr>
              <a:t>Openness to having my own views challenged</a:t>
            </a:r>
          </a:p>
          <a:p>
            <a:pPr marL="404813" indent="-285750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202945"/>
                </a:solidFill>
                <a:latin typeface="Franklin Gothic Book"/>
              </a:rPr>
              <a:t>Ability to discuss and negotiate controversial issues</a:t>
            </a:r>
          </a:p>
          <a:p>
            <a:pPr marL="404813" indent="-285750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202945"/>
                </a:solidFill>
                <a:latin typeface="Franklin Gothic Book"/>
              </a:rPr>
              <a:t>Ability to work cooperatively with diverse people</a:t>
            </a:r>
          </a:p>
          <a:p>
            <a:pPr marL="404813" indent="-285750">
              <a:buFont typeface="Arial" panose="020B0604020202020204" pitchFamily="34" charset="0"/>
              <a:buChar char="•"/>
              <a:defRPr/>
            </a:pPr>
            <a:endParaRPr lang="en-US" sz="1400" b="1" dirty="0">
              <a:solidFill>
                <a:srgbClr val="202945"/>
              </a:solidFill>
              <a:latin typeface="Franklin Gothic Book"/>
            </a:endParaRPr>
          </a:p>
          <a:p>
            <a:pPr>
              <a:defRPr/>
            </a:pPr>
            <a:endParaRPr lang="en-US" sz="1200" dirty="0">
              <a:solidFill>
                <a:schemeClr val="bg1"/>
              </a:solidFill>
              <a:latin typeface="Franklin Gothic Book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914400" y="152400"/>
            <a:ext cx="8229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eaLnBrk="1" hangingPunct="1">
              <a:defRPr/>
            </a:pPr>
            <a:r>
              <a:rPr lang="en-US" sz="2800" b="1" kern="0" dirty="0">
                <a:solidFill>
                  <a:srgbClr val="202945"/>
                </a:solidFill>
                <a:latin typeface="Franklin Gothic Book"/>
                <a:ea typeface="+mj-ea"/>
                <a:cs typeface="+mj-cs"/>
              </a:rPr>
              <a:t>Pluralistic Orientation</a:t>
            </a:r>
            <a:r>
              <a:rPr lang="en-US" sz="1600" b="1" kern="0" dirty="0">
                <a:latin typeface="+mj-lt"/>
                <a:ea typeface="+mj-ea"/>
                <a:cs typeface="+mj-cs"/>
              </a:rPr>
              <a:t/>
            </a:r>
            <a:br>
              <a:rPr lang="en-US" sz="1600" b="1" kern="0" dirty="0">
                <a:latin typeface="+mj-lt"/>
                <a:ea typeface="+mj-ea"/>
                <a:cs typeface="+mj-cs"/>
              </a:rPr>
            </a:br>
            <a:r>
              <a:rPr lang="en-US" sz="1800" b="1" i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Pluralistic Orientation </a:t>
            </a: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measures skills and dispositions appropriate for </a:t>
            </a:r>
            <a:r>
              <a:rPr lang="en-US" sz="1800" b="1" kern="0" dirty="0">
                <a:latin typeface="Franklin Gothic"/>
                <a:ea typeface="+mj-ea"/>
                <a:cs typeface="+mj-cs"/>
              </a:rPr>
              <a:t/>
            </a:r>
            <a:br>
              <a:rPr lang="en-US" sz="1800" b="1" kern="0" dirty="0">
                <a:latin typeface="Franklin Gothic"/>
                <a:ea typeface="+mj-ea"/>
                <a:cs typeface="+mj-cs"/>
              </a:rPr>
            </a:b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living and working in a diverse society.</a:t>
            </a:r>
          </a:p>
        </p:txBody>
      </p:sp>
      <p:sp>
        <p:nvSpPr>
          <p:cNvPr id="7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6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53795" y="5939135"/>
            <a:ext cx="29630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* Includes non-binary, genderqueer, gender non-conforming, identity not listed above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73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6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98425" y="1498600"/>
          <a:ext cx="8956675" cy="439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Academic Self-Concept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5418057"/>
              </p:ext>
            </p:extLst>
          </p:nvPr>
        </p:nvGraphicFramePr>
        <p:xfrm>
          <a:off x="533400" y="1600200"/>
          <a:ext cx="6858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176" name="TextBox 1"/>
          <p:cNvSpPr txBox="1">
            <a:spLocks noChangeArrowheads="1"/>
          </p:cNvSpPr>
          <p:nvPr/>
        </p:nvSpPr>
        <p:spPr bwMode="auto">
          <a:xfrm>
            <a:off x="6477000" y="3048000"/>
            <a:ext cx="25781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/>
          <a:p>
            <a:pPr algn="ctr">
              <a:defRPr/>
            </a:pPr>
            <a:r>
              <a:rPr lang="en-US" sz="1400" b="1" u="sng" dirty="0">
                <a:solidFill>
                  <a:srgbClr val="202945"/>
                </a:solidFill>
                <a:latin typeface="Franklin Gothic Book"/>
              </a:rPr>
              <a:t>Construct Items</a:t>
            </a:r>
          </a:p>
          <a:p>
            <a:pPr>
              <a:defRPr/>
            </a:pPr>
            <a:endParaRPr lang="en-US" sz="1400" b="1" u="sng" dirty="0">
              <a:solidFill>
                <a:srgbClr val="202945"/>
              </a:solidFill>
              <a:latin typeface="Franklin Gothic Book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202945"/>
                </a:solidFill>
                <a:latin typeface="Franklin Gothic Book"/>
              </a:rPr>
              <a:t>Self-rated academic ability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202945"/>
                </a:solidFill>
                <a:latin typeface="Franklin Gothic Book"/>
              </a:rPr>
              <a:t>Self-rated mathematical ability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202945"/>
                </a:solidFill>
                <a:latin typeface="Franklin Gothic Book"/>
              </a:rPr>
              <a:t>Self-rated self-confidence (intellectual)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202945"/>
                </a:solidFill>
                <a:latin typeface="Franklin Gothic Book"/>
              </a:rPr>
              <a:t>Self-rated drive to achieve</a:t>
            </a:r>
          </a:p>
          <a:p>
            <a:pPr marL="171450" indent="-171450" algn="just">
              <a:buFont typeface="Arial" panose="020B0604020202020204" pitchFamily="34" charset="0"/>
              <a:buChar char="•"/>
              <a:defRPr/>
            </a:pPr>
            <a:endParaRPr lang="en-US" sz="1200" dirty="0">
              <a:solidFill>
                <a:srgbClr val="202945"/>
              </a:solidFill>
              <a:latin typeface="Franklin Gothic Book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914400" y="152400"/>
            <a:ext cx="8001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pPr algn="ctr" eaLnBrk="1" hangingPunct="1">
              <a:defRPr/>
            </a:pPr>
            <a:r>
              <a:rPr lang="en-US" sz="2800" b="1" kern="0" dirty="0">
                <a:solidFill>
                  <a:schemeClr val="bg2"/>
                </a:solidFill>
                <a:latin typeface="Franklin Gothic Book"/>
                <a:ea typeface="+mj-ea"/>
                <a:cs typeface="+mj-cs"/>
              </a:rPr>
              <a:t>Academic Self-Concept</a:t>
            </a:r>
            <a:r>
              <a:rPr lang="en-US" sz="1600" b="1" i="1" kern="0" dirty="0">
                <a:latin typeface="Franklin Gothic Book"/>
                <a:ea typeface="+mj-ea"/>
                <a:cs typeface="+mj-cs"/>
              </a:rPr>
              <a:t> </a:t>
            </a:r>
            <a:r>
              <a:rPr lang="en-US" sz="1600" b="1" i="1" kern="0" dirty="0">
                <a:latin typeface="+mj-lt"/>
                <a:ea typeface="+mj-ea"/>
                <a:cs typeface="+mj-cs"/>
              </a:rPr>
              <a:t/>
            </a:r>
            <a:br>
              <a:rPr lang="en-US" sz="1600" b="1" i="1" kern="0" dirty="0">
                <a:latin typeface="+mj-lt"/>
                <a:ea typeface="+mj-ea"/>
                <a:cs typeface="+mj-cs"/>
              </a:rPr>
            </a:b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Self-awareness and confidence in academic environments help students learn by encouraging their intellectual inquiry. </a:t>
            </a:r>
            <a:r>
              <a:rPr lang="en-US" sz="1800" b="1" i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Academic Self-Concept </a:t>
            </a: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is a unified measure of students’ beliefs about their abilities and confidence in academic environments.</a:t>
            </a:r>
          </a:p>
        </p:txBody>
      </p:sp>
      <p:sp>
        <p:nvSpPr>
          <p:cNvPr id="7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6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77000" y="5538569"/>
            <a:ext cx="2364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* Includes non-binary, genderqueer, gender non-conforming, identity not listed above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7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150813"/>
            <a:ext cx="8001000" cy="1449387"/>
          </a:xfrm>
        </p:spPr>
        <p:txBody>
          <a:bodyPr/>
          <a:lstStyle/>
          <a:p>
            <a:pPr eaLnBrk="1" hangingPunct="1">
              <a:defRPr/>
            </a:pP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 </a:t>
            </a:r>
            <a:r>
              <a:rPr lang="en-US" dirty="0">
                <a:solidFill>
                  <a:srgbClr val="202945"/>
                </a:solidFill>
                <a:latin typeface="Franklin Gothic Book"/>
              </a:rPr>
              <a:t>Civic Engagement</a:t>
            </a:r>
            <a:r>
              <a:rPr lang="en-US" sz="1600" dirty="0">
                <a:solidFill>
                  <a:schemeClr val="tx1"/>
                </a:solidFill>
              </a:rPr>
              <a:t/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rgbClr val="E74C39"/>
                </a:solidFill>
                <a:latin typeface="Franklin Gothic"/>
              </a:rPr>
              <a:t>Engaged citizens are a critical element in the functioning of our democratic society. </a:t>
            </a:r>
            <a:r>
              <a:rPr lang="en-US" sz="1800" i="1" dirty="0">
                <a:solidFill>
                  <a:srgbClr val="E74C39"/>
                </a:solidFill>
                <a:latin typeface="Franklin Gothic"/>
              </a:rPr>
              <a:t>Civic Engagement </a:t>
            </a:r>
            <a:r>
              <a:rPr lang="en-US" sz="1800" dirty="0">
                <a:solidFill>
                  <a:srgbClr val="E74C39"/>
                </a:solidFill>
                <a:latin typeface="Franklin Gothic"/>
              </a:rPr>
              <a:t>measures the extent to which students are motivated and involved in civic, </a:t>
            </a:r>
            <a:r>
              <a:rPr lang="en-US" sz="1800" dirty="0" smtClean="0">
                <a:solidFill>
                  <a:srgbClr val="E74C39"/>
                </a:solidFill>
                <a:latin typeface="Franklin Gothic"/>
              </a:rPr>
              <a:t>electoral, </a:t>
            </a:r>
            <a:r>
              <a:rPr lang="en-US" sz="1800" dirty="0">
                <a:solidFill>
                  <a:srgbClr val="E74C39"/>
                </a:solidFill>
                <a:latin typeface="Franklin Gothic"/>
              </a:rPr>
              <a:t>and political activities.</a:t>
            </a:r>
          </a:p>
        </p:txBody>
      </p:sp>
      <p:graphicFrame>
        <p:nvGraphicFramePr>
          <p:cNvPr id="8" name="Civic Engagement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99248758"/>
              </p:ext>
            </p:extLst>
          </p:nvPr>
        </p:nvGraphicFramePr>
        <p:xfrm>
          <a:off x="76200" y="1492250"/>
          <a:ext cx="8839200" cy="4489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677581" y="6019800"/>
            <a:ext cx="271702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t">
            <a:spAutoFit/>
          </a:bodyPr>
          <a:lstStyle/>
          <a:p>
            <a:pPr algn="ctr">
              <a:defRPr/>
            </a:pPr>
            <a:r>
              <a:rPr lang="en-US" sz="1200" dirty="0">
                <a:solidFill>
                  <a:srgbClr val="202945"/>
                </a:solidFill>
                <a:latin typeface="+mn-lt"/>
              </a:rPr>
              <a:t>  Your Institution       Comparison Group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752600" y="6096000"/>
            <a:ext cx="76200" cy="76200"/>
          </a:xfrm>
          <a:prstGeom prst="rect">
            <a:avLst/>
          </a:prstGeom>
          <a:solidFill>
            <a:schemeClr val="accent1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rgbClr val="202945"/>
              </a:solidFill>
              <a:effectLst/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2971800" y="6096000"/>
            <a:ext cx="76200" cy="76200"/>
          </a:xfrm>
          <a:prstGeom prst="rect">
            <a:avLst/>
          </a:prstGeom>
          <a:solidFill>
            <a:schemeClr val="bg2"/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1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2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0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5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53200" y="5849034"/>
            <a:ext cx="2486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* Includes non-binary, genderqueer, gender non-conforming, identity not listed above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42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924800" cy="1524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Franklin Gothic Book"/>
              </a:rPr>
              <a:t>Health and Wellness</a:t>
            </a:r>
            <a:r>
              <a:rPr lang="en-US" sz="1600" dirty="0">
                <a:solidFill>
                  <a:schemeClr val="tx1"/>
                </a:solidFill>
              </a:rPr>
              <a:t/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sz="1600" dirty="0" smtClean="0">
                <a:solidFill>
                  <a:srgbClr val="E74C39"/>
                </a:solidFill>
                <a:latin typeface="Franklin Gothic"/>
              </a:rPr>
              <a:t>Students</a:t>
            </a:r>
            <a:r>
              <a:rPr lang="en-US" sz="1600" dirty="0">
                <a:solidFill>
                  <a:srgbClr val="E74C39"/>
                </a:solidFill>
                <a:latin typeface="Franklin Gothic"/>
              </a:rPr>
              <a:t>’ emotional well-being can affect many important aspects of the student experience including academic performance and persistence</a:t>
            </a:r>
            <a:r>
              <a:rPr lang="en-US" sz="1600" dirty="0" smtClean="0">
                <a:solidFill>
                  <a:srgbClr val="E74C39"/>
                </a:solidFill>
                <a:latin typeface="Franklin Gothic"/>
              </a:rPr>
              <a:t>.</a:t>
            </a:r>
            <a:br>
              <a:rPr lang="en-US" sz="1600" dirty="0" smtClean="0">
                <a:solidFill>
                  <a:srgbClr val="E74C39"/>
                </a:solidFill>
                <a:latin typeface="Franklin Gothic"/>
              </a:rPr>
            </a:br>
            <a:r>
              <a:rPr lang="en-US" sz="1600" dirty="0">
                <a:solidFill>
                  <a:srgbClr val="E74C39"/>
                </a:solidFill>
                <a:latin typeface="Franklin Gothic Book"/>
              </a:rPr>
              <a:t/>
            </a:r>
            <a:br>
              <a:rPr lang="en-US" sz="1600" dirty="0">
                <a:solidFill>
                  <a:srgbClr val="E74C39"/>
                </a:solidFill>
                <a:latin typeface="Franklin Gothic Book"/>
              </a:rPr>
            </a:br>
            <a:r>
              <a:rPr lang="en-US" sz="1800" dirty="0">
                <a:solidFill>
                  <a:srgbClr val="E74C39"/>
                </a:solidFill>
                <a:latin typeface="Franklin Gothic Book"/>
              </a:rPr>
              <a:t>In the past year, how often have you:</a:t>
            </a:r>
          </a:p>
        </p:txBody>
      </p:sp>
      <p:graphicFrame>
        <p:nvGraphicFramePr>
          <p:cNvPr id="18" name="Health Wellness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46948322"/>
              </p:ext>
            </p:extLst>
          </p:nvPr>
        </p:nvGraphicFramePr>
        <p:xfrm>
          <a:off x="101600" y="1600200"/>
          <a:ext cx="8737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534" name="TextBox 10"/>
          <p:cNvSpPr txBox="1">
            <a:spLocks noChangeArrowheads="1"/>
          </p:cNvSpPr>
          <p:nvPr/>
        </p:nvSpPr>
        <p:spPr bwMode="auto">
          <a:xfrm>
            <a:off x="1066800" y="5562600"/>
            <a:ext cx="3429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rgbClr val="202945"/>
                </a:solidFill>
                <a:latin typeface="+mn-lt"/>
              </a:rPr>
              <a:t>Felt overwhelmed by all I had to do</a:t>
            </a:r>
          </a:p>
        </p:txBody>
      </p:sp>
      <p:sp>
        <p:nvSpPr>
          <p:cNvPr id="22537" name="TextBox 13"/>
          <p:cNvSpPr txBox="1">
            <a:spLocks noChangeArrowheads="1"/>
          </p:cNvSpPr>
          <p:nvPr/>
        </p:nvSpPr>
        <p:spPr bwMode="auto">
          <a:xfrm>
            <a:off x="5943600" y="5562600"/>
            <a:ext cx="1981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rgbClr val="202945"/>
                </a:solidFill>
                <a:latin typeface="+mn-lt"/>
              </a:rPr>
              <a:t>Felt depressed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3276600" y="5943600"/>
            <a:ext cx="2895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</a:rPr>
              <a:t> </a:t>
            </a:r>
            <a:r>
              <a:rPr lang="en-US" sz="1200" b="1" dirty="0">
                <a:solidFill>
                  <a:srgbClr val="202945"/>
                </a:solidFill>
                <a:latin typeface="+mn-lt"/>
              </a:rPr>
              <a:t>Your Institution         Comparison Group</a:t>
            </a:r>
          </a:p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  <a:latin typeface="+mn-lt"/>
              </a:rPr>
              <a:t>     </a:t>
            </a:r>
            <a:r>
              <a:rPr lang="en-US" sz="1200" dirty="0">
                <a:solidFill>
                  <a:srgbClr val="202945"/>
                </a:solidFill>
                <a:latin typeface="+mn-lt"/>
              </a:rPr>
              <a:t>Frequently                    Frequently</a:t>
            </a:r>
          </a:p>
          <a:p>
            <a:pPr>
              <a:defRPr/>
            </a:pPr>
            <a:r>
              <a:rPr lang="en-US" sz="1200" dirty="0">
                <a:solidFill>
                  <a:srgbClr val="202945"/>
                </a:solidFill>
                <a:latin typeface="+mn-lt"/>
              </a:rPr>
              <a:t>     Occasionally                 Occasionally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3429000" y="6400800"/>
            <a:ext cx="76200" cy="76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429000" y="6248400"/>
            <a:ext cx="76200" cy="762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4800600" y="6400800"/>
            <a:ext cx="76200" cy="76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4800600" y="6248400"/>
            <a:ext cx="76200" cy="76200"/>
          </a:xfrm>
          <a:prstGeom prst="rect">
            <a:avLst/>
          </a:prstGeom>
          <a:solidFill>
            <a:schemeClr val="bg2"/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2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3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5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08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Subtitle 4"/>
          <p:cNvSpPr>
            <a:spLocks noGrp="1"/>
          </p:cNvSpPr>
          <p:nvPr>
            <p:ph type="subTitle" sz="quarter" idx="1"/>
          </p:nvPr>
        </p:nvSpPr>
        <p:spPr>
          <a:xfrm>
            <a:off x="1371600" y="4724400"/>
            <a:ext cx="6400800" cy="17526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dirty="0">
                <a:solidFill>
                  <a:srgbClr val="E74C39"/>
                </a:solidFill>
                <a:latin typeface="Franklin Gothic Book"/>
              </a:rPr>
              <a:t>These items illustrate students’ academic preparation.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2590800"/>
            <a:ext cx="9144000" cy="1752600"/>
          </a:xfrm>
          <a:prstGeom prst="rect">
            <a:avLst/>
          </a:prstGeom>
          <a:solidFill>
            <a:srgbClr val="E74C39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7680A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en-US" sz="4400" b="0" dirty="0">
                <a:solidFill>
                  <a:srgbClr val="202945"/>
                </a:solidFill>
                <a:latin typeface="Franklin Gothic Medium" panose="020B0603020102020204" pitchFamily="34" charset="0"/>
              </a:rPr>
              <a:t>College Preparation</a:t>
            </a:r>
            <a:endParaRPr lang="en-US" sz="4400" b="0" kern="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3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" y="228600"/>
            <a:ext cx="9140825" cy="762000"/>
          </a:xfrm>
          <a:noFill/>
        </p:spPr>
        <p:txBody>
          <a:bodyPr/>
          <a:lstStyle/>
          <a:p>
            <a:pPr eaLnBrk="1" hangingPunct="1"/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rgbClr val="202945"/>
                </a:solidFill>
                <a:latin typeface="Franklin Gothic Book"/>
              </a:rPr>
              <a:t>AP Exam Scores</a:t>
            </a:r>
            <a:r>
              <a:rPr lang="en-US" sz="2160" dirty="0">
                <a:solidFill>
                  <a:schemeClr val="tx1"/>
                </a:solidFill>
              </a:rPr>
              <a:t/>
            </a:r>
            <a:br>
              <a:rPr lang="en-US" sz="2160" dirty="0">
                <a:solidFill>
                  <a:schemeClr val="tx1"/>
                </a:solidFill>
              </a:rPr>
            </a:br>
            <a:endParaRPr lang="en-US" sz="2160" dirty="0">
              <a:solidFill>
                <a:schemeClr val="tx1"/>
              </a:solidFill>
            </a:endParaRPr>
          </a:p>
        </p:txBody>
      </p:sp>
      <p:graphicFrame>
        <p:nvGraphicFramePr>
          <p:cNvPr id="7" name="College Adminissions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</p:nvPr>
        </p:nvGraphicFramePr>
        <p:xfrm>
          <a:off x="457200" y="1600200"/>
          <a:ext cx="82296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Number of applications"/>
          <p:cNvGraphicFramePr>
            <a:graphicFrameLocks noGrp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60908648"/>
              </p:ext>
            </p:extLst>
          </p:nvPr>
        </p:nvGraphicFramePr>
        <p:xfrm>
          <a:off x="195146" y="2055094"/>
          <a:ext cx="8686800" cy="4348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8600" y="840635"/>
            <a:ext cx="876300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On how many AP exams did you score a 3 or higher?</a:t>
            </a:r>
            <a:endParaRPr lang="en-US" sz="1800" b="1" dirty="0">
              <a:solidFill>
                <a:srgbClr val="E74C39"/>
              </a:solidFill>
              <a:latin typeface="Franklin Gothic"/>
            </a:endParaRPr>
          </a:p>
        </p:txBody>
      </p:sp>
      <p:sp>
        <p:nvSpPr>
          <p:cNvPr id="8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0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1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7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73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7929"/>
            <a:ext cx="9140825" cy="1066801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rgbClr val="202945"/>
                </a:solidFill>
                <a:latin typeface="Franklin Gothic Book"/>
              </a:rPr>
              <a:t>Previous College Coursework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endParaRPr lang="en-US" sz="2150" dirty="0">
              <a:solidFill>
                <a:srgbClr val="E74C39"/>
              </a:solidFill>
              <a:latin typeface="Franklin Gothic Book"/>
            </a:endParaRPr>
          </a:p>
        </p:txBody>
      </p:sp>
      <p:sp>
        <p:nvSpPr>
          <p:cNvPr id="6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graphicFrame>
        <p:nvGraphicFramePr>
          <p:cNvPr id="8" name="Health Wellness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80936779"/>
              </p:ext>
            </p:extLst>
          </p:nvPr>
        </p:nvGraphicFramePr>
        <p:xfrm>
          <a:off x="146424" y="1866899"/>
          <a:ext cx="8737600" cy="4762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5029200" y="5715000"/>
            <a:ext cx="138056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202945"/>
                </a:solidFill>
                <a:latin typeface="+mn-lt"/>
              </a:rPr>
              <a:t>Yes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57793" y="986985"/>
            <a:ext cx="3429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 algn="ctr">
              <a:defRPr/>
            </a:pP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Have taken courses for credit at </a:t>
            </a:r>
            <a:r>
              <a:rPr lang="en-US" sz="1800" b="1" u="sng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this</a:t>
            </a: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 institution prior to this term </a:t>
            </a:r>
            <a:endParaRPr lang="en-US" sz="1100" dirty="0">
              <a:solidFill>
                <a:srgbClr val="202945"/>
              </a:solidFill>
              <a:latin typeface="Franklin Gothic"/>
            </a:endParaRPr>
          </a:p>
        </p:txBody>
      </p:sp>
      <p:sp>
        <p:nvSpPr>
          <p:cNvPr id="14" name="TextBox 10"/>
          <p:cNvSpPr txBox="1">
            <a:spLocks noChangeArrowheads="1"/>
          </p:cNvSpPr>
          <p:nvPr/>
        </p:nvSpPr>
        <p:spPr bwMode="auto">
          <a:xfrm>
            <a:off x="990600" y="5721162"/>
            <a:ext cx="138056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202945"/>
                </a:solidFill>
                <a:latin typeface="+mn-lt"/>
              </a:rPr>
              <a:t>Yes</a:t>
            </a: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3009900" y="5752733"/>
            <a:ext cx="138056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202945"/>
                </a:solidFill>
                <a:latin typeface="+mn-lt"/>
              </a:rPr>
              <a:t>Yes</a:t>
            </a:r>
          </a:p>
        </p:txBody>
      </p:sp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7227046" y="5732001"/>
            <a:ext cx="138056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 algn="ctr">
              <a:defRPr/>
            </a:pPr>
            <a:r>
              <a:rPr lang="en-US" sz="1400" b="1" dirty="0">
                <a:solidFill>
                  <a:srgbClr val="202945"/>
                </a:solidFill>
                <a:latin typeface="+mn-lt"/>
              </a:rPr>
              <a:t>Yes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158439" y="951646"/>
            <a:ext cx="375696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 algn="ctr">
              <a:defRPr/>
            </a:pP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Have taken courses, whether for credit or not for credit, at </a:t>
            </a:r>
            <a:r>
              <a:rPr lang="en-US" sz="1800" b="1" u="sng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any other</a:t>
            </a: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 institution since leaving high school</a:t>
            </a:r>
            <a:endParaRPr lang="en-US" sz="1100" dirty="0">
              <a:solidFill>
                <a:srgbClr val="202945"/>
              </a:solidFill>
              <a:latin typeface="Franklin Gothic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5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4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202945"/>
                </a:solidFill>
                <a:latin typeface="Franklin Gothic Book" panose="020B0503020102020204" pitchFamily="34" charset="0"/>
              </a:rPr>
              <a:t>Table of Contents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 numCol="2">
            <a:noAutofit/>
          </a:bodyPr>
          <a:lstStyle/>
          <a:p>
            <a:pPr marL="0" indent="0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u="sng" dirty="0">
                <a:solidFill>
                  <a:srgbClr val="202945"/>
                </a:solidFill>
                <a:latin typeface="Franklin Gothic Book" panose="020B0503020102020204" pitchFamily="34" charset="0"/>
                <a:hlinkClick r:id="rId4" action="ppaction://hlinksldjump"/>
              </a:rPr>
              <a:t>Demographics</a:t>
            </a:r>
            <a:endParaRPr lang="en-US" sz="1400" u="sng" dirty="0">
              <a:solidFill>
                <a:srgbClr val="202945"/>
              </a:solidFill>
              <a:latin typeface="Franklin Gothic Book" panose="020B0503020102020204" pitchFamily="34" charset="0"/>
            </a:endParaRPr>
          </a:p>
          <a:p>
            <a:pPr marL="233363" indent="0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u="sng" dirty="0">
                <a:solidFill>
                  <a:schemeClr val="bg2"/>
                </a:solidFill>
                <a:latin typeface="Franklin Gothic Book" panose="020B0503020102020204" pitchFamily="34" charset="0"/>
                <a:hlinkClick r:id="rId4" action="ppaction://hlinksldjump"/>
              </a:rPr>
              <a:t>Gender Identity </a:t>
            </a:r>
            <a:endParaRPr lang="en-US" sz="1400" u="sng" dirty="0">
              <a:solidFill>
                <a:schemeClr val="bg2"/>
              </a:solidFill>
              <a:latin typeface="Franklin Gothic Book" panose="020B0503020102020204" pitchFamily="34" charset="0"/>
            </a:endParaRPr>
          </a:p>
          <a:p>
            <a:pPr marL="233363" indent="0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u="sng" dirty="0">
                <a:solidFill>
                  <a:schemeClr val="bg2"/>
                </a:solidFill>
                <a:latin typeface="Franklin Gothic Book" panose="020B0503020102020204" pitchFamily="34" charset="0"/>
                <a:hlinkClick r:id="rId5" action="ppaction://hlinksldjump"/>
              </a:rPr>
              <a:t>Race/Ethnicity</a:t>
            </a:r>
            <a:endParaRPr lang="en-US" sz="1400" u="sng" dirty="0">
              <a:solidFill>
                <a:schemeClr val="bg2"/>
              </a:solidFill>
              <a:latin typeface="Franklin Gothic Book" panose="020B0503020102020204" pitchFamily="34" charset="0"/>
            </a:endParaRPr>
          </a:p>
          <a:p>
            <a:pPr marL="233363" indent="0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6" action="ppaction://hlinksldjump"/>
              </a:rPr>
              <a:t>Distance from Home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0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endParaRPr lang="en-US" sz="80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  <a:p>
            <a:pPr marL="0" indent="0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u="sng" dirty="0">
                <a:solidFill>
                  <a:srgbClr val="202945"/>
                </a:solidFill>
                <a:latin typeface="Franklin Gothic Book" panose="020B0503020102020204" pitchFamily="34" charset="0"/>
                <a:hlinkClick r:id="rId7" action="ppaction://hlinksldjump"/>
              </a:rPr>
              <a:t>College </a:t>
            </a:r>
            <a:r>
              <a:rPr lang="en-US" sz="1400" u="sng" dirty="0" smtClean="0">
                <a:solidFill>
                  <a:srgbClr val="202945"/>
                </a:solidFill>
                <a:latin typeface="Franklin Gothic Book" panose="020B0503020102020204" pitchFamily="34" charset="0"/>
                <a:hlinkClick r:id="rId7" action="ppaction://hlinksldjump"/>
              </a:rPr>
              <a:t>Choice</a:t>
            </a:r>
            <a:endParaRPr lang="en-US" sz="1400" u="sng" dirty="0">
              <a:solidFill>
                <a:srgbClr val="202945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8" action="ppaction://hlinksldjump"/>
              </a:rPr>
              <a:t>College Applications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9" action="ppaction://hlinksldjump"/>
              </a:rPr>
              <a:t>Accepted/Attending First Choice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10" action="ppaction://hlinksldjump"/>
              </a:rPr>
              <a:t>Reasons for Attending College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11" action="ppaction://hlinksldjump"/>
              </a:rPr>
              <a:t>Reasons for Attending </a:t>
            </a:r>
            <a:r>
              <a:rPr lang="en-US" sz="1400" i="1" u="sng" dirty="0">
                <a:solidFill>
                  <a:srgbClr val="E74C39"/>
                </a:solidFill>
                <a:latin typeface="Franklin Gothic Book" panose="020B0503020102020204" pitchFamily="34" charset="0"/>
                <a:hlinkClick r:id="rId11" action="ppaction://hlinksldjump"/>
              </a:rPr>
              <a:t>This</a:t>
            </a: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11" action="ppaction://hlinksldjump"/>
              </a:rPr>
              <a:t> College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lvl="1" indent="0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endParaRPr lang="en-US" sz="800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  <a:p>
            <a:pPr marL="0" indent="0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u="sng" dirty="0">
                <a:solidFill>
                  <a:srgbClr val="202945"/>
                </a:solidFill>
                <a:latin typeface="Franklin Gothic Book" panose="020B0503020102020204" pitchFamily="34" charset="0"/>
                <a:hlinkClick r:id="rId12" action="ppaction://hlinksldjump"/>
              </a:rPr>
              <a:t>Financing College</a:t>
            </a:r>
            <a:endParaRPr lang="en-US" sz="1400" u="sng" dirty="0">
              <a:solidFill>
                <a:srgbClr val="202945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13" action="ppaction://hlinksldjump"/>
              </a:rPr>
              <a:t>Funding Sources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14" action="ppaction://hlinksldjump"/>
              </a:rPr>
              <a:t>Financial Aid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15" action="ppaction://hlinksldjump"/>
              </a:rPr>
              <a:t>Ability to Finance Education</a:t>
            </a: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</a:rPr>
              <a:t> </a:t>
            </a:r>
            <a:endParaRPr lang="en-US" sz="1400" u="sng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  <a:p>
            <a:pPr marL="0" indent="0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endParaRPr lang="en-US" sz="1400" u="sng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  <a:p>
            <a:pPr marL="0" indent="0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u="sng" dirty="0">
                <a:solidFill>
                  <a:srgbClr val="202945"/>
                </a:solidFill>
                <a:latin typeface="Franklin Gothic Book" panose="020B0503020102020204" pitchFamily="34" charset="0"/>
                <a:hlinkClick r:id="rId16" action="ppaction://hlinksldjump"/>
              </a:rPr>
              <a:t>High School Experiences</a:t>
            </a:r>
            <a:endParaRPr lang="en-US" sz="1400" u="sng" dirty="0">
              <a:solidFill>
                <a:srgbClr val="202945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17" action="ppaction://hlinksldjump"/>
              </a:rPr>
              <a:t>Academic Preparation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18" action="ppaction://hlinksldjump"/>
              </a:rPr>
              <a:t>Habits of Mind 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19" action="ppaction://hlinksldjump"/>
              </a:rPr>
              <a:t>Pluralistic Orientation 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  <a:hlinkClick r:id="rId20" action="ppaction://hlinksldjump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20" action="ppaction://hlinksldjump"/>
              </a:rPr>
              <a:t>Academic Self-Concept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21" action="ppaction://hlinksldjump"/>
              </a:rPr>
              <a:t>Civic Engagement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22" action="ppaction://hlinksldjump"/>
              </a:rPr>
              <a:t>Health and Wellness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endParaRPr lang="en-US" sz="800" dirty="0">
              <a:solidFill>
                <a:srgbClr val="767FAC"/>
              </a:solidFill>
              <a:latin typeface="Franklin Gothic Book" panose="020B0503020102020204" pitchFamily="34" charset="0"/>
            </a:endParaRPr>
          </a:p>
          <a:p>
            <a:pPr marL="0" indent="0" eaLnBrk="1" hangingPunct="1">
              <a:spcBef>
                <a:spcPct val="300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u="sng" dirty="0">
                <a:solidFill>
                  <a:srgbClr val="202945"/>
                </a:solidFill>
                <a:latin typeface="Franklin Gothic Book" panose="020B0503020102020204" pitchFamily="34" charset="0"/>
                <a:hlinkClick r:id="rId23" action="ppaction://hlinksldjump"/>
              </a:rPr>
              <a:t>College Preparation</a:t>
            </a:r>
            <a:endParaRPr lang="en-US" sz="1400" u="sng" dirty="0">
              <a:solidFill>
                <a:srgbClr val="202945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ct val="300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u="sng" dirty="0">
                <a:solidFill>
                  <a:srgbClr val="202945"/>
                </a:solidFill>
                <a:latin typeface="Franklin Gothic Book" panose="020B0503020102020204" pitchFamily="34" charset="0"/>
                <a:hlinkClick r:id="rId24" action="ppaction://hlinksldjump"/>
              </a:rPr>
              <a:t>AP Exam Scores</a:t>
            </a:r>
            <a:endParaRPr lang="en-US" sz="1400" u="sng" dirty="0">
              <a:solidFill>
                <a:srgbClr val="202945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ct val="300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202945"/>
                </a:solidFill>
                <a:latin typeface="Franklin Gothic Book"/>
                <a:hlinkClick r:id="rId25" action="ppaction://hlinksldjump"/>
              </a:rPr>
              <a:t>Previous College Coursework</a:t>
            </a:r>
            <a:endParaRPr lang="en-US" sz="1400" u="sng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ct val="300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26" action="ppaction://hlinksldjump"/>
              </a:rPr>
              <a:t>Science/Research Self-Efficacy</a:t>
            </a:r>
            <a:endParaRPr lang="en-US" sz="1400" u="sng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marL="0" indent="0" eaLnBrk="1" hangingPunct="1">
              <a:spcBef>
                <a:spcPct val="300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endParaRPr lang="en-US" sz="800" u="sng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  <a:p>
            <a:pPr marL="0" indent="0" eaLnBrk="1" hangingPunct="1">
              <a:spcBef>
                <a:spcPct val="300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u="sng" dirty="0">
                <a:solidFill>
                  <a:srgbClr val="202945"/>
                </a:solidFill>
                <a:latin typeface="Franklin Gothic Book" panose="020B0503020102020204" pitchFamily="34" charset="0"/>
                <a:hlinkClick r:id="rId27" action="ppaction://hlinksldjump"/>
              </a:rPr>
              <a:t>Expectations for College: Major and Career</a:t>
            </a:r>
            <a:endParaRPr lang="en-US" sz="1400" u="sng" dirty="0">
              <a:solidFill>
                <a:srgbClr val="202945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28" action="ppaction://hlinksldjump"/>
              </a:rPr>
              <a:t>Intended Major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29" action="ppaction://hlinksldjump"/>
              </a:rPr>
              <a:t>Pre-Med or Pre-Law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30" action="ppaction://hlinksldjump"/>
              </a:rPr>
              <a:t>Intended Career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31" action="ppaction://hlinksldjump"/>
              </a:rPr>
              <a:t>Time-to-Degree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32" action="ppaction://hlinksldjump"/>
              </a:rPr>
              <a:t>Degree Aspirations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0" eaLnBrk="1" hangingPunct="1">
              <a:spcBef>
                <a:spcPct val="300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endParaRPr lang="en-US" sz="800" u="sng" dirty="0">
              <a:solidFill>
                <a:schemeClr val="tx2">
                  <a:lumMod val="50000"/>
                </a:schemeClr>
              </a:solidFill>
              <a:latin typeface="Franklin Gothic Book" panose="020B0503020102020204" pitchFamily="34" charset="0"/>
            </a:endParaRPr>
          </a:p>
          <a:p>
            <a:pPr marL="0" indent="0" eaLnBrk="1" hangingPunct="1">
              <a:spcBef>
                <a:spcPct val="300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u="sng" dirty="0">
                <a:solidFill>
                  <a:srgbClr val="202945"/>
                </a:solidFill>
                <a:latin typeface="Franklin Gothic Book" panose="020B0503020102020204" pitchFamily="34" charset="0"/>
                <a:hlinkClick r:id="rId33" action="ppaction://hlinksldjump"/>
              </a:rPr>
              <a:t>Expectations for College Life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 smtClean="0">
                <a:solidFill>
                  <a:srgbClr val="E74C39"/>
                </a:solidFill>
                <a:latin typeface="Franklin Gothic Book" panose="020B0503020102020204" pitchFamily="34" charset="0"/>
                <a:hlinkClick r:id="rId34" action="ppaction://hlinksldjump"/>
              </a:rPr>
              <a:t>Civic &amp; Campus Engagement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dirty="0">
                <a:solidFill>
                  <a:srgbClr val="E74C39"/>
                </a:solidFill>
                <a:latin typeface="Franklin Gothic Book" panose="020B0503020102020204" pitchFamily="34" charset="0"/>
                <a:hlinkClick r:id="rId35" action="ppaction://hlinksldjump"/>
              </a:rPr>
              <a:t>Academic </a:t>
            </a:r>
            <a:r>
              <a:rPr lang="en-US" sz="1400" dirty="0" smtClean="0">
                <a:solidFill>
                  <a:srgbClr val="E74C39"/>
                </a:solidFill>
                <a:latin typeface="Franklin Gothic Book" panose="020B0503020102020204" pitchFamily="34" charset="0"/>
                <a:hlinkClick r:id="rId35" action="ppaction://hlinksldjump"/>
              </a:rPr>
              <a:t>Engagement</a:t>
            </a:r>
            <a:endParaRPr lang="en-US" sz="1400" dirty="0">
              <a:solidFill>
                <a:srgbClr val="E74C39"/>
              </a:solidFill>
              <a:latin typeface="Franklin Gothic Book" panose="020B0503020102020204" pitchFamily="34" charset="0"/>
            </a:endParaRPr>
          </a:p>
          <a:p>
            <a:pPr marL="0" indent="233363" eaLnBrk="1" hangingPunct="1">
              <a:spcBef>
                <a:spcPts val="400"/>
              </a:spcBef>
              <a:buClr>
                <a:srgbClr val="7680AC"/>
              </a:buClr>
              <a:buNone/>
              <a:tabLst>
                <a:tab pos="228600" algn="l"/>
              </a:tabLst>
              <a:defRPr/>
            </a:pPr>
            <a:r>
              <a:rPr lang="en-US" sz="1400" u="sng" dirty="0">
                <a:solidFill>
                  <a:srgbClr val="202945"/>
                </a:solidFill>
                <a:latin typeface="Franklin Gothic Book" panose="020B0503020102020204" pitchFamily="34" charset="0"/>
                <a:hlinkClick r:id="rId36" action="ppaction://hlinksldjump"/>
              </a:rPr>
              <a:t>Political Behaviors</a:t>
            </a:r>
            <a:endParaRPr lang="en-US" sz="1400" u="sng" dirty="0">
              <a:solidFill>
                <a:srgbClr val="202945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6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7" name="Slide Number Placeholder 4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0825" cy="1066801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rgbClr val="202945"/>
                </a:solidFill>
                <a:latin typeface="Franklin Gothic Book"/>
              </a:rPr>
              <a:t>Science/Research Self-Efficacy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rgbClr val="E74C39"/>
                </a:solidFill>
                <a:latin typeface="Franklin Gothic"/>
              </a:rPr>
              <a:t>How confident are you that you can do the following?</a:t>
            </a:r>
          </a:p>
        </p:txBody>
      </p:sp>
      <p:graphicFrame>
        <p:nvGraphicFramePr>
          <p:cNvPr id="6" name="Science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4787045"/>
              </p:ext>
            </p:extLst>
          </p:nvPr>
        </p:nvGraphicFramePr>
        <p:xfrm>
          <a:off x="457200" y="1600200"/>
          <a:ext cx="82296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276600" y="5943600"/>
            <a:ext cx="373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</a:rPr>
              <a:t> Your Institution                     Comparison Group</a:t>
            </a:r>
          </a:p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</a:rPr>
              <a:t>    </a:t>
            </a:r>
            <a:r>
              <a:rPr lang="en-US" sz="1200" dirty="0">
                <a:solidFill>
                  <a:srgbClr val="202945"/>
                </a:solidFill>
              </a:rPr>
              <a:t> Absolutely Confident            Absolutely Confident</a:t>
            </a:r>
          </a:p>
          <a:p>
            <a:pPr>
              <a:defRPr/>
            </a:pPr>
            <a:r>
              <a:rPr lang="en-US" sz="1200" dirty="0">
                <a:solidFill>
                  <a:srgbClr val="202945"/>
                </a:solidFill>
              </a:rPr>
              <a:t>     Very Confident                       Very Confident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429000" y="6400800"/>
            <a:ext cx="76200" cy="76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3429000" y="6230781"/>
            <a:ext cx="76200" cy="76200"/>
          </a:xfrm>
          <a:prstGeom prst="rect">
            <a:avLst/>
          </a:prstGeom>
          <a:solidFill>
            <a:schemeClr val="accent1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5181600" y="6400800"/>
            <a:ext cx="76200" cy="76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5181600" y="6230781"/>
            <a:ext cx="76200" cy="74652"/>
          </a:xfrm>
          <a:prstGeom prst="rect">
            <a:avLst/>
          </a:prstGeom>
          <a:solidFill>
            <a:schemeClr val="bg2"/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2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3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4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28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Subtitle 4"/>
          <p:cNvSpPr>
            <a:spLocks noGrp="1"/>
          </p:cNvSpPr>
          <p:nvPr>
            <p:ph type="subTitle" sz="quarter" idx="1"/>
          </p:nvPr>
        </p:nvSpPr>
        <p:spPr>
          <a:xfrm>
            <a:off x="1371600" y="4495800"/>
            <a:ext cx="6400800" cy="17526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dirty="0">
                <a:solidFill>
                  <a:srgbClr val="E74C39"/>
                </a:solidFill>
                <a:latin typeface="Franklin Gothic Book"/>
              </a:rPr>
              <a:t>Understanding students’ intended majors and career aspirations helps them plot an intentional and meaningful course of study.</a:t>
            </a:r>
            <a:endParaRPr lang="en-US" dirty="0">
              <a:solidFill>
                <a:schemeClr val="tx1"/>
              </a:solidFill>
              <a:latin typeface="Franklin Gothic Book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2438400"/>
            <a:ext cx="9144000" cy="1752600"/>
          </a:xfrm>
          <a:prstGeom prst="rect">
            <a:avLst/>
          </a:prstGeom>
          <a:solidFill>
            <a:srgbClr val="E74C39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7680A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en-US" b="0" dirty="0">
                <a:solidFill>
                  <a:srgbClr val="202945"/>
                </a:solidFill>
                <a:latin typeface="Franklin Gothic Medium" panose="020B0603020102020204" pitchFamily="34" charset="0"/>
              </a:rPr>
              <a:t>Expectations for College:</a:t>
            </a:r>
            <a:r>
              <a:rPr lang="en-US" b="0" dirty="0">
                <a:solidFill>
                  <a:schemeClr val="tx1"/>
                </a:solidFill>
                <a:latin typeface="Franklin Gothic Medium" panose="020B0603020102020204" pitchFamily="34" charset="0"/>
              </a:rPr>
              <a:t> </a:t>
            </a:r>
            <a:r>
              <a:rPr lang="en-US" b="0" dirty="0">
                <a:solidFill>
                  <a:srgbClr val="202945"/>
                </a:solidFill>
                <a:latin typeface="Franklin Gothic Medium" panose="020B0603020102020204" pitchFamily="34" charset="0"/>
              </a:rPr>
              <a:t>Major and Career</a:t>
            </a:r>
            <a:endParaRPr lang="en-US" b="0" kern="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3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1600" dirty="0">
                <a:solidFill>
                  <a:schemeClr val="tx1"/>
                </a:solidFill>
              </a:rPr>
              <a:t/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dirty="0">
                <a:solidFill>
                  <a:srgbClr val="202945"/>
                </a:solidFill>
                <a:latin typeface="Franklin Gothic Book"/>
              </a:rPr>
              <a:t>Expectations: Major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rgbClr val="E74C39"/>
                </a:solidFill>
                <a:latin typeface="Franklin Gothic"/>
              </a:rPr>
              <a:t>Please indicate your intended major.</a:t>
            </a:r>
          </a:p>
        </p:txBody>
      </p:sp>
      <p:graphicFrame>
        <p:nvGraphicFramePr>
          <p:cNvPr id="409674" name="Intended major"/>
          <p:cNvGraphicFramePr>
            <a:graphicFrameLocks noGrp="1"/>
          </p:cNvGraphicFramePr>
          <p:nvPr>
            <p:custDataLst>
              <p:tags r:id="rId1"/>
            </p:custDataLst>
            <p:extLst/>
          </p:nvPr>
        </p:nvGraphicFramePr>
        <p:xfrm>
          <a:off x="228597" y="1676400"/>
          <a:ext cx="8686802" cy="4355957"/>
        </p:xfrm>
        <a:graphic>
          <a:graphicData uri="http://schemas.openxmlformats.org/drawingml/2006/table">
            <a:tbl>
              <a:tblPr/>
              <a:tblGrid>
                <a:gridCol w="22098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18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21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96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91436" marR="91436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Franklin Gothic Book"/>
                        </a:rPr>
                        <a:t>Your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Franklin Gothic Book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Franklin Gothic Book"/>
                        </a:rPr>
                        <a:t> </a:t>
                      </a:r>
                      <a:r>
                        <a:rPr kumimoji="0" lang="en-US" sz="1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Franklin Gothic Book"/>
                        </a:rPr>
                        <a:t>Inst</a:t>
                      </a:r>
                    </a:p>
                  </a:txBody>
                  <a:tcPr marL="91436" marR="91436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Franklin Gothic Book"/>
                        </a:rPr>
                        <a:t>Comp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Franklin Gothic Book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Franklin Gothic Book"/>
                        </a:rPr>
                        <a:t>Group</a:t>
                      </a:r>
                    </a:p>
                  </a:txBody>
                  <a:tcPr marL="91436" marR="91436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sng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Franklin Gothic Book"/>
                        </a:rPr>
                        <a:t>Your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Franklin Gothic Book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Franklin Gothic Book"/>
                        </a:rPr>
                        <a:t>Inst</a:t>
                      </a:r>
                    </a:p>
                  </a:txBody>
                  <a:tcPr marL="91436" marR="91436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Franklin Gothic Book"/>
                        </a:rPr>
                        <a:t>Comp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Franklin Gothic Book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Franklin Gothic Book"/>
                        </a:rPr>
                        <a:t>Group</a:t>
                      </a:r>
                    </a:p>
                  </a:txBody>
                  <a:tcPr marL="91436" marR="91436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9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Agriculture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>
                          <a:tab pos="574675" algn="l"/>
                        </a:tabLst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Fine Arts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1.8%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3.1%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996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Biological Sciences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13.8%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21.9%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Mathematics or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/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</a:b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Computer Science</a:t>
                      </a:r>
                      <a:b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</a:b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5.5%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4.2%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996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Business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13.3%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10.1%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Physical Science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6.4%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4.8%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996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Education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3.8%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Social Science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13.8%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12.6%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996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Engineering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6.9%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3.7%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Justice and Security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996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English 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2.4%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Library Science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996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Health Professions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4.1%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5.9%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Other Non-technical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3.2%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1.8%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96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History or Political Science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9.6%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7.9%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Undecided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19.3%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14.1%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9961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Arts &amp; Humanities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1.4%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3.4%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E74C39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The Freshman Survey</a:t>
            </a:r>
          </a:p>
        </p:txBody>
      </p:sp>
      <p:sp>
        <p:nvSpPr>
          <p:cNvPr id="6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7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8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02945"/>
                </a:solidFill>
                <a:latin typeface="Franklin Gothic Book"/>
              </a:rPr>
              <a:t>Expectations: Major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rgbClr val="E74C39"/>
                </a:solidFill>
                <a:latin typeface="Franklin Gothic"/>
              </a:rPr>
              <a:t>Do you consider yourself Pre-Med or Pre-Law?</a:t>
            </a:r>
          </a:p>
        </p:txBody>
      </p:sp>
      <p:graphicFrame>
        <p:nvGraphicFramePr>
          <p:cNvPr id="7" name="Pre med Pre law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0990780"/>
              </p:ext>
            </p:extLst>
          </p:nvPr>
        </p:nvGraphicFramePr>
        <p:xfrm>
          <a:off x="457200" y="1370013"/>
          <a:ext cx="822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6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655" y="0"/>
            <a:ext cx="9140825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1600" dirty="0">
                <a:solidFill>
                  <a:schemeClr val="tx1"/>
                </a:solidFill>
              </a:rPr>
              <a:t/>
            </a:r>
            <a:br>
              <a:rPr lang="en-US" sz="1600" dirty="0">
                <a:solidFill>
                  <a:schemeClr val="tx1"/>
                </a:solidFill>
              </a:rPr>
            </a:br>
            <a:r>
              <a:rPr lang="en-US" dirty="0">
                <a:solidFill>
                  <a:srgbClr val="202945"/>
                </a:solidFill>
                <a:latin typeface="Franklin Gothic Book"/>
              </a:rPr>
              <a:t>Expectations: Career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rgbClr val="E74C39"/>
                </a:solidFill>
                <a:latin typeface="Franklin Gothic"/>
              </a:rPr>
              <a:t>Please indicate your intended career.</a:t>
            </a:r>
          </a:p>
        </p:txBody>
      </p:sp>
      <p:graphicFrame>
        <p:nvGraphicFramePr>
          <p:cNvPr id="409674" name="Intended career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94553605"/>
              </p:ext>
            </p:extLst>
          </p:nvPr>
        </p:nvGraphicFramePr>
        <p:xfrm>
          <a:off x="413068" y="1112586"/>
          <a:ext cx="8381997" cy="5387208"/>
        </p:xfrm>
        <a:graphic>
          <a:graphicData uri="http://schemas.openxmlformats.org/drawingml/2006/table">
            <a:tbl>
              <a:tblPr/>
              <a:tblGrid>
                <a:gridCol w="2330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85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25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47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072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L="91436" marR="91436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Franklin Gothic Book"/>
                        </a:rPr>
                        <a:t>Your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Franklin Gothic Book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Franklin Gothic Book"/>
                        </a:rPr>
                        <a:t> </a:t>
                      </a:r>
                      <a:r>
                        <a:rPr kumimoji="0" lang="en-US" sz="1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Franklin Gothic Book"/>
                        </a:rPr>
                        <a:t>Inst</a:t>
                      </a:r>
                    </a:p>
                  </a:txBody>
                  <a:tcPr marL="91436" marR="91436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Franklin Gothic Book"/>
                        </a:rPr>
                        <a:t>Comp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Franklin Gothic Book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Franklin Gothic Book"/>
                        </a:rPr>
                        <a:t>Group</a:t>
                      </a:r>
                    </a:p>
                  </a:txBody>
                  <a:tcPr marL="91436" marR="91436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sng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Franklin Gothic Book"/>
                        </a:rPr>
                        <a:t>Your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Franklin Gothic Book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Franklin Gothic Book"/>
                        </a:rPr>
                        <a:t>Inst</a:t>
                      </a:r>
                    </a:p>
                  </a:txBody>
                  <a:tcPr marL="91436" marR="91436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Franklin Gothic Book"/>
                        </a:rPr>
                        <a:t>Comp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Franklin Gothic Book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Franklin Gothic Book"/>
                        </a:rPr>
                        <a:t>Group</a:t>
                      </a:r>
                    </a:p>
                  </a:txBody>
                  <a:tcPr marL="91436" marR="91436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37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Artist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1.8%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4.4%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>
                          <a:tab pos="574675" algn="l"/>
                        </a:tabLst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Homemaker/Stay-at-Home Parent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443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Business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25.2%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13.7%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Information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Technology </a:t>
                      </a: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Professional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4.1%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2.7%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Business (Admin Assistant)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0.1%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Lawyer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8.6%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6.8%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717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Clergy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0.2%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Military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17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Educators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4.1%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5.9%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Nurse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1.6%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717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Education Administrator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Research Scientist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5.0%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6.1%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17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Doctor (MD or DDS or DVM)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10.8%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15.4%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Social/Welfare/Rec Worker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0.9%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1.0%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717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Engineer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6.8%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3.8%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Skilled worker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1.4%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0.3%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717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Farmer or Forester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1.5%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Other choice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6.8%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9.0%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7176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Health Professional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9.9%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10.2%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02945"/>
                          </a:solidFill>
                          <a:effectLst/>
                          <a:latin typeface="Franklin Gothic Book"/>
                        </a:rPr>
                        <a:t>Undecided</a:t>
                      </a:r>
                      <a:endParaRPr kumimoji="0" lang="en-US" sz="1400" b="1" normalizeH="0" dirty="0">
                        <a:ln>
                          <a:noFill/>
                        </a:ln>
                        <a:solidFill>
                          <a:srgbClr val="202945"/>
                        </a:solidFill>
                        <a:effectLst/>
                        <a:latin typeface="Franklin Gothic Book"/>
                      </a:endParaRPr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13.5%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16.1%</a:t>
                      </a:r>
                      <a:endParaRPr kumimoji="0" lang="en-US" sz="1400" b="1" normalizeH="0" baseline="0" dirty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717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9900"/>
                        </a:solidFill>
                        <a:effectLst/>
                        <a:latin typeface="Franklin Gothic Book"/>
                      </a:endParaRPr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85722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1436" marR="91436" marT="45715" marB="45715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5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The Freshman Survey</a:t>
            </a:r>
          </a:p>
        </p:txBody>
      </p:sp>
      <p:sp>
        <p:nvSpPr>
          <p:cNvPr id="6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7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3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75" y="180109"/>
            <a:ext cx="9140825" cy="1143000"/>
          </a:xfrm>
        </p:spPr>
        <p:txBody>
          <a:bodyPr/>
          <a:lstStyle/>
          <a:p>
            <a:r>
              <a:rPr lang="en-US" dirty="0">
                <a:solidFill>
                  <a:srgbClr val="202945"/>
                </a:solidFill>
                <a:latin typeface="Franklin Gothic Book"/>
              </a:rPr>
              <a:t>Expectations: Time-to-Degree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rgbClr val="E74C39"/>
                </a:solidFill>
                <a:latin typeface="Franklin Gothic"/>
              </a:rPr>
              <a:t>How many years do you expect it will take you to </a:t>
            </a:r>
            <a:r>
              <a:rPr lang="en-US" sz="1800" dirty="0" smtClean="0">
                <a:solidFill>
                  <a:srgbClr val="E74C39"/>
                </a:solidFill>
                <a:latin typeface="Franklin Gothic"/>
              </a:rPr>
              <a:t/>
            </a:r>
            <a:br>
              <a:rPr lang="en-US" sz="1800" dirty="0" smtClean="0">
                <a:solidFill>
                  <a:srgbClr val="E74C39"/>
                </a:solidFill>
                <a:latin typeface="Franklin Gothic"/>
              </a:rPr>
            </a:br>
            <a:r>
              <a:rPr lang="en-US" sz="1800" dirty="0" smtClean="0">
                <a:solidFill>
                  <a:srgbClr val="E74C39"/>
                </a:solidFill>
                <a:latin typeface="Franklin Gothic"/>
              </a:rPr>
              <a:t>graduate </a:t>
            </a:r>
            <a:r>
              <a:rPr lang="en-US" sz="1800" dirty="0">
                <a:solidFill>
                  <a:srgbClr val="E74C39"/>
                </a:solidFill>
                <a:latin typeface="Franklin Gothic"/>
              </a:rPr>
              <a:t>from this college?</a:t>
            </a:r>
          </a:p>
        </p:txBody>
      </p:sp>
      <p:graphicFrame>
        <p:nvGraphicFramePr>
          <p:cNvPr id="5" name="Time to degree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094633"/>
              </p:ext>
            </p:extLst>
          </p:nvPr>
        </p:nvGraphicFramePr>
        <p:xfrm>
          <a:off x="152400" y="1295400"/>
          <a:ext cx="8763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02945"/>
                </a:solidFill>
                <a:latin typeface="Franklin Gothic Book"/>
              </a:rPr>
              <a:t>Expectations: Degree Aspirations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rgbClr val="E74C39"/>
                </a:solidFill>
                <a:latin typeface="Franklin Gothic"/>
              </a:rPr>
              <a:t>What is the highest academic degree that you intend to attain?</a:t>
            </a:r>
          </a:p>
        </p:txBody>
      </p:sp>
      <p:graphicFrame>
        <p:nvGraphicFramePr>
          <p:cNvPr id="5" name="Degree aspirations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7466488"/>
              </p:ext>
            </p:extLst>
          </p:nvPr>
        </p:nvGraphicFramePr>
        <p:xfrm>
          <a:off x="0" y="1219200"/>
          <a:ext cx="91440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Subtitle 4"/>
          <p:cNvSpPr>
            <a:spLocks noGrp="1"/>
          </p:cNvSpPr>
          <p:nvPr>
            <p:ph type="subTitle" sz="quarter" idx="1"/>
          </p:nvPr>
        </p:nvSpPr>
        <p:spPr>
          <a:xfrm>
            <a:off x="1371600" y="4419600"/>
            <a:ext cx="6400800" cy="17526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dirty="0">
                <a:solidFill>
                  <a:srgbClr val="E74C39"/>
                </a:solidFill>
                <a:latin typeface="Franklin Gothic Book"/>
              </a:rPr>
              <a:t>Understanding students’ expectations helps provide opportunities for students to grow intellectually, interpersonally, and affectively. </a:t>
            </a:r>
            <a:endParaRPr lang="en-US" dirty="0">
              <a:solidFill>
                <a:srgbClr val="E74C39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0" y="2438400"/>
            <a:ext cx="9144000" cy="1752600"/>
          </a:xfrm>
          <a:prstGeom prst="rect">
            <a:avLst/>
          </a:prstGeom>
          <a:solidFill>
            <a:srgbClr val="E74C39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7680A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en-US" sz="4400" b="0" dirty="0">
                <a:solidFill>
                  <a:srgbClr val="202945"/>
                </a:solidFill>
                <a:latin typeface="Franklin Gothic Medium" panose="020B0603020102020204" pitchFamily="34" charset="0"/>
              </a:rPr>
              <a:t>Expectations for College Life</a:t>
            </a:r>
            <a:endParaRPr lang="en-US" sz="4400" b="0" kern="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3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llege life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6253597"/>
              </p:ext>
            </p:extLst>
          </p:nvPr>
        </p:nvGraphicFramePr>
        <p:xfrm>
          <a:off x="152400" y="1371600"/>
          <a:ext cx="8744919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0999"/>
            <a:ext cx="9140825" cy="989013"/>
          </a:xfrm>
        </p:spPr>
        <p:txBody>
          <a:bodyPr/>
          <a:lstStyle/>
          <a:p>
            <a:r>
              <a:rPr lang="en-US" dirty="0">
                <a:solidFill>
                  <a:srgbClr val="202945"/>
                </a:solidFill>
                <a:latin typeface="Franklin Gothic Book"/>
              </a:rPr>
              <a:t>Expectations for College Life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rgbClr val="E74C39"/>
                </a:solidFill>
                <a:latin typeface="Franklin Gothic"/>
              </a:rPr>
              <a:t>What is your best guess as to the chances that you will: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048000" y="60960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chemeClr val="tx1">
                    <a:lumMod val="75000"/>
                  </a:schemeClr>
                </a:solidFill>
              </a:rPr>
              <a:t> </a:t>
            </a:r>
            <a:r>
              <a:rPr lang="en-US" sz="1200" b="1" dirty="0">
                <a:solidFill>
                  <a:srgbClr val="202945"/>
                </a:solidFill>
              </a:rPr>
              <a:t>  </a:t>
            </a:r>
            <a:r>
              <a:rPr lang="en-US" sz="1200" b="1" dirty="0">
                <a:solidFill>
                  <a:srgbClr val="202945"/>
                </a:solidFill>
                <a:latin typeface="+mn-lt"/>
              </a:rPr>
              <a:t>Your Institution          Comparison Group</a:t>
            </a:r>
          </a:p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  <a:latin typeface="+mn-lt"/>
              </a:rPr>
              <a:t>       </a:t>
            </a:r>
            <a:r>
              <a:rPr lang="en-US" sz="1200" dirty="0">
                <a:solidFill>
                  <a:srgbClr val="202945"/>
                </a:solidFill>
                <a:latin typeface="+mn-lt"/>
              </a:rPr>
              <a:t>Very Good Chance      Very Good Chance</a:t>
            </a:r>
          </a:p>
          <a:p>
            <a:pPr>
              <a:defRPr/>
            </a:pPr>
            <a:r>
              <a:rPr lang="en-US" sz="1200" dirty="0">
                <a:solidFill>
                  <a:srgbClr val="202945"/>
                </a:solidFill>
                <a:latin typeface="+mn-lt"/>
              </a:rPr>
              <a:t>       Some Chance               Some Chance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276600" y="6553200"/>
            <a:ext cx="76200" cy="76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276600" y="6400800"/>
            <a:ext cx="76200" cy="76200"/>
          </a:xfrm>
          <a:prstGeom prst="rect">
            <a:avLst/>
          </a:prstGeom>
          <a:solidFill>
            <a:schemeClr val="accent1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648200" y="6553200"/>
            <a:ext cx="76200" cy="76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648200" y="6400800"/>
            <a:ext cx="76200" cy="76200"/>
          </a:xfrm>
          <a:prstGeom prst="rect">
            <a:avLst/>
          </a:prstGeom>
          <a:solidFill>
            <a:schemeClr val="bg2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0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1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llege life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3942920"/>
              </p:ext>
            </p:extLst>
          </p:nvPr>
        </p:nvGraphicFramePr>
        <p:xfrm>
          <a:off x="152400" y="1295400"/>
          <a:ext cx="8744919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0999"/>
            <a:ext cx="9140825" cy="989013"/>
          </a:xfrm>
        </p:spPr>
        <p:txBody>
          <a:bodyPr/>
          <a:lstStyle/>
          <a:p>
            <a:r>
              <a:rPr lang="en-US" dirty="0">
                <a:solidFill>
                  <a:srgbClr val="202945"/>
                </a:solidFill>
                <a:latin typeface="Franklin Gothic Book"/>
              </a:rPr>
              <a:t>Expectations for College Life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rgbClr val="E74C39"/>
                </a:solidFill>
                <a:latin typeface="Franklin Gothic"/>
              </a:rPr>
              <a:t>What is your best guess as to the chances that you will: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971800" y="60960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</a:rPr>
              <a:t>   </a:t>
            </a:r>
            <a:r>
              <a:rPr lang="en-US" sz="1200" b="1" dirty="0">
                <a:solidFill>
                  <a:srgbClr val="202945"/>
                </a:solidFill>
                <a:latin typeface="+mn-lt"/>
              </a:rPr>
              <a:t>Your Institution              Comparison Group</a:t>
            </a:r>
          </a:p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  <a:latin typeface="+mn-lt"/>
              </a:rPr>
              <a:t>       </a:t>
            </a:r>
            <a:r>
              <a:rPr lang="en-US" sz="1200" dirty="0">
                <a:solidFill>
                  <a:srgbClr val="202945"/>
                </a:solidFill>
                <a:latin typeface="+mn-lt"/>
              </a:rPr>
              <a:t>Very Good Chance          Very Good Chance</a:t>
            </a:r>
          </a:p>
          <a:p>
            <a:pPr>
              <a:defRPr/>
            </a:pPr>
            <a:r>
              <a:rPr lang="en-US" sz="1200" dirty="0">
                <a:solidFill>
                  <a:srgbClr val="202945"/>
                </a:solidFill>
                <a:latin typeface="+mn-lt"/>
              </a:rPr>
              <a:t>       Some Chance                   Some Chance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200400" y="6400800"/>
            <a:ext cx="76200" cy="76200"/>
          </a:xfrm>
          <a:prstGeom prst="rect">
            <a:avLst/>
          </a:prstGeom>
          <a:solidFill>
            <a:schemeClr val="accent1"/>
          </a:solidFill>
          <a:ln w="31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200400" y="6553200"/>
            <a:ext cx="76200" cy="76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724400" y="6553200"/>
            <a:ext cx="76200" cy="76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724400" y="6400800"/>
            <a:ext cx="76200" cy="76200"/>
          </a:xfrm>
          <a:prstGeom prst="rect">
            <a:avLst/>
          </a:prstGeom>
          <a:solidFill>
            <a:schemeClr val="bg2"/>
          </a:solidFill>
          <a:ln w="3175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0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1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202945"/>
                </a:solidFill>
                <a:latin typeface="Franklin Gothic Book"/>
              </a:rPr>
              <a:t>A Note about CIRP Constructs</a:t>
            </a:r>
          </a:p>
        </p:txBody>
      </p:sp>
      <p:sp>
        <p:nvSpPr>
          <p:cNvPr id="24579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  <a:defRPr/>
            </a:pPr>
            <a:r>
              <a:rPr lang="en-US" sz="2200" b="0" dirty="0">
                <a:solidFill>
                  <a:schemeClr val="tx2">
                    <a:lumMod val="50000"/>
                  </a:schemeClr>
                </a:solidFill>
              </a:rPr>
              <a:t>	</a:t>
            </a:r>
            <a:r>
              <a:rPr lang="en-US" sz="2800" b="0" dirty="0">
                <a:solidFill>
                  <a:srgbClr val="202945"/>
                </a:solidFill>
                <a:latin typeface="Franklin Gothic Book"/>
              </a:rPr>
              <a:t>We use the CIRP Constructs throughout this PowerPoint to help summarize important information about your students from the TFS.  </a:t>
            </a:r>
          </a:p>
          <a:p>
            <a:pPr>
              <a:buFontTx/>
              <a:buNone/>
              <a:defRPr/>
            </a:pPr>
            <a:r>
              <a:rPr lang="en-US" sz="1400" dirty="0">
                <a:solidFill>
                  <a:schemeClr val="tx2">
                    <a:lumMod val="50000"/>
                  </a:schemeClr>
                </a:solidFill>
                <a:latin typeface="Franklin Gothic Book"/>
              </a:rPr>
              <a:t>	</a:t>
            </a:r>
          </a:p>
          <a:p>
            <a:pPr>
              <a:buFontTx/>
              <a:buNone/>
              <a:defRPr/>
            </a:pPr>
            <a:endParaRPr lang="en-US" sz="1400" dirty="0">
              <a:solidFill>
                <a:schemeClr val="tx2">
                  <a:lumMod val="50000"/>
                </a:schemeClr>
              </a:solidFill>
              <a:latin typeface="Franklin Gothic Book"/>
            </a:endParaRPr>
          </a:p>
          <a:p>
            <a:pPr>
              <a:buFontTx/>
              <a:buNone/>
              <a:defRPr/>
            </a:pPr>
            <a:r>
              <a:rPr lang="en-US" sz="2200" b="0" dirty="0">
                <a:solidFill>
                  <a:schemeClr val="tx2">
                    <a:lumMod val="50000"/>
                  </a:schemeClr>
                </a:solidFill>
                <a:latin typeface="Franklin Gothic Book"/>
              </a:rPr>
              <a:t>	</a:t>
            </a:r>
            <a:r>
              <a:rPr lang="en-US" sz="2800" b="0" dirty="0">
                <a:solidFill>
                  <a:srgbClr val="202945"/>
                </a:solidFill>
                <a:latin typeface="Franklin Gothic Book"/>
              </a:rPr>
              <a:t>Constructs statistically aggregate the results from CIRP questions that tap into key aspects of the college experience. </a:t>
            </a:r>
            <a:r>
              <a:rPr lang="en-US" sz="2800" b="0" dirty="0" smtClean="0">
                <a:solidFill>
                  <a:srgbClr val="202945"/>
                </a:solidFill>
                <a:latin typeface="Franklin Gothic Book"/>
              </a:rPr>
              <a:t>Constructs </a:t>
            </a:r>
            <a:r>
              <a:rPr lang="en-US" sz="2800" b="0" dirty="0">
                <a:solidFill>
                  <a:srgbClr val="202945"/>
                </a:solidFill>
                <a:latin typeface="Franklin Gothic Book"/>
              </a:rPr>
              <a:t>focus on student traits and institutional practices contributing to students’ academic and social development.</a:t>
            </a:r>
          </a:p>
          <a:p>
            <a:pPr>
              <a:buFontTx/>
              <a:buNone/>
              <a:defRPr/>
            </a:pPr>
            <a:r>
              <a:rPr lang="en-US" dirty="0">
                <a:solidFill>
                  <a:schemeClr val="tx2">
                    <a:lumMod val="50000"/>
                  </a:schemeClr>
                </a:solidFill>
                <a:latin typeface="Franklin Gothic Book"/>
              </a:rPr>
              <a:t>	</a:t>
            </a:r>
            <a:endParaRPr lang="en-US" sz="1000" dirty="0">
              <a:latin typeface="Franklin Gothic Book"/>
            </a:endParaRPr>
          </a:p>
        </p:txBody>
      </p:sp>
      <p:sp>
        <p:nvSpPr>
          <p:cNvPr id="5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3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ollege life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2670061"/>
              </p:ext>
            </p:extLst>
          </p:nvPr>
        </p:nvGraphicFramePr>
        <p:xfrm>
          <a:off x="152400" y="1447800"/>
          <a:ext cx="8744919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0999"/>
            <a:ext cx="9140825" cy="989013"/>
          </a:xfrm>
        </p:spPr>
        <p:txBody>
          <a:bodyPr/>
          <a:lstStyle/>
          <a:p>
            <a:r>
              <a:rPr lang="en-US" dirty="0">
                <a:solidFill>
                  <a:srgbClr val="202945"/>
                </a:solidFill>
                <a:latin typeface="Franklin Gothic Book"/>
              </a:rPr>
              <a:t>Expectations for College Life</a:t>
            </a:r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rgbClr val="E74C39"/>
                </a:solidFill>
                <a:latin typeface="Franklin Gothic"/>
              </a:rPr>
              <a:t>What is your best guess as to the chances that you will: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048000" y="60960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</a:rPr>
              <a:t>   </a:t>
            </a:r>
            <a:r>
              <a:rPr lang="en-US" sz="1200" b="1" dirty="0">
                <a:solidFill>
                  <a:srgbClr val="202945"/>
                </a:solidFill>
                <a:latin typeface="+mn-lt"/>
              </a:rPr>
              <a:t>Your Institution               Comparison Group</a:t>
            </a:r>
          </a:p>
          <a:p>
            <a:pPr>
              <a:defRPr/>
            </a:pPr>
            <a:r>
              <a:rPr lang="en-US" sz="1200" b="1" dirty="0">
                <a:solidFill>
                  <a:srgbClr val="202945"/>
                </a:solidFill>
                <a:latin typeface="+mn-lt"/>
              </a:rPr>
              <a:t>     </a:t>
            </a:r>
            <a:r>
              <a:rPr lang="en-US" sz="1200" dirty="0">
                <a:solidFill>
                  <a:srgbClr val="202945"/>
                </a:solidFill>
                <a:latin typeface="+mn-lt"/>
              </a:rPr>
              <a:t>  Very Good Chance	 Very Good Chance</a:t>
            </a:r>
          </a:p>
          <a:p>
            <a:pPr>
              <a:defRPr/>
            </a:pPr>
            <a:r>
              <a:rPr lang="en-US" sz="1200" dirty="0">
                <a:solidFill>
                  <a:srgbClr val="202945"/>
                </a:solidFill>
                <a:latin typeface="+mn-lt"/>
              </a:rPr>
              <a:t>       Some Chance          	 Some Chance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3276600" y="6400800"/>
            <a:ext cx="76200" cy="76200"/>
          </a:xfrm>
          <a:prstGeom prst="rect">
            <a:avLst/>
          </a:prstGeom>
          <a:solidFill>
            <a:srgbClr val="FF2600"/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accent1"/>
              </a:solidFill>
              <a:effectLst/>
              <a:latin typeface="Garamond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3276600" y="6553200"/>
            <a:ext cx="76200" cy="76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876800" y="6553200"/>
            <a:ext cx="76200" cy="76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317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876800" y="6400800"/>
            <a:ext cx="76200" cy="76200"/>
          </a:xfrm>
          <a:prstGeom prst="rect">
            <a:avLst/>
          </a:prstGeom>
          <a:solidFill>
            <a:schemeClr val="bg2"/>
          </a:solidFill>
          <a:ln w="63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itchFamily="18" charset="0"/>
            </a:endParaRPr>
          </a:p>
        </p:txBody>
      </p:sp>
      <p:sp>
        <p:nvSpPr>
          <p:cNvPr id="10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1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4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2"/>
          <p:cNvSpPr>
            <a:spLocks noChangeArrowheads="1"/>
          </p:cNvSpPr>
          <p:nvPr/>
        </p:nvSpPr>
        <p:spPr bwMode="auto">
          <a:xfrm>
            <a:off x="1908175" y="1676400"/>
            <a:ext cx="54070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/>
          <a:lstStyle/>
          <a:p>
            <a:pPr algn="ctr" eaLnBrk="1" hangingPunct="1">
              <a:defRPr/>
            </a:pPr>
            <a:r>
              <a:rPr lang="en-US" sz="2800" b="1" dirty="0">
                <a:solidFill>
                  <a:srgbClr val="202945"/>
                </a:solidFill>
                <a:latin typeface="Franklin Gothic Book"/>
              </a:rPr>
              <a:t>For more information about </a:t>
            </a: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202945"/>
                </a:solidFill>
                <a:latin typeface="Franklin Gothic Book"/>
              </a:rPr>
              <a:t>HERI/CIRP Surveys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>
                <a:solidFill>
                  <a:srgbClr val="E74C39"/>
                </a:solidFill>
                <a:latin typeface="Franklin Gothic Book"/>
              </a:rPr>
              <a:t>The Freshman Survey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>
                <a:solidFill>
                  <a:srgbClr val="E74C39"/>
                </a:solidFill>
                <a:latin typeface="Franklin Gothic Book"/>
              </a:rPr>
              <a:t>Your First College Year Survey</a:t>
            </a:r>
          </a:p>
          <a:p>
            <a:pPr algn="ctr" eaLnBrk="1" hangingPunct="1">
              <a:defRPr/>
            </a:pPr>
            <a:r>
              <a:rPr lang="en-US" b="1" dirty="0">
                <a:solidFill>
                  <a:srgbClr val="E74C39"/>
                </a:solidFill>
                <a:latin typeface="Franklin Gothic Book"/>
              </a:rPr>
              <a:t>Diverse Learning Environments Survey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>
                <a:solidFill>
                  <a:srgbClr val="E74C39"/>
                </a:solidFill>
                <a:latin typeface="Franklin Gothic Book"/>
              </a:rPr>
              <a:t>College Senior Survey</a:t>
            </a:r>
          </a:p>
          <a:p>
            <a:pPr algn="ctr" eaLnBrk="1" hangingPunct="1">
              <a:defRPr/>
            </a:pPr>
            <a:r>
              <a:rPr lang="en-US" b="1" dirty="0">
                <a:solidFill>
                  <a:srgbClr val="E74C39"/>
                </a:solidFill>
                <a:latin typeface="Franklin Gothic Book"/>
              </a:rPr>
              <a:t>Staff Climate Survey</a:t>
            </a:r>
          </a:p>
          <a:p>
            <a:pPr algn="ctr" eaLnBrk="1" hangingPunct="1">
              <a:defRPr/>
            </a:pPr>
            <a:r>
              <a:rPr lang="en-US" b="1" dirty="0">
                <a:solidFill>
                  <a:srgbClr val="E74C39"/>
                </a:solidFill>
                <a:latin typeface="Franklin Gothic Book"/>
              </a:rPr>
              <a:t>The Faculty Survey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>
              <a:latin typeface="Franklin Gothic Book"/>
            </a:endParaRP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202945"/>
                </a:solidFill>
                <a:latin typeface="Franklin Gothic Book"/>
              </a:rPr>
              <a:t>Please contact:</a:t>
            </a:r>
          </a:p>
          <a:p>
            <a:pPr algn="ctr" eaLnBrk="1" hangingPunct="1">
              <a:defRPr/>
            </a:pPr>
            <a:r>
              <a:rPr lang="en-US" sz="2800" b="1" dirty="0">
                <a:solidFill>
                  <a:srgbClr val="202945"/>
                </a:solidFill>
                <a:latin typeface="Franklin Gothic Book"/>
              </a:rPr>
              <a:t>heri@ucla.edu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>
                <a:solidFill>
                  <a:srgbClr val="202945"/>
                </a:solidFill>
                <a:latin typeface="Franklin Gothic Book"/>
              </a:rPr>
              <a:t>(310) 825-1925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>
                <a:solidFill>
                  <a:srgbClr val="202945"/>
                </a:solidFill>
                <a:latin typeface="Franklin Gothic Book"/>
              </a:rPr>
              <a:t>www.heri.ucla.edu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66800" y="0"/>
            <a:ext cx="8077200" cy="954107"/>
          </a:xfrm>
          <a:prstGeom prst="rect">
            <a:avLst/>
          </a:prstGeom>
          <a:solidFill>
            <a:srgbClr val="202945"/>
          </a:solidFill>
        </p:spPr>
        <p:txBody>
          <a:bodyPr wrap="square" anchor="t">
            <a:spAutoFit/>
          </a:bodyPr>
          <a:lstStyle/>
          <a:p>
            <a:pPr algn="ctr">
              <a:defRPr/>
            </a:pPr>
            <a:r>
              <a:rPr lang="en-US" sz="2800" dirty="0">
                <a:latin typeface="Franklin Gothic Book"/>
              </a:rPr>
              <a:t>The more you get to know your students, the better you can understand their needs.</a:t>
            </a:r>
            <a:r>
              <a:rPr lang="en-US" sz="2800" dirty="0"/>
              <a:t>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kern="0" dirty="0">
                <a:solidFill>
                  <a:srgbClr val="202945"/>
                </a:solidFill>
                <a:latin typeface="Franklin Gothic Medium" panose="020B0603020102020204" pitchFamily="34" charset="0"/>
              </a:rPr>
              <a:t>Demographics</a:t>
            </a:r>
            <a:endParaRPr lang="en-US" sz="1600" kern="0" dirty="0">
              <a:solidFill>
                <a:schemeClr val="tx1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8" name="Gender"/>
          <p:cNvGraphicFramePr>
            <a:graphicFrameLocks noGrp="1" noChangeAspect="1"/>
          </p:cNvGraphicFramePr>
          <p:nvPr>
            <p:ph sz="half" idx="2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19450268"/>
              </p:ext>
            </p:extLst>
          </p:nvPr>
        </p:nvGraphicFramePr>
        <p:xfrm>
          <a:off x="-1" y="990600"/>
          <a:ext cx="9044181" cy="544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36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839200" y="6400800"/>
            <a:ext cx="3048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Char char="•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sz="1200" dirty="0"/>
              <a:t>6</a:t>
            </a:r>
          </a:p>
        </p:txBody>
      </p:sp>
      <p:sp>
        <p:nvSpPr>
          <p:cNvPr id="5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6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1066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E74C39"/>
                </a:solidFill>
                <a:latin typeface="Franklin Gothic"/>
              </a:rPr>
              <a:t>Gender Identity</a:t>
            </a: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5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2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kern="0" dirty="0">
                <a:solidFill>
                  <a:srgbClr val="202945"/>
                </a:solidFill>
                <a:latin typeface="Franklin Gothic Medium" panose="020B0603020102020204" pitchFamily="34" charset="0"/>
              </a:rPr>
              <a:t>Demographics</a:t>
            </a:r>
            <a:endParaRPr lang="en-US" sz="1600" kern="0" dirty="0">
              <a:solidFill>
                <a:schemeClr val="tx1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8" name="RaceEthnicity"/>
          <p:cNvGraphicFramePr>
            <a:graphicFrameLocks noGrp="1" noChangeAspect="1"/>
          </p:cNvGraphicFramePr>
          <p:nvPr>
            <p:ph sz="half" idx="2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36098905"/>
              </p:ext>
            </p:extLst>
          </p:nvPr>
        </p:nvGraphicFramePr>
        <p:xfrm>
          <a:off x="-23619" y="990600"/>
          <a:ext cx="9067800" cy="544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36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839200" y="6400800"/>
            <a:ext cx="304800" cy="457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Char char="•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r">
              <a:spcBef>
                <a:spcPct val="0"/>
              </a:spcBef>
              <a:buClrTx/>
              <a:buFontTx/>
              <a:buNone/>
            </a:pPr>
            <a:r>
              <a:rPr lang="en-US" sz="1200" dirty="0"/>
              <a:t>6</a:t>
            </a:r>
          </a:p>
        </p:txBody>
      </p:sp>
      <p:sp>
        <p:nvSpPr>
          <p:cNvPr id="5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6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1066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E74C39"/>
                </a:solidFill>
                <a:latin typeface="Franklin Gothic"/>
              </a:rPr>
              <a:t>Race/Ethnicity</a:t>
            </a: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5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60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kern="0" dirty="0">
                <a:solidFill>
                  <a:srgbClr val="202945"/>
                </a:solidFill>
                <a:latin typeface="Franklin Gothic Medium" panose="020B0603020102020204" pitchFamily="34" charset="0"/>
              </a:rPr>
              <a:t>Demographics</a:t>
            </a:r>
            <a:endParaRPr lang="en-US" sz="1600" kern="0" dirty="0">
              <a:solidFill>
                <a:schemeClr val="tx1"/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7" name="Miles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</p:nvPr>
        </p:nvGraphicFramePr>
        <p:xfrm>
          <a:off x="457200" y="1600200"/>
          <a:ext cx="82296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Miles from home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665019599"/>
              </p:ext>
            </p:extLst>
          </p:nvPr>
        </p:nvGraphicFramePr>
        <p:xfrm>
          <a:off x="457200" y="1632668"/>
          <a:ext cx="7848600" cy="45528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2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10668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E74C39"/>
                </a:solidFill>
                <a:latin typeface="Franklin Gothic"/>
              </a:rPr>
              <a:t>How many miles is this college from your permanent home?</a:t>
            </a:r>
          </a:p>
        </p:txBody>
      </p:sp>
      <p:sp>
        <p:nvSpPr>
          <p:cNvPr id="8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6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Subtitle 8"/>
          <p:cNvSpPr>
            <a:spLocks noGrp="1"/>
          </p:cNvSpPr>
          <p:nvPr>
            <p:ph type="subTitle" sz="quarter" idx="1"/>
          </p:nvPr>
        </p:nvSpPr>
        <p:spPr>
          <a:xfrm>
            <a:off x="1143000" y="4495800"/>
            <a:ext cx="6629400" cy="16764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dirty="0">
                <a:solidFill>
                  <a:srgbClr val="E74C39"/>
                </a:solidFill>
                <a:latin typeface="Franklin Gothic Book"/>
              </a:rPr>
              <a:t>Many factors impact incoming students’ college choice, including the benefits they see in attending college and considerations about which particular college to attend.</a:t>
            </a:r>
          </a:p>
          <a:p>
            <a:endParaRPr lang="en-US" sz="18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2362200"/>
            <a:ext cx="9144000" cy="1752600"/>
          </a:xfrm>
          <a:prstGeom prst="rect">
            <a:avLst/>
          </a:prstGeom>
          <a:solidFill>
            <a:srgbClr val="E74C39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7680AC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7680AC"/>
                </a:solidFill>
                <a:latin typeface="Garamond" pitchFamily="18" charset="0"/>
              </a:defRPr>
            </a:lvl9pPr>
          </a:lstStyle>
          <a:p>
            <a:pPr eaLnBrk="1" hangingPunct="1">
              <a:defRPr/>
            </a:pPr>
            <a:r>
              <a:rPr lang="en-US" sz="4400" dirty="0">
                <a:solidFill>
                  <a:srgbClr val="202945"/>
                </a:solidFill>
                <a:latin typeface="Franklin Gothic Medium" panose="020B0603020102020204" pitchFamily="34" charset="0"/>
              </a:rPr>
              <a:t>College </a:t>
            </a:r>
            <a:r>
              <a:rPr lang="en-US" sz="4400" dirty="0" smtClean="0">
                <a:solidFill>
                  <a:srgbClr val="202945"/>
                </a:solidFill>
                <a:latin typeface="Franklin Gothic Medium" panose="020B0603020102020204" pitchFamily="34" charset="0"/>
              </a:rPr>
              <a:t>Choice</a:t>
            </a:r>
            <a:endParaRPr lang="en-US" sz="4400" kern="0" dirty="0">
              <a:solidFill>
                <a:schemeClr val="bg1"/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5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7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3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" y="228600"/>
            <a:ext cx="9140825" cy="762000"/>
          </a:xfrm>
          <a:noFill/>
        </p:spPr>
        <p:txBody>
          <a:bodyPr/>
          <a:lstStyle/>
          <a:p>
            <a:pPr eaLnBrk="1" hangingPunct="1"/>
            <a:r>
              <a:rPr lang="en-US" dirty="0">
                <a:solidFill>
                  <a:schemeClr val="tx1"/>
                </a:solidFill>
              </a:rPr>
              <a:t/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dirty="0">
                <a:solidFill>
                  <a:srgbClr val="202945"/>
                </a:solidFill>
                <a:latin typeface="Franklin Gothic Book"/>
              </a:rPr>
              <a:t>College </a:t>
            </a:r>
            <a:r>
              <a:rPr lang="en-US" dirty="0" smtClean="0">
                <a:solidFill>
                  <a:srgbClr val="202945"/>
                </a:solidFill>
                <a:latin typeface="Franklin Gothic Book"/>
              </a:rPr>
              <a:t>Choice</a:t>
            </a:r>
            <a:r>
              <a:rPr lang="en-US" sz="2160" dirty="0">
                <a:solidFill>
                  <a:schemeClr val="tx1"/>
                </a:solidFill>
              </a:rPr>
              <a:t/>
            </a:r>
            <a:br>
              <a:rPr lang="en-US" sz="2160" dirty="0">
                <a:solidFill>
                  <a:schemeClr val="tx1"/>
                </a:solidFill>
              </a:rPr>
            </a:br>
            <a:endParaRPr lang="en-US" sz="2160" dirty="0">
              <a:solidFill>
                <a:schemeClr val="tx1"/>
              </a:solidFill>
            </a:endParaRPr>
          </a:p>
        </p:txBody>
      </p:sp>
      <p:graphicFrame>
        <p:nvGraphicFramePr>
          <p:cNvPr id="7" name="College Adminissions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</p:nvPr>
        </p:nvGraphicFramePr>
        <p:xfrm>
          <a:off x="457200" y="1600200"/>
          <a:ext cx="82296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Number of applications"/>
          <p:cNvGraphicFramePr>
            <a:graphicFrameLocks noGrp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83823505"/>
              </p:ext>
            </p:extLst>
          </p:nvPr>
        </p:nvGraphicFramePr>
        <p:xfrm>
          <a:off x="195146" y="2055094"/>
          <a:ext cx="8686800" cy="4348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228600" y="840635"/>
            <a:ext cx="876300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To how many colleges </a:t>
            </a:r>
            <a:r>
              <a:rPr lang="en-US" sz="1800" b="1" i="1" u="sng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other than this one</a:t>
            </a:r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 did you </a:t>
            </a:r>
          </a:p>
          <a:p>
            <a:pPr algn="ctr"/>
            <a:r>
              <a:rPr lang="en-US" sz="1800" b="1" kern="0" dirty="0">
                <a:solidFill>
                  <a:srgbClr val="E74C39"/>
                </a:solidFill>
                <a:latin typeface="Franklin Gothic"/>
                <a:ea typeface="+mj-ea"/>
                <a:cs typeface="+mj-cs"/>
              </a:rPr>
              <a:t>apply for admission this year?</a:t>
            </a:r>
            <a:endParaRPr lang="en-US" sz="1800" b="1" dirty="0">
              <a:solidFill>
                <a:srgbClr val="E74C39"/>
              </a:solidFill>
              <a:latin typeface="Franklin Gothic"/>
            </a:endParaRPr>
          </a:p>
        </p:txBody>
      </p:sp>
      <p:sp>
        <p:nvSpPr>
          <p:cNvPr id="8" name="Footer Placeholder 1"/>
          <p:cNvSpPr txBox="1">
            <a:spLocks/>
          </p:cNvSpPr>
          <p:nvPr/>
        </p:nvSpPr>
        <p:spPr>
          <a:xfrm>
            <a:off x="0" y="6400800"/>
            <a:ext cx="2895600" cy="457200"/>
          </a:xfrm>
          <a:prstGeom prst="rect">
            <a:avLst/>
          </a:prstGeom>
          <a:ln/>
        </p:spPr>
        <p:txBody>
          <a:bodyPr anchor="b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ramond" pitchFamily="18" charset="0"/>
              </a:rPr>
              <a:t>2020 The Freshman Survey</a:t>
            </a:r>
          </a:p>
        </p:txBody>
      </p:sp>
      <p:sp>
        <p:nvSpPr>
          <p:cNvPr id="10" name="Slide Number Placeholder 4"/>
          <p:cNvSpPr txBox="1">
            <a:spLocks/>
          </p:cNvSpPr>
          <p:nvPr/>
        </p:nvSpPr>
        <p:spPr bwMode="auto">
          <a:xfrm>
            <a:off x="8686800" y="6553200"/>
            <a:ext cx="457200" cy="301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u="none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Garamond" pitchFamily="18" charset="0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2A3AC41-22F1-449E-A5B0-5E79274BFCC6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1F2A44"/>
                </a:solidFill>
                <a:effectLst/>
                <a:uLnTx/>
                <a:uFillTx/>
                <a:latin typeface="Garamond" pitchFamily="18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F2A44"/>
              </a:solidFill>
              <a:effectLst/>
              <a:uLnTx/>
              <a:uFillTx/>
              <a:latin typeface="Garamond" pitchFamily="18" charset="0"/>
            </a:endParaRPr>
          </a:p>
        </p:txBody>
      </p:sp>
      <p:sp>
        <p:nvSpPr>
          <p:cNvPr id="11" name="Text Box 24"/>
          <p:cNvSpPr txBox="1">
            <a:spLocks noChangeArrowheads="1"/>
          </p:cNvSpPr>
          <p:nvPr/>
        </p:nvSpPr>
        <p:spPr bwMode="auto">
          <a:xfrm>
            <a:off x="7011988" y="6553200"/>
            <a:ext cx="1293812" cy="2746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srgbClr val="7680AC"/>
                </a:solidFill>
                <a:hlinkClick r:id="rId7" action="ppaction://hlinksldjump"/>
              </a:rPr>
              <a:t>Return to contents</a:t>
            </a:r>
            <a:endParaRPr lang="en-US" sz="1200" dirty="0">
              <a:solidFill>
                <a:srgbClr val="7680A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CUSTOMSORTGLOBALLY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  <p:tag name="SLIDEFAB_SHAPECONDITIONMETACTIONDELETE" val="Fals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SHAPECONDITIONMETACTIONDELETE" val="True"/>
  <p:tag name="SLIDEFAB_RESIZEMODE" val="1"/>
  <p:tag name="SLIDEFAB_EXPORTMODE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ctFinanceSourc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" val="titleBox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ctFinanceSourc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ctFinanceSourc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ctFinanceSourc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ctFinanceSourc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ctGains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ctFacIntSat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ctGains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tblFacInt"/>
  <p:tag name="TEXT" val="tblCivicEn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tblFacInt"/>
  <p:tag name="TEXT" val="tblCivicE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EXPORTMODE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ctFacIntSat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ctFacIntSa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ctFacIntSat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ART" val="ctFacIntSat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LIDEFAB_RESIZEMODE" val="1"/>
  <p:tag name="SLIDEFAB_EXPORTMODE" val="7"/>
</p:tagLst>
</file>

<file path=ppt/theme/theme1.xml><?xml version="1.0" encoding="utf-8"?>
<a:theme xmlns:a="http://schemas.openxmlformats.org/drawingml/2006/main" name="Teamwork">
  <a:themeElements>
    <a:clrScheme name="Custom 3">
      <a:dk1>
        <a:srgbClr val="293855"/>
      </a:dk1>
      <a:lt1>
        <a:srgbClr val="FEFFFF"/>
      </a:lt1>
      <a:dk2>
        <a:srgbClr val="1F2A44"/>
      </a:dk2>
      <a:lt2>
        <a:srgbClr val="97A3AE"/>
      </a:lt2>
      <a:accent1>
        <a:srgbClr val="E04E38"/>
      </a:accent1>
      <a:accent2>
        <a:srgbClr val="FFFF99"/>
      </a:accent2>
      <a:accent3>
        <a:srgbClr val="ABADB0"/>
      </a:accent3>
      <a:accent4>
        <a:srgbClr val="646C92"/>
      </a:accent4>
      <a:accent5>
        <a:srgbClr val="BDC0D2"/>
      </a:accent5>
      <a:accent6>
        <a:srgbClr val="E7E78A"/>
      </a:accent6>
      <a:hlink>
        <a:srgbClr val="1F2A44"/>
      </a:hlink>
      <a:folHlink>
        <a:srgbClr val="E04E38"/>
      </a:folHlink>
    </a:clrScheme>
    <a:fontScheme name="Teamwork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Teamwork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mwork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10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FF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11">
        <a:dk1>
          <a:srgbClr val="FFFFFF"/>
        </a:dk1>
        <a:lt1>
          <a:srgbClr val="7680AC"/>
        </a:lt1>
        <a:dk2>
          <a:srgbClr val="213246"/>
        </a:dk2>
        <a:lt2>
          <a:srgbClr val="7680AC"/>
        </a:lt2>
        <a:accent1>
          <a:srgbClr val="7680AC"/>
        </a:accent1>
        <a:accent2>
          <a:srgbClr val="FFFF99"/>
        </a:accent2>
        <a:accent3>
          <a:srgbClr val="ABADB0"/>
        </a:accent3>
        <a:accent4>
          <a:srgbClr val="646C92"/>
        </a:accent4>
        <a:accent5>
          <a:srgbClr val="BDC0D2"/>
        </a:accent5>
        <a:accent6>
          <a:srgbClr val="E7E78A"/>
        </a:accent6>
        <a:hlink>
          <a:srgbClr val="7680AC"/>
        </a:hlink>
        <a:folHlink>
          <a:srgbClr val="7680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12">
        <a:dk1>
          <a:srgbClr val="FFFFFF"/>
        </a:dk1>
        <a:lt1>
          <a:srgbClr val="7680AC"/>
        </a:lt1>
        <a:dk2>
          <a:srgbClr val="213246"/>
        </a:dk2>
        <a:lt2>
          <a:srgbClr val="7680AC"/>
        </a:lt2>
        <a:accent1>
          <a:srgbClr val="FFFFFF"/>
        </a:accent1>
        <a:accent2>
          <a:srgbClr val="FFFF99"/>
        </a:accent2>
        <a:accent3>
          <a:srgbClr val="ABADB0"/>
        </a:accent3>
        <a:accent4>
          <a:srgbClr val="646C92"/>
        </a:accent4>
        <a:accent5>
          <a:srgbClr val="FFFFFF"/>
        </a:accent5>
        <a:accent6>
          <a:srgbClr val="E7E78A"/>
        </a:accent6>
        <a:hlink>
          <a:srgbClr val="7680AC"/>
        </a:hlink>
        <a:folHlink>
          <a:srgbClr val="7680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13">
        <a:dk1>
          <a:srgbClr val="FFFFFF"/>
        </a:dk1>
        <a:lt1>
          <a:srgbClr val="FFFFFF"/>
        </a:lt1>
        <a:dk2>
          <a:srgbClr val="213246"/>
        </a:dk2>
        <a:lt2>
          <a:srgbClr val="7680AC"/>
        </a:lt2>
        <a:accent1>
          <a:srgbClr val="7680AC"/>
        </a:accent1>
        <a:accent2>
          <a:srgbClr val="FFFF99"/>
        </a:accent2>
        <a:accent3>
          <a:srgbClr val="ABADB0"/>
        </a:accent3>
        <a:accent4>
          <a:srgbClr val="DADADA"/>
        </a:accent4>
        <a:accent5>
          <a:srgbClr val="BDC0D2"/>
        </a:accent5>
        <a:accent6>
          <a:srgbClr val="E7E78A"/>
        </a:accent6>
        <a:hlink>
          <a:srgbClr val="7680AC"/>
        </a:hlink>
        <a:folHlink>
          <a:srgbClr val="7680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mwork 14">
        <a:dk1>
          <a:srgbClr val="FFFFFF"/>
        </a:dk1>
        <a:lt1>
          <a:srgbClr val="FFFFFF"/>
        </a:lt1>
        <a:dk2>
          <a:srgbClr val="213246"/>
        </a:dk2>
        <a:lt2>
          <a:srgbClr val="7680AC"/>
        </a:lt2>
        <a:accent1>
          <a:srgbClr val="7680AC"/>
        </a:accent1>
        <a:accent2>
          <a:srgbClr val="FFFF99"/>
        </a:accent2>
        <a:accent3>
          <a:srgbClr val="ABADB0"/>
        </a:accent3>
        <a:accent4>
          <a:srgbClr val="DADADA"/>
        </a:accent4>
        <a:accent5>
          <a:srgbClr val="BDC0D2"/>
        </a:accent5>
        <a:accent6>
          <a:srgbClr val="E7E78A"/>
        </a:accent6>
        <a:hlink>
          <a:srgbClr val="7680AC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Teamwork</Template>
  <TotalTime>35146</TotalTime>
  <Words>2369</Words>
  <Application>Microsoft Office PowerPoint</Application>
  <PresentationFormat>On-screen Show (4:3)</PresentationFormat>
  <Paragraphs>615</Paragraphs>
  <Slides>41</Slides>
  <Notes>41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Arial</vt:lpstr>
      <vt:lpstr>frank</vt:lpstr>
      <vt:lpstr>Franklin Gothic</vt:lpstr>
      <vt:lpstr>Franklin Gothic Book</vt:lpstr>
      <vt:lpstr>Franklin Gothic Medium</vt:lpstr>
      <vt:lpstr>Garamond</vt:lpstr>
      <vt:lpstr>Teamwork</vt:lpstr>
      <vt:lpstr>Wabash College  CIRP Freshman Survey   2020 Results</vt:lpstr>
      <vt:lpstr>The First Year is Important…</vt:lpstr>
      <vt:lpstr>Table of Contents</vt:lpstr>
      <vt:lpstr>A Note about CIRP Constructs</vt:lpstr>
      <vt:lpstr>PowerPoint Presentation</vt:lpstr>
      <vt:lpstr>PowerPoint Presentation</vt:lpstr>
      <vt:lpstr>PowerPoint Presentation</vt:lpstr>
      <vt:lpstr>PowerPoint Presentation</vt:lpstr>
      <vt:lpstr>  College Choice </vt:lpstr>
      <vt:lpstr> College Choice  </vt:lpstr>
      <vt:lpstr>College Choice</vt:lpstr>
      <vt:lpstr>College Choice</vt:lpstr>
      <vt:lpstr> College Choice How important was each reason in your decision to attend this college?</vt:lpstr>
      <vt:lpstr>PowerPoint Presentation</vt:lpstr>
      <vt:lpstr>PowerPoint Presentation</vt:lpstr>
      <vt:lpstr>PowerPoint Presentation</vt:lpstr>
      <vt:lpstr>PowerPoint Presentation</vt:lpstr>
      <vt:lpstr>Financing College Did you receive any of the following forms of financial aid?</vt:lpstr>
      <vt:lpstr>Financing College  Do you have any concern about your ability to finance your  college education?</vt:lpstr>
      <vt:lpstr>PowerPoint Presentation</vt:lpstr>
      <vt:lpstr>Academic Preparation Please mark which of the following courses you have completed.</vt:lpstr>
      <vt:lpstr>Habits of Mind Habits of Mind is a unified measure of the behaviors and traits associated with academic success. These learning behaviors are seen as the foundation for lifelong learning.</vt:lpstr>
      <vt:lpstr>PowerPoint Presentation</vt:lpstr>
      <vt:lpstr>PowerPoint Presentation</vt:lpstr>
      <vt:lpstr> Civic Engagement Engaged citizens are a critical element in the functioning of our democratic society. Civic Engagement measures the extent to which students are motivated and involved in civic, electoral, and political activities.</vt:lpstr>
      <vt:lpstr>Health and Wellness Students’ emotional well-being can affect many important aspects of the student experience including academic performance and persistence.  In the past year, how often have you:</vt:lpstr>
      <vt:lpstr>PowerPoint Presentation</vt:lpstr>
      <vt:lpstr>  AP Exam Scores </vt:lpstr>
      <vt:lpstr> Previous College Coursework </vt:lpstr>
      <vt:lpstr> Science/Research Self-Efficacy How confident are you that you can do the following?</vt:lpstr>
      <vt:lpstr>PowerPoint Presentation</vt:lpstr>
      <vt:lpstr> Expectations: Major Please indicate your intended major.</vt:lpstr>
      <vt:lpstr>Expectations: Major Do you consider yourself Pre-Med or Pre-Law?</vt:lpstr>
      <vt:lpstr> Expectations: Career Please indicate your intended career.</vt:lpstr>
      <vt:lpstr>Expectations: Time-to-Degree How many years do you expect it will take you to  graduate from this college?</vt:lpstr>
      <vt:lpstr>Expectations: Degree Aspirations What is the highest academic degree that you intend to attain?</vt:lpstr>
      <vt:lpstr>PowerPoint Presentation</vt:lpstr>
      <vt:lpstr>Expectations for College Life What is your best guess as to the chances that you will:</vt:lpstr>
      <vt:lpstr>Expectations for College Life What is your best guess as to the chances that you will:</vt:lpstr>
      <vt:lpstr>Expectations for College Life What is your best guess as to the chances that you will:</vt:lpstr>
      <vt:lpstr>PowerPoint Presentation</vt:lpstr>
    </vt:vector>
  </TitlesOfParts>
  <Manager>planas@gseis.ucla.edu</Manager>
  <Company>UCLA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2007 Your First College Year</dc:title>
  <dc:creator>larellano</dc:creator>
  <cp:lastModifiedBy>walton</cp:lastModifiedBy>
  <cp:revision>2319</cp:revision>
  <cp:lastPrinted>2017-02-02T23:00:01Z</cp:lastPrinted>
  <dcterms:created xsi:type="dcterms:W3CDTF">2007-06-27T16:52:25Z</dcterms:created>
  <dcterms:modified xsi:type="dcterms:W3CDTF">2020-12-16T23:00:30Z</dcterms:modified>
</cp:coreProperties>
</file>