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drawings/drawing2.xml" ContentType="application/vnd.openxmlformats-officedocument.drawingml.chartshapes+xml"/>
  <Override PartName="/ppt/charts/chart28.xml" ContentType="application/vnd.openxmlformats-officedocument.drawingml.char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Override PartName="/ppt/notesSlides/notesSlide27.xml" ContentType="application/vnd.openxmlformats-officedocument.presentationml.notesSlide+xml"/>
  <Override PartName="/ppt/charts/chart35.xml" ContentType="application/vnd.openxmlformats-officedocument.drawingml.chart+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hart13.xml" ContentType="application/vnd.openxmlformats-officedocument.drawingml.chart+xml"/>
  <Override PartName="/ppt/notesSlides/notesSlide16.xml" ContentType="application/vnd.openxmlformats-officedocument.presentationml.notesSlide+xml"/>
  <Override PartName="/ppt/charts/chart24.xml" ContentType="application/vnd.openxmlformats-officedocument.drawingml.chart+xml"/>
  <Override PartName="/ppt/notesSlides/notesSlide34.xml" ContentType="application/vnd.openxmlformats-officedocument.presentationml.notesSlide+xml"/>
  <Override PartName="/ppt/charts/chart42.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charts/chart31.xml" ContentType="application/vnd.openxmlformats-officedocument.drawingml.chart+xml"/>
  <Override PartName="/ppt/tags/tag16.xml" ContentType="application/vnd.openxmlformats-officedocument.presentationml.tags+xml"/>
  <Override PartName="/ppt/notesSlides/notesSlide41.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charts/chart20.xml" ContentType="application/vnd.openxmlformats-officedocument.drawingml.chart+xml"/>
  <Override PartName="/ppt/notesSlides/notesSlide3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tags/tag12.xml" ContentType="application/vnd.openxmlformats-officedocument.presentationml.tags+xml"/>
  <Override PartName="/ppt/drawings/drawing7.xml" ContentType="application/vnd.openxmlformats-officedocument.drawingml.chartshape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rawings/drawing3.xml" ContentType="application/vnd.openxmlformats-officedocument.drawingml.chartshapes+xml"/>
  <Override PartName="/ppt/charts/chart29.xml" ContentType="application/vnd.openxmlformats-officedocument.drawingml.char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charts/chart18.xml" ContentType="application/vnd.openxmlformats-officedocument.drawingml.chart+xml"/>
  <Override PartName="/ppt/charts/chart36.xml" ContentType="application/vnd.openxmlformats-officedocument.drawingml.char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charts/chart25.xml" ContentType="application/vnd.openxmlformats-officedocument.drawingml.chart+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charts/chart14.xml" ContentType="application/vnd.openxmlformats-officedocument.drawingml.chart+xml"/>
  <Override PartName="/ppt/notesSlides/notesSlide24.xml" ContentType="application/vnd.openxmlformats-officedocument.presentationml.notesSlide+xml"/>
  <Override PartName="/ppt/charts/chart32.xml" ContentType="application/vnd.openxmlformats-officedocument.drawingml.chart+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charts/chart21.xml" ContentType="application/vnd.openxmlformats-officedocument.drawingml.chart+xml"/>
  <Override PartName="/ppt/tags/tag17.xml" ContentType="application/vnd.openxmlformats-officedocument.presentationml.tags+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10.xml" ContentType="application/vnd.openxmlformats-officedocument.drawingml.char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tags/tag13.xml" ContentType="application/vnd.openxmlformats-officedocument.presentationml.tags+xml"/>
  <Override PartName="/ppt/drawings/drawing8.xml" ContentType="application/vnd.openxmlformats-officedocument.drawingml.chartshapes+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notesSlides/notesSlide29.xml" ContentType="application/vnd.openxmlformats-officedocument.presentationml.notesSlide+xml"/>
  <Override PartName="/ppt/charts/chart37.xml" ContentType="application/vnd.openxmlformats-officedocument.drawingml.chart+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charts/chart26.xml" ContentType="application/vnd.openxmlformats-officedocument.drawingml.chart+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harts/chart15.xml" ContentType="application/vnd.openxmlformats-officedocument.drawingml.chart+xml"/>
  <Override PartName="/ppt/notesSlides/notesSlide25.xml" ContentType="application/vnd.openxmlformats-officedocument.presentationml.notesSlide+xml"/>
  <Override PartName="/ppt/charts/chart33.xml" ContentType="application/vnd.openxmlformats-officedocument.drawingml.chart+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charts/chart22.xml" ContentType="application/vnd.openxmlformats-officedocument.drawingml.chart+xml"/>
  <Override PartName="/ppt/notesSlides/notesSlide32.xml" ContentType="application/vnd.openxmlformats-officedocument.presentationml.notesSlide+xml"/>
  <Override PartName="/ppt/tags/tag18.xml" ContentType="application/vnd.openxmlformats-officedocument.presentationml.tags+xml"/>
  <Override PartName="/ppt/charts/chart40.xml" ContentType="application/vnd.openxmlformats-officedocument.drawingml.char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drawings/drawing9.xml" ContentType="application/vnd.openxmlformats-officedocument.drawingml.chartshapes+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drawings/drawing5.xml" ContentType="application/vnd.openxmlformats-officedocument.drawingml.chartshapes+xml"/>
  <Override PartName="/ppt/tags/tag1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rawings/drawing1.xml" ContentType="application/vnd.openxmlformats-officedocument.drawingml.chartshapes+xml"/>
  <Override PartName="/ppt/notesSlides/notesSlide19.xml" ContentType="application/vnd.openxmlformats-officedocument.presentationml.notesSlide+xml"/>
  <Override PartName="/ppt/charts/chart27.xml" ContentType="application/vnd.openxmlformats-officedocument.drawingml.chart+xml"/>
  <Override PartName="/ppt/charts/chart38.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tags/tag3.xml" ContentType="application/vnd.openxmlformats-officedocument.presentationml.tags+xml"/>
  <Override PartName="/ppt/charts/chart16.xml" ContentType="application/vnd.openxmlformats-officedocument.drawingml.chart+xml"/>
  <Override PartName="/ppt/charts/chart34.xml" ContentType="application/vnd.openxmlformats-officedocument.drawingml.char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harts/chart23.xml" ContentType="application/vnd.openxmlformats-officedocument.drawingml.chart+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12.xml" ContentType="application/vnd.openxmlformats-officedocument.drawingml.chart+xml"/>
  <Override PartName="/ppt/notesSlides/notesSlide22.xml" ContentType="application/vnd.openxmlformats-officedocument.presentationml.notesSlide+xml"/>
  <Override PartName="/ppt/charts/chart30.xml" ContentType="application/vnd.openxmlformats-officedocument.drawingml.chart+xml"/>
  <Override PartName="/ppt/notesSlides/notesSlide33.xml" ContentType="application/vnd.openxmlformats-officedocument.presentationml.notesSlide+xml"/>
  <Override PartName="/ppt/charts/chart41.xml" ContentType="application/vnd.openxmlformats-officedocument.drawingml.chart+xml"/>
  <Override PartName="/ppt/charts/chart6.xml" ContentType="application/vnd.openxmlformats-officedocument.drawingml.chart+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charts/chart2.xml" ContentType="application/vnd.openxmlformats-officedocument.drawingml.chart+xml"/>
  <Override PartName="/ppt/tags/tag11.xml" ContentType="application/vnd.openxmlformats-officedocument.presentationml.tags+xml"/>
  <Override PartName="/ppt/drawings/drawing6.xml" ContentType="application/vnd.openxmlformats-officedocument.drawingml.chartshapes+xml"/>
  <Override PartName="/ppt/slides/slide29.xml" ContentType="application/vnd.openxmlformats-officedocument.presentationml.slide+xml"/>
  <Override PartName="/ppt/charts/chart39.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9"/>
  </p:notesMasterIdLst>
  <p:handoutMasterIdLst>
    <p:handoutMasterId r:id="rId50"/>
  </p:handoutMasterIdLst>
  <p:sldIdLst>
    <p:sldId id="256" r:id="rId2"/>
    <p:sldId id="363" r:id="rId3"/>
    <p:sldId id="485" r:id="rId4"/>
    <p:sldId id="399" r:id="rId5"/>
    <p:sldId id="437" r:id="rId6"/>
    <p:sldId id="443" r:id="rId7"/>
    <p:sldId id="442" r:id="rId8"/>
    <p:sldId id="400" r:id="rId9"/>
    <p:sldId id="444" r:id="rId10"/>
    <p:sldId id="369" r:id="rId11"/>
    <p:sldId id="445" r:id="rId12"/>
    <p:sldId id="480" r:id="rId13"/>
    <p:sldId id="459" r:id="rId14"/>
    <p:sldId id="460" r:id="rId15"/>
    <p:sldId id="461" r:id="rId16"/>
    <p:sldId id="401" r:id="rId17"/>
    <p:sldId id="462" r:id="rId18"/>
    <p:sldId id="478" r:id="rId19"/>
    <p:sldId id="451" r:id="rId20"/>
    <p:sldId id="402" r:id="rId21"/>
    <p:sldId id="452" r:id="rId22"/>
    <p:sldId id="481" r:id="rId23"/>
    <p:sldId id="457" r:id="rId24"/>
    <p:sldId id="486" r:id="rId25"/>
    <p:sldId id="487" r:id="rId26"/>
    <p:sldId id="454" r:id="rId27"/>
    <p:sldId id="453" r:id="rId28"/>
    <p:sldId id="455" r:id="rId29"/>
    <p:sldId id="385" r:id="rId30"/>
    <p:sldId id="390" r:id="rId31"/>
    <p:sldId id="403" r:id="rId32"/>
    <p:sldId id="463" r:id="rId33"/>
    <p:sldId id="464" r:id="rId34"/>
    <p:sldId id="465" r:id="rId35"/>
    <p:sldId id="466" r:id="rId36"/>
    <p:sldId id="467" r:id="rId37"/>
    <p:sldId id="438" r:id="rId38"/>
    <p:sldId id="484" r:id="rId39"/>
    <p:sldId id="483" r:id="rId40"/>
    <p:sldId id="479" r:id="rId41"/>
    <p:sldId id="476" r:id="rId42"/>
    <p:sldId id="470" r:id="rId43"/>
    <p:sldId id="439" r:id="rId44"/>
    <p:sldId id="472" r:id="rId45"/>
    <p:sldId id="473" r:id="rId46"/>
    <p:sldId id="475" r:id="rId47"/>
    <p:sldId id="281" r:id="rId48"/>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7A84AE"/>
    <a:srgbClr val="FFCC99"/>
    <a:srgbClr val="FFA953"/>
    <a:srgbClr val="FF9966"/>
    <a:srgbClr val="E3593D"/>
    <a:srgbClr val="FF6600"/>
    <a:srgbClr val="FFD5D1"/>
    <a:srgbClr val="FFFFCC"/>
    <a:srgbClr val="FFFF00"/>
    <a:srgbClr val="CC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06" autoAdjust="0"/>
    <p:restoredTop sz="81774" autoAdjust="0"/>
  </p:normalViewPr>
  <p:slideViewPr>
    <p:cSldViewPr>
      <p:cViewPr varScale="1">
        <p:scale>
          <a:sx n="60" d="100"/>
          <a:sy n="60" d="100"/>
        </p:scale>
        <p:origin x="-10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Office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Office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Office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Office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Office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Office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Office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Office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Office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Office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Office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Office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Office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Office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Office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Office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Office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Office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Office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Office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Office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Office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Office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40.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Office_Excel_Worksheet40.xlsx"/></Relationships>
</file>

<file path=ppt/charts/_rels/chart41.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Office_Excel_Worksheet41.xlsx"/></Relationships>
</file>

<file path=ppt/charts/_rels/chart4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Office_Excel_Worksheet4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11"/>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188"/>
          <c:y val="1.5873015873015883E-2"/>
        </c:manualLayout>
      </c:layout>
    </c:title>
    <c:plotArea>
      <c:layout>
        <c:manualLayout>
          <c:layoutTarget val="inner"/>
          <c:xMode val="edge"/>
          <c:yMode val="edge"/>
          <c:x val="2.7142619505000257E-2"/>
          <c:y val="0.17364545056867894"/>
          <c:w val="0.78738281387750131"/>
          <c:h val="0.48348490813648953"/>
        </c:manualLayout>
      </c:layout>
      <c:pieChart>
        <c:varyColors val="1"/>
        <c:ser>
          <c:idx val="0"/>
          <c:order val="0"/>
          <c:tx>
            <c:strRef>
              <c:f>Sheet1!$B$1</c:f>
              <c:strCache>
                <c:ptCount val="1"/>
                <c:pt idx="0">
                  <c:v>Institution</c:v>
                </c:pt>
              </c:strCache>
            </c:strRef>
          </c:tx>
          <c:spPr>
            <a:solidFill>
              <a:schemeClr val="accent1">
                <a:lumMod val="60000"/>
                <a:lumOff val="40000"/>
              </a:schemeClr>
            </a:solidFill>
            <a:ln w="3175">
              <a:solidFill>
                <a:schemeClr val="accent1">
                  <a:alpha val="50000"/>
                </a:schemeClr>
              </a:solidFill>
            </a:ln>
          </c:spPr>
          <c:dPt>
            <c:idx val="1"/>
            <c:explosion val="1"/>
            <c:spPr>
              <a:solidFill>
                <a:srgbClr val="FFD5D1"/>
              </a:solidFill>
              <a:ln w="3175">
                <a:solidFill>
                  <a:schemeClr val="accent1">
                    <a:alpha val="50000"/>
                  </a:schemeClr>
                </a:solidFill>
              </a:ln>
            </c:spPr>
          </c:dPt>
          <c:dLbls>
            <c:numFmt formatCode="0.0%" sourceLinked="0"/>
            <c:txPr>
              <a:bodyPr/>
              <a:lstStyle/>
              <a:p>
                <a:pPr>
                  <a:defRPr sz="1400" b="1">
                    <a:solidFill>
                      <a:schemeClr val="accent1">
                        <a:lumMod val="50000"/>
                      </a:schemeClr>
                    </a:solidFill>
                  </a:defRPr>
                </a:pPr>
                <a:endParaRPr lang="en-US"/>
              </a:p>
            </c:txPr>
            <c:dLblPos val="ctr"/>
            <c:showPercent val="1"/>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Val val="1"/>
        </c:dLbls>
        <c:firstSliceAng val="0"/>
      </c:pieChart>
      <c:spPr>
        <a:noFill/>
        <a:ln w="25402">
          <a:noFill/>
        </a:ln>
      </c:spPr>
    </c:plotArea>
    <c:legend>
      <c:legendPos val="b"/>
      <c:legendEntry>
        <c:idx val="0"/>
        <c:txPr>
          <a:bodyPr/>
          <a:lstStyle/>
          <a:p>
            <a:pPr>
              <a:defRPr sz="1400" b="1">
                <a:solidFill>
                  <a:schemeClr val="tx2"/>
                </a:solidFill>
              </a:defRPr>
            </a:pPr>
            <a:endParaRPr lang="en-US"/>
          </a:p>
        </c:txPr>
      </c:legendEntry>
      <c:legendEntry>
        <c:idx val="1"/>
        <c:txPr>
          <a:bodyPr/>
          <a:lstStyle/>
          <a:p>
            <a:pPr>
              <a:defRPr sz="1400" b="1">
                <a:solidFill>
                  <a:schemeClr val="tx2"/>
                </a:solidFill>
              </a:defRPr>
            </a:pPr>
            <a:endParaRPr lang="en-US"/>
          </a:p>
        </c:txPr>
      </c:legendEntry>
      <c:layout>
        <c:manualLayout>
          <c:xMode val="edge"/>
          <c:yMode val="edge"/>
          <c:x val="0.2116820465315139"/>
          <c:y val="0.74688622255551695"/>
          <c:w val="0.45246374746143164"/>
          <c:h val="0.14298275215598091"/>
        </c:manualLayout>
      </c:layout>
      <c:txPr>
        <a:bodyPr/>
        <a:lstStyle/>
        <a:p>
          <a:pPr>
            <a:defRPr sz="1600" b="1">
              <a:solidFill>
                <a:schemeClr val="accent1">
                  <a:lumMod val="50000"/>
                </a:schemeClr>
              </a:solidFill>
            </a:defRPr>
          </a:pPr>
          <a:endParaRPr lang="en-US"/>
        </a:p>
      </c:txPr>
    </c:legend>
    <c:plotVisOnly val="1"/>
    <c:dispBlanksAs val="zero"/>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5">
                <a:lumMod val="75000"/>
              </a:schemeClr>
            </a:solidFill>
            <a:ln w="3175">
              <a:solidFill>
                <a:schemeClr val="accent1"/>
              </a:solidFill>
            </a:ln>
          </c:spPr>
          <c:dLbls>
            <c:numFmt formatCode="0.0%" sourceLinked="0"/>
            <c:txPr>
              <a:bodyPr/>
              <a:lstStyle/>
              <a:p>
                <a:pPr>
                  <a:defRPr sz="1600" b="1">
                    <a:solidFill>
                      <a:schemeClr val="bg1"/>
                    </a:solidFill>
                  </a:defRPr>
                </a:pPr>
                <a:endParaRPr lang="en-US"/>
              </a:p>
            </c:txPr>
            <c:dLblPos val="outEnd"/>
            <c:showVal val="1"/>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0.69199999999999995</c:v>
                </c:pt>
                <c:pt idx="1">
                  <c:v>0.19800000000000001</c:v>
                </c:pt>
                <c:pt idx="2">
                  <c:v>7.1999999999999995E-2</c:v>
                </c:pt>
                <c:pt idx="3">
                  <c:v>3.7999999999999999E-2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600" b="1">
                    <a:solidFill>
                      <a:schemeClr val="bg1"/>
                    </a:solidFill>
                  </a:defRPr>
                </a:pPr>
                <a:endParaRPr lang="en-US"/>
              </a:p>
            </c:txPr>
            <c:dLblPos val="outEnd"/>
            <c:showVal val="1"/>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0.65300000000000002</c:v>
                </c:pt>
                <c:pt idx="1">
                  <c:v>0.24099999999999999</c:v>
                </c:pt>
                <c:pt idx="2">
                  <c:v>7.0000000000000007E-2</c:v>
                </c:pt>
                <c:pt idx="3">
                  <c:v>3.5999999999999997E-2</c:v>
                </c:pt>
              </c:numCache>
            </c:numRef>
          </c:val>
        </c:ser>
        <c:dLbls>
          <c:showVal val="1"/>
        </c:dLbls>
        <c:gapWidth val="75"/>
        <c:overlap val="-25"/>
        <c:axId val="65206528"/>
        <c:axId val="65388544"/>
      </c:barChart>
      <c:catAx>
        <c:axId val="65206528"/>
        <c:scaling>
          <c:orientation val="minMax"/>
        </c:scaling>
        <c:axPos val="b"/>
        <c:majorGridlines/>
        <c:majorTickMark val="none"/>
        <c:tickLblPos val="nextTo"/>
        <c:txPr>
          <a:bodyPr/>
          <a:lstStyle/>
          <a:p>
            <a:pPr>
              <a:defRPr sz="1400">
                <a:solidFill>
                  <a:schemeClr val="tx2"/>
                </a:solidFill>
              </a:defRPr>
            </a:pPr>
            <a:endParaRPr lang="en-US"/>
          </a:p>
        </c:txPr>
        <c:crossAx val="65388544"/>
        <c:crosses val="autoZero"/>
        <c:auto val="1"/>
        <c:lblAlgn val="ctr"/>
        <c:lblOffset val="100"/>
      </c:catAx>
      <c:valAx>
        <c:axId val="65388544"/>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65206528"/>
        <c:crosses val="autoZero"/>
        <c:crossBetween val="between"/>
      </c:valAx>
    </c:plotArea>
    <c:legend>
      <c:legendPos val="b"/>
      <c:legendEntry>
        <c:idx val="0"/>
        <c:txPr>
          <a:bodyPr/>
          <a:lstStyle/>
          <a:p>
            <a:pPr>
              <a:defRPr sz="1200"/>
            </a:pPr>
            <a:endParaRPr lang="en-US"/>
          </a:p>
        </c:txPr>
      </c:legendEntry>
      <c:legendEntry>
        <c:idx val="1"/>
        <c:txPr>
          <a:bodyPr/>
          <a:lstStyle/>
          <a:p>
            <a:pPr>
              <a:defRPr sz="1200"/>
            </a:pPr>
            <a:endParaRPr lang="en-US"/>
          </a:p>
        </c:txPr>
      </c:legendEntry>
      <c:layout/>
      <c:txPr>
        <a:bodyPr/>
        <a:lstStyle/>
        <a:p>
          <a:pPr>
            <a:defRPr sz="1100"/>
          </a:pPr>
          <a:endParaRPr lang="en-US"/>
        </a:p>
      </c:txPr>
    </c:legend>
    <c:plotVisOnly val="1"/>
    <c:dispBlanksAs val="gap"/>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tx>
            <c:strRef>
              <c:f>Sheet1!$C$1</c:f>
              <c:strCache>
                <c:ptCount val="1"/>
                <c:pt idx="0">
                  <c:v>Somewhat Important</c:v>
                </c:pt>
              </c:strCache>
            </c:strRef>
          </c:tx>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Pt>
            <c:idx val="6"/>
            <c:spPr>
              <a:solidFill>
                <a:schemeClr val="accent1"/>
              </a:solidFill>
              <a:ln w="3175">
                <a:solidFill>
                  <a:srgbClr val="7680AC">
                    <a:alpha val="50000"/>
                  </a:srgbClr>
                </a:solidFill>
              </a:ln>
              <a:effectLst/>
            </c:spPr>
          </c:dPt>
          <c:dPt>
            <c:idx val="7"/>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0.10100000000000001</c:v>
                </c:pt>
                <c:pt idx="1">
                  <c:v>0.13500000000000001</c:v>
                </c:pt>
                <c:pt idx="2">
                  <c:v>0.22700000000000001</c:v>
                </c:pt>
                <c:pt idx="3">
                  <c:v>0.27600000000000002</c:v>
                </c:pt>
                <c:pt idx="4">
                  <c:v>0.43</c:v>
                </c:pt>
                <c:pt idx="5">
                  <c:v>0.40500000000000003</c:v>
                </c:pt>
                <c:pt idx="6">
                  <c:v>0.246</c:v>
                </c:pt>
                <c:pt idx="7">
                  <c:v>0.255</c:v>
                </c:pt>
              </c:numCache>
            </c:numRef>
          </c:val>
        </c:ser>
        <c:ser>
          <c:idx val="1"/>
          <c:order val="1"/>
          <c:tx>
            <c:strRef>
              <c:f>Sheet1!$D$1</c:f>
              <c:strCache>
                <c:ptCount val="1"/>
                <c:pt idx="0">
                  <c:v>Very Important</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Pt>
            <c:idx val="6"/>
            <c:spPr>
              <a:solidFill>
                <a:schemeClr val="accent1">
                  <a:lumMod val="60000"/>
                  <a:lumOff val="40000"/>
                </a:schemeClr>
              </a:solidFill>
              <a:ln w="3175">
                <a:solidFill>
                  <a:srgbClr val="7680AC">
                    <a:alpha val="50000"/>
                  </a:srgbClr>
                </a:solidFill>
              </a:ln>
              <a:effectLst/>
            </c:spPr>
          </c:dPt>
          <c:dPt>
            <c:idx val="7"/>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0.89100000000000001</c:v>
                </c:pt>
                <c:pt idx="1">
                  <c:v>0.83799999999999997</c:v>
                </c:pt>
                <c:pt idx="2">
                  <c:v>0.748</c:v>
                </c:pt>
                <c:pt idx="3">
                  <c:v>0.69499999999999995</c:v>
                </c:pt>
                <c:pt idx="4">
                  <c:v>0.46</c:v>
                </c:pt>
                <c:pt idx="5">
                  <c:v>0.47399999999999998</c:v>
                </c:pt>
                <c:pt idx="6">
                  <c:v>0.71199999999999997</c:v>
                </c:pt>
                <c:pt idx="7">
                  <c:v>0.69499999999999995</c:v>
                </c:pt>
              </c:numCache>
            </c:numRef>
          </c:val>
        </c:ser>
        <c:gapWidth val="74"/>
        <c:overlap val="100"/>
        <c:axId val="72717824"/>
        <c:axId val="72719360"/>
      </c:barChart>
      <c:catAx>
        <c:axId val="72717824"/>
        <c:scaling>
          <c:orientation val="minMax"/>
        </c:scaling>
        <c:axPos val="b"/>
        <c:majorGridlines/>
        <c:majorTickMark val="none"/>
        <c:tickLblPos val="none"/>
        <c:crossAx val="72719360"/>
        <c:crosses val="autoZero"/>
        <c:auto val="1"/>
        <c:lblAlgn val="ctr"/>
        <c:lblOffset val="100"/>
        <c:tickLblSkip val="2"/>
        <c:tickMarkSkip val="2"/>
      </c:catAx>
      <c:valAx>
        <c:axId val="72719360"/>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72717824"/>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12.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0.23100000000000001</c:v>
                </c:pt>
                <c:pt idx="1">
                  <c:v>0.16600000000000001</c:v>
                </c:pt>
                <c:pt idx="2">
                  <c:v>0.32900000000000001</c:v>
                </c:pt>
                <c:pt idx="3">
                  <c:v>0.20699999999999999</c:v>
                </c:pt>
                <c:pt idx="4">
                  <c:v>0.30299999999999999</c:v>
                </c:pt>
                <c:pt idx="5">
                  <c:v>0.28699999999999998</c:v>
                </c:pt>
              </c:numCache>
            </c:numRef>
          </c:val>
        </c:ser>
        <c:ser>
          <c:idx val="1"/>
          <c:order val="1"/>
          <c:spPr>
            <a:solidFill>
              <a:schemeClr val="accent1">
                <a:lumMod val="60000"/>
                <a:lumOff val="40000"/>
              </a:schemeClr>
            </a:solidFill>
            <a:ln w="3175">
              <a:solidFill>
                <a:srgbClr val="7680AC">
                  <a:alpha val="50000"/>
                </a:srgbClr>
              </a:solidFill>
            </a:ln>
            <a:effectLst/>
          </c:spPr>
          <c:dPt>
            <c:idx val="1"/>
            <c:spPr>
              <a:solidFill>
                <a:srgbClr val="FFCC99"/>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txPr>
              <a:bodyPr/>
              <a:lstStyle/>
              <a:p>
                <a:pPr>
                  <a:defRPr sz="1400" b="1">
                    <a:solidFill>
                      <a:schemeClr val="bg1"/>
                    </a:solidFill>
                  </a:defRPr>
                </a:pPr>
                <a:endParaRPr lang="en-US"/>
              </a:p>
            </c:txPr>
            <c:dLblPos val="ctr"/>
            <c:showVal val="1"/>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0.748</c:v>
                </c:pt>
                <c:pt idx="1">
                  <c:v>0.82299999999999995</c:v>
                </c:pt>
                <c:pt idx="2">
                  <c:v>0.58599999999999997</c:v>
                </c:pt>
                <c:pt idx="3">
                  <c:v>0.745</c:v>
                </c:pt>
                <c:pt idx="4">
                  <c:v>0.58399999999999996</c:v>
                </c:pt>
                <c:pt idx="5">
                  <c:v>0.56499999999999995</c:v>
                </c:pt>
              </c:numCache>
            </c:numRef>
          </c:val>
        </c:ser>
        <c:dLbls>
          <c:showVal val="1"/>
        </c:dLbls>
        <c:gapWidth val="74"/>
        <c:overlap val="100"/>
        <c:axId val="75408512"/>
        <c:axId val="75410048"/>
      </c:barChart>
      <c:catAx>
        <c:axId val="75408512"/>
        <c:scaling>
          <c:orientation val="minMax"/>
        </c:scaling>
        <c:axPos val="b"/>
        <c:majorGridlines/>
        <c:numFmt formatCode="General" sourceLinked="1"/>
        <c:majorTickMark val="none"/>
        <c:tickLblPos val="none"/>
        <c:crossAx val="75410048"/>
        <c:crosses val="autoZero"/>
        <c:auto val="1"/>
        <c:lblAlgn val="ctr"/>
        <c:lblOffset val="100"/>
        <c:tickLblSkip val="2"/>
        <c:tickMarkSkip val="2"/>
      </c:catAx>
      <c:valAx>
        <c:axId val="75410048"/>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75408512"/>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13.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tx>
            <c:strRef>
              <c:f>Sheet1!$C$1</c:f>
              <c:strCache>
                <c:ptCount val="1"/>
                <c:pt idx="0">
                  <c:v>Somewhat Important</c:v>
                </c:pt>
              </c:strCache>
            </c:strRef>
          </c:tx>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Pt>
            <c:idx val="6"/>
            <c:spPr>
              <a:solidFill>
                <a:schemeClr val="accent1"/>
              </a:solidFill>
              <a:ln w="3175">
                <a:solidFill>
                  <a:srgbClr val="7680AC">
                    <a:alpha val="50000"/>
                  </a:srgbClr>
                </a:solidFill>
              </a:ln>
              <a:effectLst/>
            </c:spPr>
          </c:dPt>
          <c:dPt>
            <c:idx val="7"/>
            <c:spPr>
              <a:solidFill>
                <a:srgbClr val="FFA953"/>
              </a:solidFill>
              <a:ln w="3175">
                <a:solidFill>
                  <a:srgbClr val="7680AC">
                    <a:alpha val="50000"/>
                  </a:srgbClr>
                </a:solidFill>
              </a:ln>
              <a:effectLst/>
            </c:spPr>
          </c:dPt>
          <c:dPt>
            <c:idx val="8"/>
            <c:spPr>
              <a:solidFill>
                <a:schemeClr val="accent1"/>
              </a:solidFill>
              <a:ln w="3175">
                <a:solidFill>
                  <a:srgbClr val="7680AC">
                    <a:alpha val="50000"/>
                  </a:srgbClr>
                </a:solidFill>
              </a:ln>
              <a:effectLst/>
            </c:spPr>
          </c:dPt>
          <c:dPt>
            <c:idx val="9"/>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Sheet1!$B$2:$B$11</c:f>
              <c:strCache>
                <c:ptCount val="10"/>
                <c:pt idx="0">
                  <c:v>Your Institution</c:v>
                </c:pt>
                <c:pt idx="1">
                  <c:v>Comparison Group</c:v>
                </c:pt>
                <c:pt idx="2">
                  <c:v>Your Institution</c:v>
                </c:pt>
                <c:pt idx="3">
                  <c:v>Comparison Group</c:v>
                </c:pt>
                <c:pt idx="4">
                  <c:v>Your Institution</c:v>
                </c:pt>
                <c:pt idx="5">
                  <c:v>Comparison Group</c:v>
                </c:pt>
                <c:pt idx="6">
                  <c:v>Your Institution</c:v>
                </c:pt>
                <c:pt idx="7">
                  <c:v>Comparison Group</c:v>
                </c:pt>
                <c:pt idx="8">
                  <c:v>Your Institution</c:v>
                </c:pt>
                <c:pt idx="9">
                  <c:v>Comparison Group</c:v>
                </c:pt>
              </c:strCache>
            </c:strRef>
          </c:cat>
          <c:val>
            <c:numRef>
              <c:f>Sheet1!$C$2:$C$11</c:f>
              <c:numCache>
                <c:formatCode>0.0%</c:formatCode>
                <c:ptCount val="10"/>
                <c:pt idx="0">
                  <c:v>0.10199999999999999</c:v>
                </c:pt>
                <c:pt idx="1">
                  <c:v>0.23799999999999999</c:v>
                </c:pt>
                <c:pt idx="2">
                  <c:v>0.36199999999999999</c:v>
                </c:pt>
                <c:pt idx="3">
                  <c:v>0.40400000000000003</c:v>
                </c:pt>
                <c:pt idx="4">
                  <c:v>0.22900000000000001</c:v>
                </c:pt>
                <c:pt idx="5">
                  <c:v>0.378</c:v>
                </c:pt>
                <c:pt idx="6">
                  <c:v>0.157</c:v>
                </c:pt>
                <c:pt idx="7">
                  <c:v>0.28899999999999998</c:v>
                </c:pt>
                <c:pt idx="8" formatCode="0.00%">
                  <c:v>0.30099999999999999</c:v>
                </c:pt>
                <c:pt idx="9" formatCode="0.00%">
                  <c:v>0.34200000000000003</c:v>
                </c:pt>
              </c:numCache>
            </c:numRef>
          </c:val>
        </c:ser>
        <c:ser>
          <c:idx val="1"/>
          <c:order val="1"/>
          <c:tx>
            <c:strRef>
              <c:f>Sheet1!$D$1</c:f>
              <c:strCache>
                <c:ptCount val="1"/>
                <c:pt idx="0">
                  <c:v>Very Important</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Pt>
            <c:idx val="6"/>
            <c:spPr>
              <a:solidFill>
                <a:schemeClr val="accent1">
                  <a:lumMod val="60000"/>
                  <a:lumOff val="40000"/>
                </a:schemeClr>
              </a:solidFill>
              <a:ln w="3175">
                <a:solidFill>
                  <a:srgbClr val="7680AC">
                    <a:alpha val="50000"/>
                  </a:srgbClr>
                </a:solidFill>
              </a:ln>
              <a:effectLst/>
            </c:spPr>
          </c:dPt>
          <c:dPt>
            <c:idx val="7"/>
            <c:spPr>
              <a:solidFill>
                <a:srgbClr val="FFCC99"/>
              </a:solidFill>
              <a:ln w="3175">
                <a:solidFill>
                  <a:srgbClr val="7680AC">
                    <a:alpha val="50000"/>
                  </a:srgbClr>
                </a:solidFill>
              </a:ln>
              <a:effectLst/>
            </c:spPr>
          </c:dPt>
          <c:dPt>
            <c:idx val="8"/>
            <c:spPr>
              <a:solidFill>
                <a:schemeClr val="accent1">
                  <a:lumMod val="60000"/>
                  <a:lumOff val="40000"/>
                </a:schemeClr>
              </a:solidFill>
              <a:ln w="3175">
                <a:solidFill>
                  <a:srgbClr val="7680AC">
                    <a:alpha val="50000"/>
                  </a:srgbClr>
                </a:solidFill>
              </a:ln>
              <a:effectLst/>
            </c:spPr>
          </c:dPt>
          <c:dPt>
            <c:idx val="9"/>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Sheet1!$B$2:$B$11</c:f>
              <c:strCache>
                <c:ptCount val="10"/>
                <c:pt idx="0">
                  <c:v>Your Institution</c:v>
                </c:pt>
                <c:pt idx="1">
                  <c:v>Comparison Group</c:v>
                </c:pt>
                <c:pt idx="2">
                  <c:v>Your Institution</c:v>
                </c:pt>
                <c:pt idx="3">
                  <c:v>Comparison Group</c:v>
                </c:pt>
                <c:pt idx="4">
                  <c:v>Your Institution</c:v>
                </c:pt>
                <c:pt idx="5">
                  <c:v>Comparison Group</c:v>
                </c:pt>
                <c:pt idx="6">
                  <c:v>Your Institution</c:v>
                </c:pt>
                <c:pt idx="7">
                  <c:v>Comparison Group</c:v>
                </c:pt>
                <c:pt idx="8">
                  <c:v>Your Institution</c:v>
                </c:pt>
                <c:pt idx="9">
                  <c:v>Comparison Group</c:v>
                </c:pt>
              </c:strCache>
            </c:strRef>
          </c:cat>
          <c:val>
            <c:numRef>
              <c:f>Sheet1!$D$2:$D$11</c:f>
              <c:numCache>
                <c:formatCode>0.0%</c:formatCode>
                <c:ptCount val="10"/>
                <c:pt idx="0">
                  <c:v>0.88600000000000001</c:v>
                </c:pt>
                <c:pt idx="1">
                  <c:v>0.74099999999999999</c:v>
                </c:pt>
                <c:pt idx="2">
                  <c:v>0.54900000000000004</c:v>
                </c:pt>
                <c:pt idx="3">
                  <c:v>0.46400000000000002</c:v>
                </c:pt>
                <c:pt idx="4">
                  <c:v>0.66900000000000004</c:v>
                </c:pt>
                <c:pt idx="5">
                  <c:v>0.40200000000000002</c:v>
                </c:pt>
                <c:pt idx="6">
                  <c:v>0.82099999999999995</c:v>
                </c:pt>
                <c:pt idx="7">
                  <c:v>0.622</c:v>
                </c:pt>
                <c:pt idx="8" formatCode="0.00%">
                  <c:v>0.504</c:v>
                </c:pt>
                <c:pt idx="9" formatCode="0.00%">
                  <c:v>0.379</c:v>
                </c:pt>
              </c:numCache>
            </c:numRef>
          </c:val>
        </c:ser>
        <c:gapWidth val="74"/>
        <c:overlap val="100"/>
        <c:axId val="75599232"/>
        <c:axId val="76960896"/>
      </c:barChart>
      <c:catAx>
        <c:axId val="75599232"/>
        <c:scaling>
          <c:orientation val="minMax"/>
        </c:scaling>
        <c:axPos val="b"/>
        <c:majorGridlines/>
        <c:majorTickMark val="none"/>
        <c:tickLblPos val="none"/>
        <c:crossAx val="76960896"/>
        <c:crosses val="autoZero"/>
        <c:auto val="1"/>
        <c:lblAlgn val="ctr"/>
        <c:lblOffset val="100"/>
        <c:tickLblSkip val="2"/>
        <c:tickMarkSkip val="2"/>
      </c:catAx>
      <c:valAx>
        <c:axId val="76960896"/>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75599232"/>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tx>
            <c:strRef>
              <c:f>Sheet1!$C$1</c:f>
              <c:strCache>
                <c:ptCount val="1"/>
                <c:pt idx="0">
                  <c:v>Somewhat Important</c:v>
                </c:pt>
              </c:strCache>
            </c:strRef>
          </c:tx>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Pt>
            <c:idx val="6"/>
            <c:spPr>
              <a:solidFill>
                <a:schemeClr val="accent1"/>
              </a:solidFill>
              <a:ln w="3175">
                <a:solidFill>
                  <a:srgbClr val="7680AC">
                    <a:alpha val="50000"/>
                  </a:srgbClr>
                </a:solidFill>
              </a:ln>
              <a:effectLst/>
            </c:spPr>
          </c:dPt>
          <c:dPt>
            <c:idx val="7"/>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0.21299999999999999</c:v>
                </c:pt>
                <c:pt idx="1">
                  <c:v>0.21199999999999999</c:v>
                </c:pt>
                <c:pt idx="2">
                  <c:v>0.39100000000000001</c:v>
                </c:pt>
                <c:pt idx="3">
                  <c:v>0.39400000000000002</c:v>
                </c:pt>
                <c:pt idx="4">
                  <c:v>0.17100000000000001</c:v>
                </c:pt>
                <c:pt idx="5">
                  <c:v>0.157</c:v>
                </c:pt>
                <c:pt idx="6">
                  <c:v>0.10299999999999999</c:v>
                </c:pt>
                <c:pt idx="7">
                  <c:v>0.11700000000000001</c:v>
                </c:pt>
              </c:numCache>
            </c:numRef>
          </c:val>
        </c:ser>
        <c:ser>
          <c:idx val="1"/>
          <c:order val="1"/>
          <c:tx>
            <c:strRef>
              <c:f>Sheet1!$D$1</c:f>
              <c:strCache>
                <c:ptCount val="1"/>
                <c:pt idx="0">
                  <c:v>Very Important</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Pt>
            <c:idx val="6"/>
            <c:spPr>
              <a:solidFill>
                <a:schemeClr val="accent1">
                  <a:lumMod val="60000"/>
                  <a:lumOff val="40000"/>
                </a:schemeClr>
              </a:solidFill>
              <a:ln w="3175">
                <a:solidFill>
                  <a:srgbClr val="7680AC">
                    <a:alpha val="50000"/>
                  </a:srgbClr>
                </a:solidFill>
              </a:ln>
              <a:effectLst/>
            </c:spPr>
          </c:dPt>
          <c:dPt>
            <c:idx val="7"/>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0.70599999999999996</c:v>
                </c:pt>
                <c:pt idx="1">
                  <c:v>0.71</c:v>
                </c:pt>
                <c:pt idx="2">
                  <c:v>0.35699999999999998</c:v>
                </c:pt>
                <c:pt idx="3">
                  <c:v>0.372</c:v>
                </c:pt>
                <c:pt idx="4">
                  <c:v>8.5000000000000006E-2</c:v>
                </c:pt>
                <c:pt idx="5">
                  <c:v>9.8000000000000004E-2</c:v>
                </c:pt>
                <c:pt idx="6">
                  <c:v>9.4E-2</c:v>
                </c:pt>
                <c:pt idx="7">
                  <c:v>0.11600000000000001</c:v>
                </c:pt>
              </c:numCache>
            </c:numRef>
          </c:val>
        </c:ser>
        <c:gapWidth val="74"/>
        <c:overlap val="100"/>
        <c:axId val="77911936"/>
        <c:axId val="77913472"/>
      </c:barChart>
      <c:catAx>
        <c:axId val="77911936"/>
        <c:scaling>
          <c:orientation val="minMax"/>
        </c:scaling>
        <c:axPos val="b"/>
        <c:majorGridlines/>
        <c:majorTickMark val="none"/>
        <c:tickLblPos val="none"/>
        <c:crossAx val="77913472"/>
        <c:crosses val="autoZero"/>
        <c:auto val="1"/>
        <c:lblAlgn val="ctr"/>
        <c:lblOffset val="100"/>
        <c:tickLblSkip val="2"/>
        <c:tickMarkSkip val="2"/>
      </c:catAx>
      <c:valAx>
        <c:axId val="77913472"/>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77911936"/>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15.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tx>
            <c:strRef>
              <c:f>Sheet1!$C$1</c:f>
              <c:strCache>
                <c:ptCount val="1"/>
                <c:pt idx="0">
                  <c:v>Somewhat Important</c:v>
                </c:pt>
              </c:strCache>
            </c:strRef>
          </c:tx>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Pt>
            <c:idx val="6"/>
            <c:spPr>
              <a:solidFill>
                <a:schemeClr val="accent1"/>
              </a:solidFill>
              <a:ln w="3175">
                <a:solidFill>
                  <a:srgbClr val="7680AC">
                    <a:alpha val="50000"/>
                  </a:srgbClr>
                </a:solidFill>
              </a:ln>
              <a:effectLst/>
            </c:spPr>
          </c:dPt>
          <c:dPt>
            <c:idx val="7"/>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0.47899999999999998</c:v>
                </c:pt>
                <c:pt idx="1">
                  <c:v>0.434</c:v>
                </c:pt>
                <c:pt idx="2">
                  <c:v>0.23300000000000001</c:v>
                </c:pt>
                <c:pt idx="3">
                  <c:v>0.26600000000000001</c:v>
                </c:pt>
                <c:pt idx="4">
                  <c:v>0.35699999999999998</c:v>
                </c:pt>
                <c:pt idx="5">
                  <c:v>0.36599999999999999</c:v>
                </c:pt>
                <c:pt idx="6">
                  <c:v>0.28499999999999998</c:v>
                </c:pt>
                <c:pt idx="7">
                  <c:v>0.30399999999999999</c:v>
                </c:pt>
              </c:numCache>
            </c:numRef>
          </c:val>
        </c:ser>
        <c:ser>
          <c:idx val="1"/>
          <c:order val="1"/>
          <c:tx>
            <c:strRef>
              <c:f>Sheet1!$D$1</c:f>
              <c:strCache>
                <c:ptCount val="1"/>
                <c:pt idx="0">
                  <c:v>Very Important</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Pt>
            <c:idx val="6"/>
            <c:spPr>
              <a:solidFill>
                <a:schemeClr val="accent1">
                  <a:lumMod val="60000"/>
                  <a:lumOff val="40000"/>
                </a:schemeClr>
              </a:solidFill>
              <a:ln w="3175">
                <a:solidFill>
                  <a:srgbClr val="7680AC">
                    <a:alpha val="50000"/>
                  </a:srgbClr>
                </a:solidFill>
              </a:ln>
              <a:effectLst/>
            </c:spPr>
          </c:dPt>
          <c:dPt>
            <c:idx val="7"/>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0.16500000000000001</c:v>
                </c:pt>
                <c:pt idx="1">
                  <c:v>0.16500000000000001</c:v>
                </c:pt>
                <c:pt idx="2">
                  <c:v>0.13100000000000001</c:v>
                </c:pt>
                <c:pt idx="3">
                  <c:v>0.151</c:v>
                </c:pt>
                <c:pt idx="4">
                  <c:v>0.31900000000000001</c:v>
                </c:pt>
                <c:pt idx="5">
                  <c:v>0.19600000000000001</c:v>
                </c:pt>
                <c:pt idx="6">
                  <c:v>0.58299999999999996</c:v>
                </c:pt>
                <c:pt idx="7">
                  <c:v>0.56899999999999995</c:v>
                </c:pt>
              </c:numCache>
            </c:numRef>
          </c:val>
        </c:ser>
        <c:gapWidth val="74"/>
        <c:overlap val="100"/>
        <c:axId val="78016896"/>
        <c:axId val="78018432"/>
      </c:barChart>
      <c:catAx>
        <c:axId val="78016896"/>
        <c:scaling>
          <c:orientation val="minMax"/>
        </c:scaling>
        <c:axPos val="b"/>
        <c:majorGridlines/>
        <c:majorTickMark val="none"/>
        <c:tickLblPos val="none"/>
        <c:crossAx val="78018432"/>
        <c:crosses val="autoZero"/>
        <c:auto val="1"/>
        <c:lblAlgn val="ctr"/>
        <c:lblOffset val="100"/>
        <c:tickLblSkip val="2"/>
        <c:tickMarkSkip val="2"/>
      </c:catAx>
      <c:valAx>
        <c:axId val="78018432"/>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78016896"/>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16.xml><?xml version="1.0" encoding="utf-8"?>
<c:chartSpace xmlns:c="http://schemas.openxmlformats.org/drawingml/2006/chart" xmlns:a="http://schemas.openxmlformats.org/drawingml/2006/main" xmlns:r="http://schemas.openxmlformats.org/officeDocument/2006/relationships">
  <c:lang val="en-US"/>
  <c:chart>
    <c:autoTitleDeleted val="1"/>
    <c:plotArea>
      <c:layout>
        <c:manualLayout>
          <c:layoutTarget val="inner"/>
          <c:xMode val="edge"/>
          <c:yMode val="edge"/>
          <c:x val="9.4022674249052265E-2"/>
          <c:y val="4.1364639202708615E-2"/>
          <c:w val="0.88745880723242931"/>
          <c:h val="0.82761383087983564"/>
        </c:manualLayout>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600" b="1">
                    <a:solidFill>
                      <a:schemeClr val="bg1"/>
                    </a:solidFill>
                  </a:defRPr>
                </a:pPr>
                <a:endParaRPr lang="en-US"/>
              </a:p>
            </c:txPr>
            <c:dLblPos val="outEnd"/>
            <c:showVal val="1"/>
          </c:dLbls>
          <c:cat>
            <c:strRef>
              <c:f>Sheet1!$A$2:$A$5</c:f>
              <c:strCache>
                <c:ptCount val="4"/>
                <c:pt idx="0">
                  <c:v>Agree Strongly</c:v>
                </c:pt>
                <c:pt idx="1">
                  <c:v>Agree Somewhat</c:v>
                </c:pt>
                <c:pt idx="2">
                  <c:v>Disagree Somewhat</c:v>
                </c:pt>
                <c:pt idx="3">
                  <c:v>Disagree Strongly</c:v>
                </c:pt>
              </c:strCache>
            </c:strRef>
          </c:cat>
          <c:val>
            <c:numRef>
              <c:f>Sheet1!$B$2:$B$5</c:f>
              <c:numCache>
                <c:formatCode>0.00%</c:formatCode>
                <c:ptCount val="4"/>
                <c:pt idx="0">
                  <c:v>0.248</c:v>
                </c:pt>
                <c:pt idx="1">
                  <c:v>0.37</c:v>
                </c:pt>
                <c:pt idx="2">
                  <c:v>0.214</c:v>
                </c:pt>
                <c:pt idx="3">
                  <c:v>0.16800000000000001</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600" b="1">
                    <a:solidFill>
                      <a:schemeClr val="bg1"/>
                    </a:solidFill>
                  </a:defRPr>
                </a:pPr>
                <a:endParaRPr lang="en-US"/>
              </a:p>
            </c:txPr>
            <c:dLblPos val="outEnd"/>
            <c:showVal val="1"/>
          </c:dLbls>
          <c:cat>
            <c:strRef>
              <c:f>Sheet1!$A$2:$A$5</c:f>
              <c:strCache>
                <c:ptCount val="4"/>
                <c:pt idx="0">
                  <c:v>Agree Strongly</c:v>
                </c:pt>
                <c:pt idx="1">
                  <c:v>Agree Somewhat</c:v>
                </c:pt>
                <c:pt idx="2">
                  <c:v>Disagree Somewhat</c:v>
                </c:pt>
                <c:pt idx="3">
                  <c:v>Disagree Strongly</c:v>
                </c:pt>
              </c:strCache>
            </c:strRef>
          </c:cat>
          <c:val>
            <c:numRef>
              <c:f>Sheet1!$C$2:$C$5</c:f>
              <c:numCache>
                <c:formatCode>0.00%</c:formatCode>
                <c:ptCount val="4"/>
                <c:pt idx="0">
                  <c:v>0.254</c:v>
                </c:pt>
                <c:pt idx="1">
                  <c:v>0.43</c:v>
                </c:pt>
                <c:pt idx="2">
                  <c:v>0.189</c:v>
                </c:pt>
                <c:pt idx="3">
                  <c:v>0.128</c:v>
                </c:pt>
              </c:numCache>
            </c:numRef>
          </c:val>
        </c:ser>
        <c:dLbls>
          <c:showVal val="1"/>
        </c:dLbls>
        <c:gapWidth val="75"/>
        <c:overlap val="-25"/>
        <c:axId val="78607488"/>
        <c:axId val="78642176"/>
      </c:barChart>
      <c:catAx>
        <c:axId val="78607488"/>
        <c:scaling>
          <c:orientation val="minMax"/>
        </c:scaling>
        <c:axPos val="b"/>
        <c:majorGridlines/>
        <c:majorTickMark val="none"/>
        <c:tickLblPos val="nextTo"/>
        <c:txPr>
          <a:bodyPr/>
          <a:lstStyle/>
          <a:p>
            <a:pPr>
              <a:defRPr sz="1400">
                <a:solidFill>
                  <a:schemeClr val="tx2"/>
                </a:solidFill>
              </a:defRPr>
            </a:pPr>
            <a:endParaRPr lang="en-US"/>
          </a:p>
        </c:txPr>
        <c:crossAx val="78642176"/>
        <c:crosses val="autoZero"/>
        <c:auto val="1"/>
        <c:lblAlgn val="ctr"/>
        <c:lblOffset val="100"/>
      </c:catAx>
      <c:valAx>
        <c:axId val="78642176"/>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78607488"/>
        <c:crosses val="autoZero"/>
        <c:crossBetween val="between"/>
      </c:valAx>
    </c:plotArea>
    <c:legend>
      <c:legendPos val="b"/>
      <c:layout>
        <c:manualLayout>
          <c:xMode val="edge"/>
          <c:yMode val="edge"/>
          <c:x val="0.36698943037525916"/>
          <c:y val="0.94114743809197765"/>
          <c:w val="0.34409909909909908"/>
          <c:h val="4.6775267222032027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bar"/>
        <c:grouping val="clustered"/>
        <c:ser>
          <c:idx val="0"/>
          <c:order val="0"/>
          <c:tx>
            <c:strRef>
              <c:f>Sheet1!$C$1</c:f>
              <c:strCache>
                <c:ptCount val="1"/>
                <c:pt idx="0">
                  <c:v>Comparison Group</c:v>
                </c:pt>
              </c:strCache>
            </c:strRef>
          </c:tx>
          <c:spPr>
            <a:solidFill>
              <a:srgbClr val="FFA953"/>
            </a:solidFill>
            <a:ln w="3175">
              <a:solidFill>
                <a:srgbClr val="7680AC">
                  <a:alpha val="50000"/>
                </a:srgbClr>
              </a:solidFill>
            </a:ln>
          </c:spPr>
          <c:dLbls>
            <c:txPr>
              <a:bodyPr/>
              <a:lstStyle/>
              <a:p>
                <a:pPr>
                  <a:defRPr sz="1400"/>
                </a:pPr>
                <a:endParaRPr lang="en-US"/>
              </a:p>
            </c:txPr>
            <c:dLblPos val="outEnd"/>
            <c:showVal val="1"/>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7.8000000000000014E-2</c:v>
                </c:pt>
                <c:pt idx="1">
                  <c:v>0.58399999999999996</c:v>
                </c:pt>
                <c:pt idx="2">
                  <c:v>0.85599999999999998</c:v>
                </c:pt>
                <c:pt idx="3">
                  <c:v>0.65900000000000003</c:v>
                </c:pt>
                <c:pt idx="4">
                  <c:v>0.85</c:v>
                </c:pt>
              </c:numCache>
            </c:numRef>
          </c:val>
        </c:ser>
        <c:ser>
          <c:idx val="2"/>
          <c:order val="1"/>
          <c:tx>
            <c:strRef>
              <c:f>Sheet1!$B$1</c:f>
              <c:strCache>
                <c:ptCount val="1"/>
                <c:pt idx="0">
                  <c:v>Your Institution</c:v>
                </c:pt>
              </c:strCache>
            </c:strRef>
          </c:tx>
          <c:spPr>
            <a:solidFill>
              <a:schemeClr val="accent1"/>
            </a:solidFill>
            <a:ln w="3175">
              <a:solidFill>
                <a:schemeClr val="accent1"/>
              </a:solidFill>
            </a:ln>
          </c:spPr>
          <c:dLbls>
            <c:txPr>
              <a:bodyPr/>
              <a:lstStyle/>
              <a:p>
                <a:pPr>
                  <a:defRPr sz="1400"/>
                </a:pPr>
                <a:endParaRPr lang="en-US"/>
              </a:p>
            </c:txPr>
            <c:dLblPos val="outEnd"/>
            <c:showVal val="1"/>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0.1</c:v>
                </c:pt>
                <c:pt idx="1">
                  <c:v>0.74499999999999988</c:v>
                </c:pt>
                <c:pt idx="2">
                  <c:v>0.91300000000000003</c:v>
                </c:pt>
                <c:pt idx="3">
                  <c:v>0.79400000000000004</c:v>
                </c:pt>
                <c:pt idx="4">
                  <c:v>0.88700000000000001</c:v>
                </c:pt>
              </c:numCache>
            </c:numRef>
          </c:val>
        </c:ser>
        <c:gapWidth val="75"/>
        <c:overlap val="-25"/>
        <c:axId val="78845056"/>
        <c:axId val="78846592"/>
      </c:barChart>
      <c:catAx>
        <c:axId val="78845056"/>
        <c:scaling>
          <c:orientation val="minMax"/>
        </c:scaling>
        <c:axPos val="l"/>
        <c:majorGridlines/>
        <c:numFmt formatCode="General" sourceLinked="1"/>
        <c:majorTickMark val="none"/>
        <c:tickLblPos val="nextTo"/>
        <c:txPr>
          <a:bodyPr rot="0" vert="horz"/>
          <a:lstStyle/>
          <a:p>
            <a:pPr>
              <a:defRPr sz="1400" b="0">
                <a:solidFill>
                  <a:schemeClr val="tx2"/>
                </a:solidFill>
              </a:defRPr>
            </a:pPr>
            <a:endParaRPr lang="en-US"/>
          </a:p>
        </c:txPr>
        <c:crossAx val="78846592"/>
        <c:crosses val="autoZero"/>
        <c:auto val="1"/>
        <c:lblAlgn val="ctr"/>
        <c:lblOffset val="100"/>
        <c:tickLblSkip val="1"/>
        <c:tickMarkSkip val="1"/>
      </c:catAx>
      <c:valAx>
        <c:axId val="78846592"/>
        <c:scaling>
          <c:orientation val="minMax"/>
          <c:max val="1"/>
          <c:min val="0"/>
        </c:scaling>
        <c:axPos val="b"/>
        <c:numFmt formatCode="0%" sourceLinked="0"/>
        <c:majorTickMark val="none"/>
        <c:tickLblPos val="nextTo"/>
        <c:spPr>
          <a:ln w="9525">
            <a:noFill/>
          </a:ln>
        </c:spPr>
        <c:txPr>
          <a:bodyPr rot="0" vert="horz"/>
          <a:lstStyle/>
          <a:p>
            <a:pPr>
              <a:defRPr sz="1400" b="0">
                <a:solidFill>
                  <a:schemeClr val="tx2"/>
                </a:solidFill>
              </a:defRPr>
            </a:pPr>
            <a:endParaRPr lang="en-US"/>
          </a:p>
        </c:txPr>
        <c:crossAx val="78845056"/>
        <c:crosses val="autoZero"/>
        <c:crossBetween val="between"/>
        <c:majorUnit val="0.1"/>
        <c:minorUnit val="4.0000000000000022E-2"/>
      </c:valAx>
      <c:spPr>
        <a:noFill/>
        <a:ln w="24366">
          <a:noFill/>
        </a:ln>
      </c:spPr>
    </c:plotArea>
    <c:legend>
      <c:legendPos val="b"/>
      <c:layout/>
      <c:txPr>
        <a:bodyPr/>
        <a:lstStyle/>
        <a:p>
          <a:pPr>
            <a:defRPr sz="1200" b="0">
              <a:solidFill>
                <a:schemeClr val="tx2"/>
              </a:solidFill>
            </a:defRPr>
          </a:pPr>
          <a:endParaRPr lang="en-US"/>
        </a:p>
      </c:txPr>
    </c:legend>
    <c:plotVisOnly val="1"/>
    <c:dispBlanksAs val="gap"/>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600" b="1">
                    <a:solidFill>
                      <a:schemeClr val="bg1"/>
                    </a:solidFill>
                  </a:defRPr>
                </a:pPr>
                <a:endParaRPr lang="en-US"/>
              </a:p>
            </c:txPr>
            <c:dLblPos val="outEnd"/>
            <c:showVal val="1"/>
          </c:dLbls>
          <c:cat>
            <c:strRef>
              <c:f>Sheet1!$A$2:$A$4</c:f>
              <c:strCache>
                <c:ptCount val="3"/>
                <c:pt idx="0">
                  <c:v>None</c:v>
                </c:pt>
                <c:pt idx="1">
                  <c:v>Some</c:v>
                </c:pt>
                <c:pt idx="2">
                  <c:v>Major</c:v>
                </c:pt>
              </c:strCache>
            </c:strRef>
          </c:cat>
          <c:val>
            <c:numRef>
              <c:f>Sheet1!$B$2:$B$4</c:f>
              <c:numCache>
                <c:formatCode>0.00%</c:formatCode>
                <c:ptCount val="3"/>
                <c:pt idx="0">
                  <c:v>0.35399999999999998</c:v>
                </c:pt>
                <c:pt idx="1">
                  <c:v>0.55700000000000005</c:v>
                </c:pt>
                <c:pt idx="2">
                  <c:v>8.8999999999999996E-2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600" b="1">
                    <a:solidFill>
                      <a:schemeClr val="bg1"/>
                    </a:solidFill>
                  </a:defRPr>
                </a:pPr>
                <a:endParaRPr lang="en-US"/>
              </a:p>
            </c:txPr>
            <c:dLblPos val="outEnd"/>
            <c:showVal val="1"/>
          </c:dLbls>
          <c:cat>
            <c:strRef>
              <c:f>Sheet1!$A$2:$A$4</c:f>
              <c:strCache>
                <c:ptCount val="3"/>
                <c:pt idx="0">
                  <c:v>None</c:v>
                </c:pt>
                <c:pt idx="1">
                  <c:v>Some</c:v>
                </c:pt>
                <c:pt idx="2">
                  <c:v>Major</c:v>
                </c:pt>
              </c:strCache>
            </c:strRef>
          </c:cat>
          <c:val>
            <c:numRef>
              <c:f>Sheet1!$C$2:$C$4</c:f>
              <c:numCache>
                <c:formatCode>0.00%</c:formatCode>
                <c:ptCount val="3"/>
                <c:pt idx="0">
                  <c:v>0.32400000000000001</c:v>
                </c:pt>
                <c:pt idx="1">
                  <c:v>0.55300000000000005</c:v>
                </c:pt>
                <c:pt idx="2">
                  <c:v>0.123</c:v>
                </c:pt>
              </c:numCache>
            </c:numRef>
          </c:val>
        </c:ser>
        <c:dLbls>
          <c:showVal val="1"/>
        </c:dLbls>
        <c:gapWidth val="75"/>
        <c:overlap val="-25"/>
        <c:axId val="78087680"/>
        <c:axId val="78376960"/>
      </c:barChart>
      <c:catAx>
        <c:axId val="78087680"/>
        <c:scaling>
          <c:orientation val="minMax"/>
        </c:scaling>
        <c:axPos val="b"/>
        <c:majorGridlines/>
        <c:majorTickMark val="none"/>
        <c:tickLblPos val="nextTo"/>
        <c:txPr>
          <a:bodyPr/>
          <a:lstStyle/>
          <a:p>
            <a:pPr>
              <a:defRPr sz="1400">
                <a:solidFill>
                  <a:schemeClr val="tx2"/>
                </a:solidFill>
              </a:defRPr>
            </a:pPr>
            <a:endParaRPr lang="en-US"/>
          </a:p>
        </c:txPr>
        <c:crossAx val="78376960"/>
        <c:crosses val="autoZero"/>
        <c:auto val="1"/>
        <c:lblAlgn val="ctr"/>
        <c:lblOffset val="100"/>
      </c:catAx>
      <c:valAx>
        <c:axId val="78376960"/>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78087680"/>
        <c:crosses val="autoZero"/>
        <c:crossBetween val="between"/>
      </c:valAx>
    </c:plotArea>
    <c:legend>
      <c:legendPos val="b"/>
      <c:layout>
        <c:manualLayout>
          <c:xMode val="edge"/>
          <c:yMode val="edge"/>
          <c:x val="0.34940580344123651"/>
          <c:y val="0.93654958169291336"/>
          <c:w val="0.35365740740740742"/>
          <c:h val="5.0429584973753293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600" b="1">
                    <a:solidFill>
                      <a:schemeClr val="bg1"/>
                    </a:solidFill>
                  </a:defRPr>
                </a:pPr>
                <a:endParaRPr lang="en-US"/>
              </a:p>
            </c:txPr>
            <c:dLblPos val="outEnd"/>
            <c:showVal val="1"/>
          </c:dLbls>
          <c:cat>
            <c:strRef>
              <c:f>Sheet1!$A$2:$A$7</c:f>
              <c:strCache>
                <c:ptCount val="6"/>
                <c:pt idx="0">
                  <c:v>Not offered at my high school</c:v>
                </c:pt>
                <c:pt idx="1">
                  <c:v>None</c:v>
                </c:pt>
                <c:pt idx="2">
                  <c:v>1-4</c:v>
                </c:pt>
                <c:pt idx="3">
                  <c:v>5-9</c:v>
                </c:pt>
                <c:pt idx="4">
                  <c:v>10-14</c:v>
                </c:pt>
                <c:pt idx="5">
                  <c:v>15+</c:v>
                </c:pt>
              </c:strCache>
            </c:strRef>
          </c:cat>
          <c:val>
            <c:numRef>
              <c:f>Sheet1!$B$2:$B$7</c:f>
              <c:numCache>
                <c:formatCode>0.00%</c:formatCode>
                <c:ptCount val="6"/>
                <c:pt idx="0">
                  <c:v>8.2000000000000003E-2</c:v>
                </c:pt>
                <c:pt idx="1">
                  <c:v>0.10299999999999999</c:v>
                </c:pt>
                <c:pt idx="2">
                  <c:v>0.52600000000000002</c:v>
                </c:pt>
                <c:pt idx="3">
                  <c:v>0.254</c:v>
                </c:pt>
                <c:pt idx="4">
                  <c:v>2.5999999999999999E-2</c:v>
                </c:pt>
                <c:pt idx="5">
                  <c:v>8.9999999999999993E-3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600" b="1">
                    <a:solidFill>
                      <a:schemeClr val="bg1"/>
                    </a:solidFill>
                  </a:defRPr>
                </a:pPr>
                <a:endParaRPr lang="en-US"/>
              </a:p>
            </c:txPr>
            <c:dLblPos val="outEnd"/>
            <c:showVal val="1"/>
          </c:dLbls>
          <c:cat>
            <c:strRef>
              <c:f>Sheet1!$A$2:$A$7</c:f>
              <c:strCache>
                <c:ptCount val="6"/>
                <c:pt idx="0">
                  <c:v>Not offered at my high school</c:v>
                </c:pt>
                <c:pt idx="1">
                  <c:v>None</c:v>
                </c:pt>
                <c:pt idx="2">
                  <c:v>1-4</c:v>
                </c:pt>
                <c:pt idx="3">
                  <c:v>5-9</c:v>
                </c:pt>
                <c:pt idx="4">
                  <c:v>10-14</c:v>
                </c:pt>
                <c:pt idx="5">
                  <c:v>15+</c:v>
                </c:pt>
              </c:strCache>
            </c:strRef>
          </c:cat>
          <c:val>
            <c:numRef>
              <c:f>Sheet1!$C$2:$C$7</c:f>
              <c:numCache>
                <c:formatCode>0.00%</c:formatCode>
                <c:ptCount val="6"/>
                <c:pt idx="0">
                  <c:v>7.9000000000000001E-2</c:v>
                </c:pt>
                <c:pt idx="1">
                  <c:v>0.157</c:v>
                </c:pt>
                <c:pt idx="2">
                  <c:v>0.52300000000000002</c:v>
                </c:pt>
                <c:pt idx="3">
                  <c:v>0.218</c:v>
                </c:pt>
                <c:pt idx="4">
                  <c:v>1.9E-2</c:v>
                </c:pt>
                <c:pt idx="5">
                  <c:v>3.0000000000000001E-3</c:v>
                </c:pt>
              </c:numCache>
            </c:numRef>
          </c:val>
        </c:ser>
        <c:dLbls>
          <c:showVal val="1"/>
        </c:dLbls>
        <c:gapWidth val="75"/>
        <c:overlap val="-25"/>
        <c:axId val="79190272"/>
        <c:axId val="79249408"/>
      </c:barChart>
      <c:catAx>
        <c:axId val="79190272"/>
        <c:scaling>
          <c:orientation val="minMax"/>
        </c:scaling>
        <c:axPos val="b"/>
        <c:majorGridlines/>
        <c:majorTickMark val="none"/>
        <c:tickLblPos val="nextTo"/>
        <c:txPr>
          <a:bodyPr/>
          <a:lstStyle/>
          <a:p>
            <a:pPr>
              <a:defRPr sz="1400">
                <a:solidFill>
                  <a:schemeClr val="tx2"/>
                </a:solidFill>
              </a:defRPr>
            </a:pPr>
            <a:endParaRPr lang="en-US"/>
          </a:p>
        </c:txPr>
        <c:crossAx val="79249408"/>
        <c:crosses val="autoZero"/>
        <c:auto val="1"/>
        <c:lblAlgn val="ctr"/>
        <c:lblOffset val="100"/>
      </c:catAx>
      <c:valAx>
        <c:axId val="79249408"/>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79190272"/>
        <c:crosses val="autoZero"/>
        <c:crossBetween val="between"/>
      </c:valAx>
    </c:plotArea>
    <c:legend>
      <c:legendPos val="b"/>
      <c:layout>
        <c:manualLayout>
          <c:xMode val="edge"/>
          <c:yMode val="edge"/>
          <c:x val="0.36358045286712048"/>
          <c:y val="0.93342906931715508"/>
          <c:w val="0.32368644067796754"/>
          <c:h val="5.2909728497052617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2000">
                <a:solidFill>
                  <a:schemeClr val="accent1">
                    <a:lumMod val="50000"/>
                  </a:schemeClr>
                </a:solidFill>
              </a:defRPr>
            </a:pPr>
            <a:r>
              <a:rPr lang="en-US" sz="2000" dirty="0" smtClean="0">
                <a:solidFill>
                  <a:schemeClr val="accent1">
                    <a:lumMod val="50000"/>
                  </a:schemeClr>
                </a:solidFill>
              </a:rPr>
              <a:t>Race/Ethnicity</a:t>
            </a:r>
            <a:endParaRPr lang="en-US" sz="2000" baseline="0" dirty="0" smtClean="0">
              <a:solidFill>
                <a:schemeClr val="accent1">
                  <a:lumMod val="50000"/>
                </a:schemeClr>
              </a:solidFill>
            </a:endParaRPr>
          </a:p>
        </c:rich>
      </c:tx>
      <c:layout>
        <c:manualLayout>
          <c:xMode val="edge"/>
          <c:yMode val="edge"/>
          <c:x val="0.41728426061127138"/>
          <c:y val="3.1135348587756371E-4"/>
        </c:manualLayout>
      </c:layout>
    </c:title>
    <c:plotArea>
      <c:layout>
        <c:manualLayout>
          <c:layoutTarget val="inner"/>
          <c:xMode val="edge"/>
          <c:yMode val="edge"/>
          <c:x val="0.14060567949839603"/>
          <c:y val="8.7462626954239425E-2"/>
          <c:w val="0.84782024642754206"/>
          <c:h val="0.70122256457073306"/>
        </c:manualLayout>
      </c:layout>
      <c:barChart>
        <c:barDir val="col"/>
        <c:grouping val="clustered"/>
        <c:ser>
          <c:idx val="0"/>
          <c:order val="0"/>
          <c:spPr>
            <a:solidFill>
              <a:schemeClr val="accent1"/>
            </a:solidFill>
            <a:ln w="21364">
              <a:noFill/>
            </a:ln>
          </c:spPr>
          <c:dLbls>
            <c:numFmt formatCode="0.0%" sourceLinked="0"/>
            <c:spPr>
              <a:noFill/>
              <a:ln w="21364">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dLblPos val="outEnd"/>
            <c:showVal val="1"/>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6.7000000000000004E-2</c:v>
                </c:pt>
                <c:pt idx="1">
                  <c:v>0</c:v>
                </c:pt>
                <c:pt idx="2">
                  <c:v>8.7999999999999995E-2</c:v>
                </c:pt>
                <c:pt idx="3">
                  <c:v>4.5999999999999999E-2</c:v>
                </c:pt>
                <c:pt idx="4">
                  <c:v>0.71799999999999997</c:v>
                </c:pt>
                <c:pt idx="5">
                  <c:v>1.7000000000000001E-2</c:v>
                </c:pt>
                <c:pt idx="6">
                  <c:v>6.3E-2</c:v>
                </c:pt>
              </c:numCache>
            </c:numRef>
          </c:val>
        </c:ser>
        <c:dLbls>
          <c:showVal val="1"/>
        </c:dLbls>
        <c:gapWidth val="50"/>
        <c:axId val="45587456"/>
        <c:axId val="45593344"/>
      </c:barChart>
      <c:catAx>
        <c:axId val="45587456"/>
        <c:scaling>
          <c:orientation val="minMax"/>
        </c:scaling>
        <c:axPos val="b"/>
        <c:numFmt formatCode="General" sourceLinked="1"/>
        <c:tickLblPos val="nextTo"/>
        <c:txPr>
          <a:bodyPr rot="0"/>
          <a:lstStyle/>
          <a:p>
            <a:pPr>
              <a:defRPr>
                <a:solidFill>
                  <a:schemeClr val="tx2"/>
                </a:solidFill>
              </a:defRPr>
            </a:pPr>
            <a:endParaRPr lang="en-US"/>
          </a:p>
        </c:txPr>
        <c:crossAx val="45593344"/>
        <c:crosses val="autoZero"/>
        <c:auto val="1"/>
        <c:lblAlgn val="ctr"/>
        <c:lblOffset val="100"/>
        <c:tickLblSkip val="1"/>
        <c:tickMarkSkip val="1"/>
      </c:catAx>
      <c:valAx>
        <c:axId val="45593344"/>
        <c:scaling>
          <c:orientation val="minMax"/>
          <c:max val="1"/>
          <c:min val="0"/>
        </c:scaling>
        <c:axPos val="l"/>
        <c:numFmt formatCode="0%" sourceLinked="0"/>
        <c:majorTickMark val="none"/>
        <c:tickLblPos val="nextTo"/>
        <c:txPr>
          <a:bodyPr rot="0" vert="horz"/>
          <a:lstStyle/>
          <a:p>
            <a:pPr>
              <a:defRPr sz="1400" b="0" i="0" u="none" strike="noStrike" baseline="0">
                <a:solidFill>
                  <a:schemeClr val="tx2"/>
                </a:solidFill>
                <a:latin typeface="Garamond"/>
                <a:ea typeface="Garamond"/>
                <a:cs typeface="Garamond"/>
              </a:defRPr>
            </a:pPr>
            <a:endParaRPr lang="en-US"/>
          </a:p>
        </c:txPr>
        <c:crossAx val="45587456"/>
        <c:crosses val="autoZero"/>
        <c:crossBetween val="between"/>
        <c:majorUnit val="0.1"/>
        <c:minorUnit val="4.0000000000000029E-2"/>
      </c:valAx>
      <c:spPr>
        <a:noFill/>
        <a:ln w="25403">
          <a:noFill/>
        </a:ln>
      </c:spPr>
    </c:plotArea>
    <c:plotVisOnly val="1"/>
    <c:dispBlanksAs val="gap"/>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600" b="1">
                    <a:solidFill>
                      <a:schemeClr val="bg1"/>
                    </a:solidFill>
                  </a:defRPr>
                </a:pPr>
                <a:endParaRPr lang="en-US"/>
              </a:p>
            </c:txPr>
            <c:dLblPos val="outEnd"/>
            <c:showVal val="1"/>
          </c:dLbls>
          <c:cat>
            <c:strRef>
              <c:f>Sheet1!$A$2:$A$7</c:f>
              <c:strCache>
                <c:ptCount val="6"/>
                <c:pt idx="0">
                  <c:v>Not offered at my high school</c:v>
                </c:pt>
                <c:pt idx="1">
                  <c:v>None</c:v>
                </c:pt>
                <c:pt idx="2">
                  <c:v>1-4</c:v>
                </c:pt>
                <c:pt idx="3">
                  <c:v>5-9</c:v>
                </c:pt>
                <c:pt idx="4">
                  <c:v>10-14</c:v>
                </c:pt>
                <c:pt idx="5">
                  <c:v>15+</c:v>
                </c:pt>
              </c:strCache>
            </c:strRef>
          </c:cat>
          <c:val>
            <c:numRef>
              <c:f>Sheet1!$B$2:$B$7</c:f>
              <c:numCache>
                <c:formatCode>0.00%</c:formatCode>
                <c:ptCount val="6"/>
                <c:pt idx="0">
                  <c:v>7.0999999999999994E-2</c:v>
                </c:pt>
                <c:pt idx="1">
                  <c:v>0.18099999999999999</c:v>
                </c:pt>
                <c:pt idx="2">
                  <c:v>0.57999999999999996</c:v>
                </c:pt>
                <c:pt idx="3">
                  <c:v>0.155</c:v>
                </c:pt>
                <c:pt idx="4">
                  <c:v>1.2999999999999999E-2</c:v>
                </c:pt>
                <c:pt idx="5">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600" b="1">
                    <a:solidFill>
                      <a:schemeClr val="bg1"/>
                    </a:solidFill>
                  </a:defRPr>
                </a:pPr>
                <a:endParaRPr lang="en-US"/>
              </a:p>
            </c:txPr>
            <c:dLblPos val="outEnd"/>
            <c:showVal val="1"/>
          </c:dLbls>
          <c:cat>
            <c:strRef>
              <c:f>Sheet1!$A$2:$A$7</c:f>
              <c:strCache>
                <c:ptCount val="6"/>
                <c:pt idx="0">
                  <c:v>Not offered at my high school</c:v>
                </c:pt>
                <c:pt idx="1">
                  <c:v>None</c:v>
                </c:pt>
                <c:pt idx="2">
                  <c:v>1-4</c:v>
                </c:pt>
                <c:pt idx="3">
                  <c:v>5-9</c:v>
                </c:pt>
                <c:pt idx="4">
                  <c:v>10-14</c:v>
                </c:pt>
                <c:pt idx="5">
                  <c:v>15+</c:v>
                </c:pt>
              </c:strCache>
            </c:strRef>
          </c:cat>
          <c:val>
            <c:numRef>
              <c:f>Sheet1!$C$2:$C$7</c:f>
              <c:numCache>
                <c:formatCode>0.00%</c:formatCode>
                <c:ptCount val="6"/>
                <c:pt idx="0">
                  <c:v>8.5000000000000006E-2</c:v>
                </c:pt>
                <c:pt idx="1">
                  <c:v>0.221</c:v>
                </c:pt>
                <c:pt idx="2">
                  <c:v>0.50800000000000001</c:v>
                </c:pt>
                <c:pt idx="3">
                  <c:v>0.17100000000000001</c:v>
                </c:pt>
                <c:pt idx="4">
                  <c:v>1.4E-2</c:v>
                </c:pt>
                <c:pt idx="5">
                  <c:v>1E-3</c:v>
                </c:pt>
              </c:numCache>
            </c:numRef>
          </c:val>
        </c:ser>
        <c:dLbls>
          <c:showVal val="1"/>
        </c:dLbls>
        <c:gapWidth val="75"/>
        <c:overlap val="-25"/>
        <c:axId val="79360768"/>
        <c:axId val="79362304"/>
      </c:barChart>
      <c:catAx>
        <c:axId val="79360768"/>
        <c:scaling>
          <c:orientation val="minMax"/>
        </c:scaling>
        <c:axPos val="b"/>
        <c:majorGridlines/>
        <c:majorTickMark val="none"/>
        <c:tickLblPos val="nextTo"/>
        <c:txPr>
          <a:bodyPr/>
          <a:lstStyle/>
          <a:p>
            <a:pPr>
              <a:defRPr sz="1400">
                <a:solidFill>
                  <a:schemeClr val="tx2"/>
                </a:solidFill>
              </a:defRPr>
            </a:pPr>
            <a:endParaRPr lang="en-US"/>
          </a:p>
        </c:txPr>
        <c:crossAx val="79362304"/>
        <c:crosses val="autoZero"/>
        <c:auto val="1"/>
        <c:lblAlgn val="ctr"/>
        <c:lblOffset val="100"/>
      </c:catAx>
      <c:valAx>
        <c:axId val="79362304"/>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79360768"/>
        <c:crosses val="autoZero"/>
        <c:crossBetween val="between"/>
      </c:valAx>
    </c:plotArea>
    <c:legend>
      <c:legendPos val="b"/>
      <c:layout>
        <c:manualLayout>
          <c:xMode val="edge"/>
          <c:yMode val="edge"/>
          <c:x val="0.36358045286712048"/>
          <c:y val="0.93342906931715508"/>
          <c:w val="0.32368644067796754"/>
          <c:h val="5.2909728497052617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400" b="1">
                    <a:solidFill>
                      <a:schemeClr val="bg1"/>
                    </a:solidFill>
                  </a:defRPr>
                </a:pPr>
                <a:endParaRPr lang="en-US"/>
              </a:p>
            </c:txPr>
            <c:dLblPos val="outEnd"/>
            <c:showVal val="1"/>
          </c:dLbls>
          <c:cat>
            <c:strRef>
              <c:f>Sheet1!$A$2:$A$7</c:f>
              <c:strCache>
                <c:ptCount val="6"/>
                <c:pt idx="0">
                  <c:v>Algebra II</c:v>
                </c:pt>
                <c:pt idx="1">
                  <c:v>Pre-Calculus/Trigonometry</c:v>
                </c:pt>
                <c:pt idx="2">
                  <c:v>Probability &amp; Statistics</c:v>
                </c:pt>
                <c:pt idx="3">
                  <c:v>Calculus</c:v>
                </c:pt>
                <c:pt idx="4">
                  <c:v>AP Probability &amp; Statistics</c:v>
                </c:pt>
                <c:pt idx="5">
                  <c:v>AP Calculus</c:v>
                </c:pt>
              </c:strCache>
            </c:strRef>
          </c:cat>
          <c:val>
            <c:numRef>
              <c:f>Sheet1!$B$2:$B$7</c:f>
              <c:numCache>
                <c:formatCode>0.00%</c:formatCode>
                <c:ptCount val="6"/>
                <c:pt idx="0">
                  <c:v>0.96099999999999997</c:v>
                </c:pt>
                <c:pt idx="1">
                  <c:v>0.92500000000000004</c:v>
                </c:pt>
                <c:pt idx="2">
                  <c:v>0.44900000000000001</c:v>
                </c:pt>
                <c:pt idx="3">
                  <c:v>0.44500000000000001</c:v>
                </c:pt>
                <c:pt idx="4">
                  <c:v>0.27700000000000002</c:v>
                </c:pt>
                <c:pt idx="5">
                  <c:v>0.51900000000000002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400" b="1">
                    <a:solidFill>
                      <a:schemeClr val="bg1"/>
                    </a:solidFill>
                  </a:defRPr>
                </a:pPr>
                <a:endParaRPr lang="en-US"/>
              </a:p>
            </c:txPr>
            <c:dLblPos val="outEnd"/>
            <c:showVal val="1"/>
          </c:dLbls>
          <c:cat>
            <c:strRef>
              <c:f>Sheet1!$A$2:$A$7</c:f>
              <c:strCache>
                <c:ptCount val="6"/>
                <c:pt idx="0">
                  <c:v>Algebra II</c:v>
                </c:pt>
                <c:pt idx="1">
                  <c:v>Pre-Calculus/Trigonometry</c:v>
                </c:pt>
                <c:pt idx="2">
                  <c:v>Probability &amp; Statistics</c:v>
                </c:pt>
                <c:pt idx="3">
                  <c:v>Calculus</c:v>
                </c:pt>
                <c:pt idx="4">
                  <c:v>AP Probability &amp; Statistics</c:v>
                </c:pt>
                <c:pt idx="5">
                  <c:v>AP Calculus</c:v>
                </c:pt>
              </c:strCache>
            </c:strRef>
          </c:cat>
          <c:val>
            <c:numRef>
              <c:f>Sheet1!$C$2:$C$7</c:f>
              <c:numCache>
                <c:formatCode>0.00%</c:formatCode>
                <c:ptCount val="6"/>
                <c:pt idx="0">
                  <c:v>0.96699999999999997</c:v>
                </c:pt>
                <c:pt idx="1">
                  <c:v>0.87</c:v>
                </c:pt>
                <c:pt idx="2">
                  <c:v>0.38900000000000001</c:v>
                </c:pt>
                <c:pt idx="3">
                  <c:v>0.35199999999999998</c:v>
                </c:pt>
                <c:pt idx="4">
                  <c:v>0.20799999999999999</c:v>
                </c:pt>
                <c:pt idx="5">
                  <c:v>0.35199999999999998</c:v>
                </c:pt>
              </c:numCache>
            </c:numRef>
          </c:val>
        </c:ser>
        <c:dLbls>
          <c:showVal val="1"/>
        </c:dLbls>
        <c:gapWidth val="75"/>
        <c:overlap val="-25"/>
        <c:axId val="81633280"/>
        <c:axId val="81634816"/>
      </c:barChart>
      <c:catAx>
        <c:axId val="81633280"/>
        <c:scaling>
          <c:orientation val="minMax"/>
        </c:scaling>
        <c:axPos val="b"/>
        <c:majorGridlines/>
        <c:majorTickMark val="none"/>
        <c:tickLblPos val="nextTo"/>
        <c:txPr>
          <a:bodyPr rot="0" vert="horz"/>
          <a:lstStyle/>
          <a:p>
            <a:pPr>
              <a:defRPr sz="1000">
                <a:solidFill>
                  <a:schemeClr val="tx2"/>
                </a:solidFill>
              </a:defRPr>
            </a:pPr>
            <a:endParaRPr lang="en-US"/>
          </a:p>
        </c:txPr>
        <c:crossAx val="81634816"/>
        <c:crosses val="autoZero"/>
        <c:auto val="1"/>
        <c:lblAlgn val="ctr"/>
        <c:lblOffset val="100"/>
      </c:catAx>
      <c:valAx>
        <c:axId val="81634816"/>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81633280"/>
        <c:crosses val="autoZero"/>
        <c:crossBetween val="between"/>
      </c:valAx>
    </c:plotArea>
    <c:legend>
      <c:legendPos val="b"/>
      <c:layout>
        <c:manualLayout>
          <c:xMode val="edge"/>
          <c:yMode val="edge"/>
          <c:x val="0.36446522309711288"/>
          <c:y val="0.93939064519920079"/>
          <c:w val="0.31829166666666681"/>
          <c:h val="4.8171543855525516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ln w="3175">
              <a:solidFill>
                <a:schemeClr val="accent1"/>
              </a:solidFill>
            </a:ln>
          </c:spPr>
          <c:dLbls>
            <c:numFmt formatCode="0.0%" sourceLinked="0"/>
            <c:txPr>
              <a:bodyPr/>
              <a:lstStyle/>
              <a:p>
                <a:pPr>
                  <a:defRPr sz="1400" b="1">
                    <a:solidFill>
                      <a:schemeClr val="bg1"/>
                    </a:solidFill>
                  </a:defRPr>
                </a:pPr>
                <a:endParaRPr lang="en-US"/>
              </a:p>
            </c:txPr>
            <c:dLblPos val="outEnd"/>
            <c:showVal val="1"/>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Sheet1!$B$2:$B$8</c:f>
              <c:numCache>
                <c:formatCode>0.00%</c:formatCode>
                <c:ptCount val="7"/>
                <c:pt idx="0">
                  <c:v>0.13</c:v>
                </c:pt>
                <c:pt idx="1">
                  <c:v>9.6000000000000002E-2</c:v>
                </c:pt>
                <c:pt idx="2">
                  <c:v>0.13</c:v>
                </c:pt>
                <c:pt idx="3">
                  <c:v>7.0999999999999994E-2</c:v>
                </c:pt>
                <c:pt idx="4">
                  <c:v>7.9000000000000001E-2</c:v>
                </c:pt>
                <c:pt idx="5">
                  <c:v>9.1999999999999998E-2</c:v>
                </c:pt>
                <c:pt idx="6">
                  <c:v>7.4999999999999997E-2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400" b="1">
                    <a:solidFill>
                      <a:schemeClr val="bg1"/>
                    </a:solidFill>
                  </a:defRPr>
                </a:pPr>
                <a:endParaRPr lang="en-US"/>
              </a:p>
            </c:txPr>
            <c:dLblPos val="outEnd"/>
            <c:showVal val="1"/>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Sheet1!$C$2:$C$8</c:f>
              <c:numCache>
                <c:formatCode>0.00%</c:formatCode>
                <c:ptCount val="7"/>
                <c:pt idx="0">
                  <c:v>0.10199999999999999</c:v>
                </c:pt>
                <c:pt idx="1">
                  <c:v>8.3000000000000004E-2</c:v>
                </c:pt>
                <c:pt idx="2">
                  <c:v>0.20599999999999999</c:v>
                </c:pt>
                <c:pt idx="3">
                  <c:v>5.3999999999999999E-2</c:v>
                </c:pt>
                <c:pt idx="4">
                  <c:v>9.2999999999999999E-2</c:v>
                </c:pt>
                <c:pt idx="5">
                  <c:v>8.7999999999999995E-2</c:v>
                </c:pt>
                <c:pt idx="6">
                  <c:v>8.1000000000000003E-2</c:v>
                </c:pt>
              </c:numCache>
            </c:numRef>
          </c:val>
        </c:ser>
        <c:dLbls>
          <c:showVal val="1"/>
        </c:dLbls>
        <c:gapWidth val="75"/>
        <c:overlap val="-25"/>
        <c:axId val="81729024"/>
        <c:axId val="81730560"/>
      </c:barChart>
      <c:catAx>
        <c:axId val="81729024"/>
        <c:scaling>
          <c:orientation val="minMax"/>
        </c:scaling>
        <c:axPos val="b"/>
        <c:majorGridlines/>
        <c:majorTickMark val="none"/>
        <c:tickLblPos val="nextTo"/>
        <c:txPr>
          <a:bodyPr rot="0"/>
          <a:lstStyle/>
          <a:p>
            <a:pPr>
              <a:defRPr sz="1400">
                <a:solidFill>
                  <a:schemeClr val="tx2"/>
                </a:solidFill>
              </a:defRPr>
            </a:pPr>
            <a:endParaRPr lang="en-US"/>
          </a:p>
        </c:txPr>
        <c:crossAx val="81730560"/>
        <c:crosses val="autoZero"/>
        <c:auto val="1"/>
        <c:lblAlgn val="ctr"/>
        <c:lblOffset val="100"/>
      </c:catAx>
      <c:valAx>
        <c:axId val="81730560"/>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81729024"/>
        <c:crosses val="autoZero"/>
        <c:crossBetween val="between"/>
      </c:valAx>
    </c:plotArea>
    <c:legend>
      <c:legendPos val="b"/>
      <c:layout>
        <c:manualLayout>
          <c:xMode val="edge"/>
          <c:yMode val="edge"/>
          <c:x val="0.3511709204452893"/>
          <c:y val="0.93847232164161076"/>
          <c:w val="0.32926724137931157"/>
          <c:h val="4.8901415732124386E-2"/>
        </c:manualLayout>
      </c:layout>
      <c:txPr>
        <a:bodyPr/>
        <a:lstStyle/>
        <a:p>
          <a:pPr>
            <a:defRPr sz="1200"/>
          </a:pPr>
          <a:endParaRPr lang="en-US"/>
        </a:p>
      </c:txPr>
    </c:legend>
    <c:plotVisOnly val="1"/>
  </c:chart>
  <c:txPr>
    <a:bodyPr/>
    <a:lstStyle/>
    <a:p>
      <a:pPr>
        <a:defRPr sz="1800"/>
      </a:pPr>
      <a:endParaRPr lang="en-US"/>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ln w="3175">
              <a:solidFill>
                <a:schemeClr val="accent1"/>
              </a:solidFill>
            </a:ln>
          </c:spPr>
          <c:dLbls>
            <c:numFmt formatCode="0.0%" sourceLinked="0"/>
            <c:txPr>
              <a:bodyPr/>
              <a:lstStyle/>
              <a:p>
                <a:pPr>
                  <a:defRPr sz="1400" b="1">
                    <a:solidFill>
                      <a:schemeClr val="bg1"/>
                    </a:solidFill>
                  </a:defRPr>
                </a:pPr>
                <a:endParaRPr lang="en-US"/>
              </a:p>
            </c:txPr>
            <c:dLblPos val="outEnd"/>
            <c:showVal val="1"/>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Sheet1!$B$2:$B$8</c:f>
              <c:numCache>
                <c:formatCode>0.00%</c:formatCode>
                <c:ptCount val="7"/>
                <c:pt idx="0">
                  <c:v>0.218</c:v>
                </c:pt>
                <c:pt idx="1">
                  <c:v>0.155</c:v>
                </c:pt>
                <c:pt idx="2">
                  <c:v>0.28000000000000003</c:v>
                </c:pt>
                <c:pt idx="3">
                  <c:v>7.9000000000000001E-2</c:v>
                </c:pt>
                <c:pt idx="4">
                  <c:v>0.20499999999999999</c:v>
                </c:pt>
                <c:pt idx="5">
                  <c:v>0.30099999999999999</c:v>
                </c:pt>
                <c:pt idx="6">
                  <c:v>0.33100000000000002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400" b="1">
                    <a:solidFill>
                      <a:schemeClr val="bg1"/>
                    </a:solidFill>
                  </a:defRPr>
                </a:pPr>
                <a:endParaRPr lang="en-US"/>
              </a:p>
            </c:txPr>
            <c:dLblPos val="outEnd"/>
            <c:showVal val="1"/>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Sheet1!$C$2:$C$8</c:f>
              <c:numCache>
                <c:formatCode>0.00%</c:formatCode>
                <c:ptCount val="7"/>
                <c:pt idx="0">
                  <c:v>0.111</c:v>
                </c:pt>
                <c:pt idx="1">
                  <c:v>6.4000000000000001E-2</c:v>
                </c:pt>
                <c:pt idx="2">
                  <c:v>0.253</c:v>
                </c:pt>
                <c:pt idx="3">
                  <c:v>4.5999999999999999E-2</c:v>
                </c:pt>
                <c:pt idx="4">
                  <c:v>0.14599999999999999</c:v>
                </c:pt>
                <c:pt idx="5">
                  <c:v>0.153</c:v>
                </c:pt>
                <c:pt idx="6">
                  <c:v>0.161</c:v>
                </c:pt>
              </c:numCache>
            </c:numRef>
          </c:val>
        </c:ser>
        <c:dLbls>
          <c:showVal val="1"/>
        </c:dLbls>
        <c:gapWidth val="75"/>
        <c:overlap val="-25"/>
        <c:axId val="82469248"/>
        <c:axId val="82470784"/>
      </c:barChart>
      <c:catAx>
        <c:axId val="82469248"/>
        <c:scaling>
          <c:orientation val="minMax"/>
        </c:scaling>
        <c:axPos val="b"/>
        <c:majorGridlines/>
        <c:majorTickMark val="none"/>
        <c:tickLblPos val="nextTo"/>
        <c:txPr>
          <a:bodyPr rot="0"/>
          <a:lstStyle/>
          <a:p>
            <a:pPr>
              <a:defRPr sz="1400">
                <a:solidFill>
                  <a:schemeClr val="tx2"/>
                </a:solidFill>
              </a:defRPr>
            </a:pPr>
            <a:endParaRPr lang="en-US"/>
          </a:p>
        </c:txPr>
        <c:crossAx val="82470784"/>
        <c:crosses val="autoZero"/>
        <c:auto val="1"/>
        <c:lblAlgn val="ctr"/>
        <c:lblOffset val="100"/>
      </c:catAx>
      <c:valAx>
        <c:axId val="82470784"/>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82469248"/>
        <c:crosses val="autoZero"/>
        <c:crossBetween val="between"/>
      </c:valAx>
    </c:plotArea>
    <c:legend>
      <c:legendPos val="b"/>
      <c:layout>
        <c:manualLayout>
          <c:xMode val="edge"/>
          <c:yMode val="edge"/>
          <c:x val="0.35979161010046157"/>
          <c:y val="0.92584605901535033"/>
          <c:w val="0.32926724137931157"/>
          <c:h val="4.8901415732124386E-2"/>
        </c:manualLayout>
      </c:layout>
      <c:txPr>
        <a:bodyPr/>
        <a:lstStyle/>
        <a:p>
          <a:pPr>
            <a:defRPr sz="1200"/>
          </a:pPr>
          <a:endParaRPr lang="en-US"/>
        </a:p>
      </c:txPr>
    </c:legend>
    <c:plotVisOnly val="1"/>
  </c:chart>
  <c:txPr>
    <a:bodyPr/>
    <a:lstStyle/>
    <a:p>
      <a:pPr>
        <a:defRPr sz="1800"/>
      </a:pPr>
      <a:endParaRPr lang="en-US"/>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en-US"/>
  <c:style val="10"/>
  <c:chart>
    <c:title>
      <c:tx>
        <c:rich>
          <a:bodyPr/>
          <a:lstStyle/>
          <a:p>
            <a:pPr>
              <a:defRPr/>
            </a:pPr>
            <a:r>
              <a:rPr lang="en-US"/>
              <a:t>High Pluralistic Orientation</a:t>
            </a:r>
          </a:p>
        </c:rich>
      </c:tx>
      <c:layout>
        <c:manualLayout>
          <c:xMode val="edge"/>
          <c:yMode val="edge"/>
          <c:x val="0.38794079007925097"/>
          <c:y val="2.0881707968322651E-2"/>
        </c:manualLayout>
      </c:layout>
    </c:title>
    <c:plotArea>
      <c:layout>
        <c:manualLayout>
          <c:layoutTarget val="inner"/>
          <c:xMode val="edge"/>
          <c:yMode val="edge"/>
          <c:x val="0.11149032992036405"/>
          <c:y val="0.12529002320185612"/>
          <c:w val="0.85324232081911267"/>
          <c:h val="0.75406032482598606"/>
        </c:manualLayout>
      </c:layout>
      <c:barChart>
        <c:barDir val="bar"/>
        <c:grouping val="clustered"/>
        <c:gapWidth val="50"/>
        <c:axId val="82507264"/>
        <c:axId val="82508800"/>
      </c:barChart>
      <c:catAx>
        <c:axId val="82507264"/>
        <c:scaling>
          <c:orientation val="minMax"/>
        </c:scaling>
        <c:axPos val="l"/>
        <c:majorTickMark val="none"/>
        <c:tickLblPos val="nextTo"/>
        <c:txPr>
          <a:bodyPr rot="0" vert="horz"/>
          <a:lstStyle/>
          <a:p>
            <a:pPr>
              <a:defRPr/>
            </a:pPr>
            <a:endParaRPr lang="en-US"/>
          </a:p>
        </c:txPr>
        <c:crossAx val="82508800"/>
        <c:crosses val="autoZero"/>
        <c:auto val="1"/>
        <c:lblAlgn val="ctr"/>
        <c:lblOffset val="100"/>
        <c:tickLblSkip val="1"/>
        <c:tickMarkSkip val="1"/>
      </c:catAx>
      <c:valAx>
        <c:axId val="82508800"/>
        <c:scaling>
          <c:orientation val="minMax"/>
          <c:max val="1"/>
          <c:min val="0"/>
        </c:scaling>
        <c:axPos val="b"/>
        <c:numFmt formatCode="0%" sourceLinked="0"/>
        <c:majorTickMark val="none"/>
        <c:tickLblPos val="nextTo"/>
        <c:txPr>
          <a:bodyPr rot="0" vert="horz"/>
          <a:lstStyle/>
          <a:p>
            <a:pPr>
              <a:defRPr/>
            </a:pPr>
            <a:endParaRPr lang="en-US"/>
          </a:p>
        </c:txPr>
        <c:crossAx val="82507264"/>
        <c:crosses val="autoZero"/>
        <c:crossBetween val="between"/>
        <c:majorUnit val="0.2"/>
        <c:minorUnit val="4.0000000000000022E-2"/>
      </c:valAx>
      <c:spPr>
        <a:noFill/>
        <a:ln w="25397">
          <a:noFill/>
        </a:ln>
      </c:spPr>
    </c:plotArea>
    <c:plotVisOnly val="1"/>
    <c:dispBlanksAs val="gap"/>
  </c:chart>
  <c:txPr>
    <a:bodyPr/>
    <a:lstStyle/>
    <a:p>
      <a:pPr>
        <a:defRPr sz="1800"/>
      </a:pPr>
      <a:endParaRPr lang="en-US"/>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1881035954842994"/>
          <c:y val="3.5068198442407814E-2"/>
          <c:w val="0.66077269708756614"/>
          <c:h val="0.8327023537380408"/>
        </c:manualLayout>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txPr>
              <a:bodyPr/>
              <a:lstStyle/>
              <a:p>
                <a:pPr algn="ctr">
                  <a:defRPr lang="en-US" sz="1797" b="1" i="0" u="none" strike="noStrike" kern="1200" baseline="0">
                    <a:solidFill>
                      <a:srgbClr val="7680AC">
                        <a:lumMod val="50000"/>
                      </a:srgbClr>
                    </a:solidFill>
                    <a:latin typeface="+mn-lt"/>
                    <a:ea typeface="+mn-ea"/>
                    <a:cs typeface="+mn-cs"/>
                  </a:defRPr>
                </a:pPr>
                <a:endParaRPr lang="en-US"/>
              </a:p>
            </c:txPr>
            <c:dLblPos val="outEnd"/>
            <c:showVal val="1"/>
          </c:dLbls>
          <c:cat>
            <c:strRef>
              <c:f>Sheet1!$A$2:$A$4</c:f>
              <c:strCache>
                <c:ptCount val="3"/>
                <c:pt idx="0">
                  <c:v>All FTFT</c:v>
                </c:pt>
                <c:pt idx="1">
                  <c:v>Men</c:v>
                </c:pt>
                <c:pt idx="2">
                  <c:v>Women</c:v>
                </c:pt>
              </c:strCache>
            </c:strRef>
          </c:cat>
          <c:val>
            <c:numRef>
              <c:f>Sheet1!$B$2:$B$4</c:f>
              <c:numCache>
                <c:formatCode>0.0</c:formatCode>
                <c:ptCount val="3"/>
                <c:pt idx="0">
                  <c:v>50.48</c:v>
                </c:pt>
                <c:pt idx="1">
                  <c:v>50.48</c:v>
                </c:pt>
                <c:pt idx="2">
                  <c:v>0</c:v>
                </c:pt>
              </c:numCache>
            </c:numRef>
          </c:val>
        </c:ser>
        <c:ser>
          <c:idx val="1"/>
          <c:order val="1"/>
          <c:tx>
            <c:strRef>
              <c:f>Sheet1!$C$1</c:f>
              <c:strCache>
                <c:ptCount val="1"/>
                <c:pt idx="0">
                  <c:v>Comparison Group</c:v>
                </c:pt>
              </c:strCache>
            </c:strRef>
          </c:tx>
          <c:spPr>
            <a:solidFill>
              <a:srgbClr val="FFA953"/>
            </a:solidFill>
            <a:ln w="3175">
              <a:solidFill>
                <a:schemeClr val="accent1">
                  <a:alpha val="50000"/>
                </a:schemeClr>
              </a:solidFill>
            </a:ln>
          </c:spPr>
          <c:dLbls>
            <c:txPr>
              <a:bodyPr/>
              <a:lstStyle/>
              <a:p>
                <a:pPr algn="ctr">
                  <a:defRPr lang="en-US" sz="1797" b="1" i="0" u="none" strike="noStrike" kern="1200" baseline="0">
                    <a:solidFill>
                      <a:srgbClr val="7680AC">
                        <a:lumMod val="50000"/>
                      </a:srgbClr>
                    </a:solidFill>
                    <a:latin typeface="+mn-lt"/>
                    <a:ea typeface="+mn-ea"/>
                    <a:cs typeface="+mn-cs"/>
                  </a:defRPr>
                </a:pPr>
                <a:endParaRPr lang="en-US"/>
              </a:p>
            </c:txPr>
            <c:dLblPos val="outEnd"/>
            <c:showVal val="1"/>
          </c:dLbls>
          <c:cat>
            <c:strRef>
              <c:f>Sheet1!$A$2:$A$4</c:f>
              <c:strCache>
                <c:ptCount val="3"/>
                <c:pt idx="0">
                  <c:v>All FTFT</c:v>
                </c:pt>
                <c:pt idx="1">
                  <c:v>Men</c:v>
                </c:pt>
                <c:pt idx="2">
                  <c:v>Women</c:v>
                </c:pt>
              </c:strCache>
            </c:strRef>
          </c:cat>
          <c:val>
            <c:numRef>
              <c:f>Sheet1!$C$2:$C$4</c:f>
              <c:numCache>
                <c:formatCode>0.0</c:formatCode>
                <c:ptCount val="3"/>
                <c:pt idx="0">
                  <c:v>50.5</c:v>
                </c:pt>
                <c:pt idx="1">
                  <c:v>50.23</c:v>
                </c:pt>
                <c:pt idx="2">
                  <c:v>50.73</c:v>
                </c:pt>
              </c:numCache>
            </c:numRef>
          </c:val>
        </c:ser>
        <c:dLbls>
          <c:showVal val="1"/>
        </c:dLbls>
        <c:gapWidth val="50"/>
        <c:overlap val="-6"/>
        <c:axId val="82616320"/>
        <c:axId val="82617856"/>
      </c:barChart>
      <c:catAx>
        <c:axId val="82616320"/>
        <c:scaling>
          <c:orientation val="minMax"/>
        </c:scaling>
        <c:axPos val="b"/>
        <c:numFmt formatCode="General" sourceLinked="1"/>
        <c:majorTickMark val="none"/>
        <c:tickLblPos val="nextTo"/>
        <c:txPr>
          <a:bodyPr/>
          <a:lstStyle/>
          <a:p>
            <a:pPr>
              <a:defRPr sz="1600">
                <a:solidFill>
                  <a:schemeClr val="tx2"/>
                </a:solidFill>
              </a:defRPr>
            </a:pPr>
            <a:endParaRPr lang="en-US"/>
          </a:p>
        </c:txPr>
        <c:crossAx val="82617856"/>
        <c:crosses val="autoZero"/>
        <c:auto val="1"/>
        <c:lblAlgn val="ctr"/>
        <c:lblOffset val="100"/>
      </c:catAx>
      <c:valAx>
        <c:axId val="82617856"/>
        <c:scaling>
          <c:orientation val="minMax"/>
          <c:max val="60"/>
          <c:min val="40"/>
        </c:scaling>
        <c:axPos val="l"/>
        <c:numFmt formatCode="#,##0" sourceLinked="0"/>
        <c:majorTickMark val="none"/>
        <c:tickLblPos val="nextTo"/>
        <c:txPr>
          <a:bodyPr/>
          <a:lstStyle/>
          <a:p>
            <a:pPr>
              <a:defRPr sz="1400" b="0">
                <a:solidFill>
                  <a:schemeClr val="tx2"/>
                </a:solidFill>
              </a:defRPr>
            </a:pPr>
            <a:endParaRPr lang="en-US"/>
          </a:p>
        </c:txPr>
        <c:crossAx val="82616320"/>
        <c:crosses val="autoZero"/>
        <c:crossBetween val="between"/>
        <c:majorUnit val="2"/>
      </c:valAx>
      <c:spPr>
        <a:noFill/>
        <a:ln w="25387">
          <a:noFill/>
        </a:ln>
      </c:spPr>
    </c:plotArea>
    <c:plotVisOnly val="1"/>
    <c:dispBlanksAs val="gap"/>
  </c:chart>
  <c:txPr>
    <a:bodyPr/>
    <a:lstStyle/>
    <a:p>
      <a:pPr>
        <a:defRPr sz="1793"/>
      </a:pPr>
      <a:endParaRPr lang="en-US"/>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lang val="en-US"/>
  <c:style val="10"/>
  <c:chart>
    <c:title>
      <c:tx>
        <c:rich>
          <a:bodyPr/>
          <a:lstStyle/>
          <a:p>
            <a:pPr>
              <a:defRPr/>
            </a:pPr>
            <a:r>
              <a:rPr lang="en-US"/>
              <a:t>High Pluralistic Orientation</a:t>
            </a:r>
          </a:p>
        </c:rich>
      </c:tx>
      <c:layout>
        <c:manualLayout>
          <c:xMode val="edge"/>
          <c:yMode val="edge"/>
          <c:x val="0.38794079007925097"/>
          <c:y val="2.0881707968322651E-2"/>
        </c:manualLayout>
      </c:layout>
    </c:title>
    <c:plotArea>
      <c:layout>
        <c:manualLayout>
          <c:layoutTarget val="inner"/>
          <c:xMode val="edge"/>
          <c:yMode val="edge"/>
          <c:x val="0.11149032992036405"/>
          <c:y val="0.12529002320185612"/>
          <c:w val="0.85324232081911267"/>
          <c:h val="0.75406032482598606"/>
        </c:manualLayout>
      </c:layout>
      <c:barChart>
        <c:barDir val="bar"/>
        <c:grouping val="clustered"/>
        <c:gapWidth val="50"/>
        <c:axId val="82734464"/>
        <c:axId val="82813696"/>
      </c:barChart>
      <c:catAx>
        <c:axId val="82734464"/>
        <c:scaling>
          <c:orientation val="minMax"/>
        </c:scaling>
        <c:axPos val="l"/>
        <c:majorTickMark val="none"/>
        <c:tickLblPos val="nextTo"/>
        <c:txPr>
          <a:bodyPr rot="0" vert="horz"/>
          <a:lstStyle/>
          <a:p>
            <a:pPr>
              <a:defRPr/>
            </a:pPr>
            <a:endParaRPr lang="en-US"/>
          </a:p>
        </c:txPr>
        <c:crossAx val="82813696"/>
        <c:crosses val="autoZero"/>
        <c:auto val="1"/>
        <c:lblAlgn val="ctr"/>
        <c:lblOffset val="100"/>
        <c:tickLblSkip val="1"/>
        <c:tickMarkSkip val="1"/>
      </c:catAx>
      <c:valAx>
        <c:axId val="82813696"/>
        <c:scaling>
          <c:orientation val="minMax"/>
          <c:max val="1"/>
          <c:min val="0"/>
        </c:scaling>
        <c:axPos val="b"/>
        <c:numFmt formatCode="0%" sourceLinked="0"/>
        <c:majorTickMark val="none"/>
        <c:tickLblPos val="nextTo"/>
        <c:txPr>
          <a:bodyPr rot="0" vert="horz"/>
          <a:lstStyle/>
          <a:p>
            <a:pPr>
              <a:defRPr/>
            </a:pPr>
            <a:endParaRPr lang="en-US"/>
          </a:p>
        </c:txPr>
        <c:crossAx val="82734464"/>
        <c:crosses val="autoZero"/>
        <c:crossBetween val="between"/>
        <c:majorUnit val="0.2"/>
        <c:minorUnit val="4.0000000000000022E-2"/>
      </c:valAx>
      <c:spPr>
        <a:noFill/>
        <a:ln w="25397">
          <a:noFill/>
        </a:ln>
      </c:spPr>
    </c:plotArea>
    <c:plotVisOnly val="1"/>
    <c:dispBlanksAs val="gap"/>
  </c:chart>
  <c:txPr>
    <a:bodyPr/>
    <a:lstStyle/>
    <a:p>
      <a:pPr>
        <a:defRPr sz="1800"/>
      </a:pPr>
      <a:endParaRPr lang="en-US"/>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0054494750656169"/>
          <c:y val="6.5770679874693122E-2"/>
          <c:w val="0.75043421916011233"/>
          <c:h val="0.73207410597112854"/>
        </c:manualLayout>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a:effectLst/>
          </c:spPr>
          <c:dLbls>
            <c:txPr>
              <a:bodyPr/>
              <a:lstStyle/>
              <a:p>
                <a:pPr algn="ctr">
                  <a:defRPr lang="en-US" sz="1800" b="1" i="0" u="none" strike="noStrike" kern="1200" baseline="0">
                    <a:solidFill>
                      <a:schemeClr val="bg1"/>
                    </a:solidFill>
                    <a:latin typeface="+mn-lt"/>
                    <a:ea typeface="+mn-ea"/>
                    <a:cs typeface="+mn-cs"/>
                  </a:defRPr>
                </a:pPr>
                <a:endParaRPr lang="en-US"/>
              </a:p>
            </c:txPr>
            <c:showVal val="1"/>
          </c:dLbls>
          <c:cat>
            <c:strRef>
              <c:f>Sheet1!$A$2:$A$4</c:f>
              <c:strCache>
                <c:ptCount val="3"/>
                <c:pt idx="0">
                  <c:v>All FTFT</c:v>
                </c:pt>
                <c:pt idx="1">
                  <c:v>Men</c:v>
                </c:pt>
                <c:pt idx="2">
                  <c:v>Women</c:v>
                </c:pt>
              </c:strCache>
            </c:strRef>
          </c:cat>
          <c:val>
            <c:numRef>
              <c:f>Sheet1!$B$2:$B$4</c:f>
              <c:numCache>
                <c:formatCode>0.0</c:formatCode>
                <c:ptCount val="3"/>
                <c:pt idx="0">
                  <c:v>49.33</c:v>
                </c:pt>
                <c:pt idx="1">
                  <c:v>49.33</c:v>
                </c:pt>
                <c:pt idx="2">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a:effectLst/>
          </c:spPr>
          <c:dLbls>
            <c:txPr>
              <a:bodyPr/>
              <a:lstStyle/>
              <a:p>
                <a:pPr algn="ctr">
                  <a:defRPr lang="en-US" sz="1800" b="1" i="0" u="none" strike="noStrike" kern="1200" baseline="0">
                    <a:solidFill>
                      <a:schemeClr val="bg1"/>
                    </a:solidFill>
                    <a:latin typeface="+mn-lt"/>
                    <a:ea typeface="+mn-ea"/>
                    <a:cs typeface="+mn-cs"/>
                  </a:defRPr>
                </a:pPr>
                <a:endParaRPr lang="en-US"/>
              </a:p>
            </c:txPr>
            <c:showVal val="1"/>
          </c:dLbls>
          <c:cat>
            <c:strRef>
              <c:f>Sheet1!$A$2:$A$4</c:f>
              <c:strCache>
                <c:ptCount val="3"/>
                <c:pt idx="0">
                  <c:v>All FTFT</c:v>
                </c:pt>
                <c:pt idx="1">
                  <c:v>Men</c:v>
                </c:pt>
                <c:pt idx="2">
                  <c:v>Women</c:v>
                </c:pt>
              </c:strCache>
            </c:strRef>
          </c:cat>
          <c:val>
            <c:numRef>
              <c:f>Sheet1!$C$2:$C$4</c:f>
              <c:numCache>
                <c:formatCode>0.0</c:formatCode>
                <c:ptCount val="3"/>
                <c:pt idx="0">
                  <c:v>49.93</c:v>
                </c:pt>
                <c:pt idx="1">
                  <c:v>49.71</c:v>
                </c:pt>
                <c:pt idx="2">
                  <c:v>50.12</c:v>
                </c:pt>
              </c:numCache>
            </c:numRef>
          </c:val>
        </c:ser>
        <c:dLbls>
          <c:showVal val="1"/>
        </c:dLbls>
        <c:gapWidth val="49"/>
        <c:overlap val="-6"/>
        <c:axId val="83307520"/>
        <c:axId val="82801408"/>
      </c:barChart>
      <c:catAx>
        <c:axId val="83307520"/>
        <c:scaling>
          <c:orientation val="minMax"/>
        </c:scaling>
        <c:axPos val="b"/>
        <c:numFmt formatCode="General" sourceLinked="1"/>
        <c:majorTickMark val="none"/>
        <c:tickLblPos val="nextTo"/>
        <c:txPr>
          <a:bodyPr/>
          <a:lstStyle/>
          <a:p>
            <a:pPr>
              <a:defRPr sz="1600" baseline="0">
                <a:solidFill>
                  <a:schemeClr val="tx2"/>
                </a:solidFill>
              </a:defRPr>
            </a:pPr>
            <a:endParaRPr lang="en-US"/>
          </a:p>
        </c:txPr>
        <c:crossAx val="82801408"/>
        <c:crosses val="autoZero"/>
        <c:auto val="1"/>
        <c:lblAlgn val="ctr"/>
        <c:lblOffset val="100"/>
      </c:catAx>
      <c:valAx>
        <c:axId val="82801408"/>
        <c:scaling>
          <c:orientation val="minMax"/>
          <c:max val="60"/>
          <c:min val="40"/>
        </c:scaling>
        <c:axPos val="l"/>
        <c:numFmt formatCode="#,##0" sourceLinked="0"/>
        <c:majorTickMark val="none"/>
        <c:tickLblPos val="nextTo"/>
        <c:txPr>
          <a:bodyPr/>
          <a:lstStyle/>
          <a:p>
            <a:pPr>
              <a:defRPr sz="1400" b="0">
                <a:solidFill>
                  <a:schemeClr val="tx2"/>
                </a:solidFill>
              </a:defRPr>
            </a:pPr>
            <a:endParaRPr lang="en-US"/>
          </a:p>
        </c:txPr>
        <c:crossAx val="83307520"/>
        <c:crosses val="autoZero"/>
        <c:crossBetween val="between"/>
        <c:majorUnit val="2"/>
      </c:valAx>
      <c:spPr>
        <a:noFill/>
        <a:ln w="25387">
          <a:noFill/>
        </a:ln>
      </c:spPr>
    </c:plotArea>
    <c:legend>
      <c:legendPos val="b"/>
      <c:legendEntry>
        <c:idx val="0"/>
        <c:txPr>
          <a:bodyPr/>
          <a:lstStyle/>
          <a:p>
            <a:pPr>
              <a:defRPr sz="1200" b="0" baseline="0">
                <a:solidFill>
                  <a:schemeClr val="accent4"/>
                </a:solidFill>
              </a:defRPr>
            </a:pPr>
            <a:endParaRPr lang="en-US"/>
          </a:p>
        </c:txPr>
      </c:legendEntry>
      <c:legendEntry>
        <c:idx val="1"/>
        <c:txPr>
          <a:bodyPr/>
          <a:lstStyle/>
          <a:p>
            <a:pPr>
              <a:defRPr sz="1200" b="0" baseline="0">
                <a:solidFill>
                  <a:schemeClr val="accent4"/>
                </a:solidFill>
              </a:defRPr>
            </a:pPr>
            <a:endParaRPr lang="en-US"/>
          </a:p>
        </c:txPr>
      </c:legendEntry>
      <c:layout/>
      <c:txPr>
        <a:bodyPr/>
        <a:lstStyle/>
        <a:p>
          <a:pPr>
            <a:defRPr sz="1200" b="1" baseline="0">
              <a:solidFill>
                <a:srgbClr val="002060"/>
              </a:solidFill>
            </a:defRPr>
          </a:pPr>
          <a:endParaRPr lang="en-US"/>
        </a:p>
      </c:txPr>
    </c:legend>
    <c:plotVisOnly val="1"/>
    <c:dispBlanksAs val="gap"/>
  </c:chart>
  <c:txPr>
    <a:bodyPr/>
    <a:lstStyle/>
    <a:p>
      <a:pPr>
        <a:defRPr sz="1792"/>
      </a:pPr>
      <a:endParaRPr lang="en-US"/>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en-US"/>
  <c:style val="10"/>
  <c:chart>
    <c:title>
      <c:tx>
        <c:rich>
          <a:bodyPr/>
          <a:lstStyle/>
          <a:p>
            <a:pPr>
              <a:defRPr/>
            </a:pPr>
            <a:r>
              <a:rPr lang="en-US"/>
              <a:t>High Pluralistic Orientation</a:t>
            </a:r>
          </a:p>
        </c:rich>
      </c:tx>
      <c:layout>
        <c:manualLayout>
          <c:xMode val="edge"/>
          <c:yMode val="edge"/>
          <c:x val="0.38794079007925097"/>
          <c:y val="2.0881707968322651E-2"/>
        </c:manualLayout>
      </c:layout>
    </c:title>
    <c:plotArea>
      <c:layout>
        <c:manualLayout>
          <c:layoutTarget val="inner"/>
          <c:xMode val="edge"/>
          <c:yMode val="edge"/>
          <c:x val="0.11149032992036405"/>
          <c:y val="0.12529002320185612"/>
          <c:w val="0.85324232081911267"/>
          <c:h val="0.75406032482598606"/>
        </c:manualLayout>
      </c:layout>
      <c:barChart>
        <c:barDir val="bar"/>
        <c:grouping val="clustered"/>
        <c:gapWidth val="50"/>
        <c:axId val="83335424"/>
        <c:axId val="83341312"/>
      </c:barChart>
      <c:catAx>
        <c:axId val="83335424"/>
        <c:scaling>
          <c:orientation val="minMax"/>
        </c:scaling>
        <c:axPos val="l"/>
        <c:majorTickMark val="none"/>
        <c:tickLblPos val="nextTo"/>
        <c:txPr>
          <a:bodyPr rot="0" vert="horz"/>
          <a:lstStyle/>
          <a:p>
            <a:pPr>
              <a:defRPr/>
            </a:pPr>
            <a:endParaRPr lang="en-US"/>
          </a:p>
        </c:txPr>
        <c:crossAx val="83341312"/>
        <c:crosses val="autoZero"/>
        <c:auto val="1"/>
        <c:lblAlgn val="ctr"/>
        <c:lblOffset val="100"/>
        <c:tickLblSkip val="1"/>
        <c:tickMarkSkip val="1"/>
      </c:catAx>
      <c:valAx>
        <c:axId val="83341312"/>
        <c:scaling>
          <c:orientation val="minMax"/>
          <c:max val="1"/>
          <c:min val="0"/>
        </c:scaling>
        <c:axPos val="b"/>
        <c:numFmt formatCode="0%" sourceLinked="0"/>
        <c:majorTickMark val="none"/>
        <c:tickLblPos val="nextTo"/>
        <c:txPr>
          <a:bodyPr rot="0" vert="horz"/>
          <a:lstStyle/>
          <a:p>
            <a:pPr>
              <a:defRPr/>
            </a:pPr>
            <a:endParaRPr lang="en-US"/>
          </a:p>
        </c:txPr>
        <c:crossAx val="83335424"/>
        <c:crosses val="autoZero"/>
        <c:crossBetween val="between"/>
        <c:majorUnit val="0.2"/>
        <c:minorUnit val="4.0000000000000022E-2"/>
      </c:valAx>
      <c:spPr>
        <a:noFill/>
        <a:ln w="25397">
          <a:noFill/>
        </a:ln>
      </c:spPr>
    </c:plotArea>
    <c:plotVisOnly val="1"/>
    <c:dispBlanksAs val="gap"/>
  </c:chart>
  <c:txPr>
    <a:bodyPr/>
    <a:lstStyle/>
    <a:p>
      <a:pPr>
        <a:defRPr sz="1800"/>
      </a:pPr>
      <a:endParaRPr lang="en-US"/>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6.3044947506561685E-2"/>
          <c:y val="0.1084454970472441"/>
          <c:w val="0.76293421916011595"/>
          <c:h val="0.6998160679133858"/>
        </c:manualLayout>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txPr>
              <a:bodyPr/>
              <a:lstStyle/>
              <a:p>
                <a:pPr>
                  <a:defRPr sz="1797" b="1">
                    <a:solidFill>
                      <a:schemeClr val="tx1">
                        <a:lumMod val="50000"/>
                      </a:schemeClr>
                    </a:solidFill>
                  </a:defRPr>
                </a:pPr>
                <a:endParaRPr lang="en-US"/>
              </a:p>
            </c:txPr>
            <c:showVal val="1"/>
          </c:dLbls>
          <c:cat>
            <c:strRef>
              <c:f>Sheet1!$A$2:$A$4</c:f>
              <c:strCache>
                <c:ptCount val="3"/>
                <c:pt idx="0">
                  <c:v>All FTFT</c:v>
                </c:pt>
                <c:pt idx="1">
                  <c:v>Men</c:v>
                </c:pt>
                <c:pt idx="2">
                  <c:v>Women</c:v>
                </c:pt>
              </c:strCache>
            </c:strRef>
          </c:cat>
          <c:val>
            <c:numRef>
              <c:f>Sheet1!$B$2:$B$4</c:f>
              <c:numCache>
                <c:formatCode>0.0</c:formatCode>
                <c:ptCount val="3"/>
                <c:pt idx="0">
                  <c:v>52.98</c:v>
                </c:pt>
                <c:pt idx="1">
                  <c:v>52.98</c:v>
                </c:pt>
                <c:pt idx="2">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txPr>
              <a:bodyPr/>
              <a:lstStyle/>
              <a:p>
                <a:pPr>
                  <a:defRPr sz="1797" b="1">
                    <a:solidFill>
                      <a:schemeClr val="tx1">
                        <a:lumMod val="50000"/>
                      </a:schemeClr>
                    </a:solidFill>
                  </a:defRPr>
                </a:pPr>
                <a:endParaRPr lang="en-US"/>
              </a:p>
            </c:txPr>
            <c:showVal val="1"/>
          </c:dLbls>
          <c:cat>
            <c:strRef>
              <c:f>Sheet1!$A$2:$A$4</c:f>
              <c:strCache>
                <c:ptCount val="3"/>
                <c:pt idx="0">
                  <c:v>All FTFT</c:v>
                </c:pt>
                <c:pt idx="1">
                  <c:v>Men</c:v>
                </c:pt>
                <c:pt idx="2">
                  <c:v>Women</c:v>
                </c:pt>
              </c:strCache>
            </c:strRef>
          </c:cat>
          <c:val>
            <c:numRef>
              <c:f>Sheet1!$C$2:$C$4</c:f>
              <c:numCache>
                <c:formatCode>0.0</c:formatCode>
                <c:ptCount val="3"/>
                <c:pt idx="0">
                  <c:v>49.43</c:v>
                </c:pt>
                <c:pt idx="1">
                  <c:v>50.68</c:v>
                </c:pt>
                <c:pt idx="2">
                  <c:v>48.38</c:v>
                </c:pt>
              </c:numCache>
            </c:numRef>
          </c:val>
        </c:ser>
        <c:dLbls>
          <c:showVal val="1"/>
        </c:dLbls>
        <c:gapWidth val="50"/>
        <c:overlap val="-6"/>
        <c:axId val="83362560"/>
        <c:axId val="83364096"/>
      </c:barChart>
      <c:catAx>
        <c:axId val="83362560"/>
        <c:scaling>
          <c:orientation val="minMax"/>
        </c:scaling>
        <c:axPos val="b"/>
        <c:numFmt formatCode="General" sourceLinked="1"/>
        <c:majorTickMark val="none"/>
        <c:tickLblPos val="nextTo"/>
        <c:txPr>
          <a:bodyPr/>
          <a:lstStyle/>
          <a:p>
            <a:pPr>
              <a:defRPr sz="1600" baseline="0">
                <a:solidFill>
                  <a:schemeClr val="tx2"/>
                </a:solidFill>
              </a:defRPr>
            </a:pPr>
            <a:endParaRPr lang="en-US"/>
          </a:p>
        </c:txPr>
        <c:crossAx val="83364096"/>
        <c:crosses val="autoZero"/>
        <c:auto val="1"/>
        <c:lblAlgn val="ctr"/>
        <c:lblOffset val="100"/>
      </c:catAx>
      <c:valAx>
        <c:axId val="83364096"/>
        <c:scaling>
          <c:orientation val="minMax"/>
          <c:max val="60"/>
          <c:min val="40"/>
        </c:scaling>
        <c:axPos val="l"/>
        <c:numFmt formatCode="#,##0" sourceLinked="0"/>
        <c:majorTickMark val="none"/>
        <c:tickLblPos val="nextTo"/>
        <c:txPr>
          <a:bodyPr/>
          <a:lstStyle/>
          <a:p>
            <a:pPr>
              <a:defRPr sz="1400" b="0">
                <a:solidFill>
                  <a:schemeClr val="tx2"/>
                </a:solidFill>
              </a:defRPr>
            </a:pPr>
            <a:endParaRPr lang="en-US"/>
          </a:p>
        </c:txPr>
        <c:crossAx val="83362560"/>
        <c:crosses val="autoZero"/>
        <c:crossBetween val="between"/>
        <c:majorUnit val="2"/>
      </c:valAx>
      <c:spPr>
        <a:noFill/>
        <a:ln w="25387">
          <a:noFill/>
        </a:ln>
      </c:spPr>
    </c:plotArea>
    <c:legend>
      <c:legendPos val="b"/>
      <c:legendEntry>
        <c:idx val="0"/>
        <c:txPr>
          <a:bodyPr/>
          <a:lstStyle/>
          <a:p>
            <a:pPr>
              <a:defRPr sz="1200" b="0" baseline="0">
                <a:solidFill>
                  <a:schemeClr val="accent4"/>
                </a:solidFill>
              </a:defRPr>
            </a:pPr>
            <a:endParaRPr lang="en-US"/>
          </a:p>
        </c:txPr>
      </c:legendEntry>
      <c:legendEntry>
        <c:idx val="1"/>
        <c:txPr>
          <a:bodyPr/>
          <a:lstStyle/>
          <a:p>
            <a:pPr>
              <a:defRPr sz="1200" b="0" baseline="0">
                <a:solidFill>
                  <a:schemeClr val="accent4"/>
                </a:solidFill>
              </a:defRPr>
            </a:pPr>
            <a:endParaRPr lang="en-US"/>
          </a:p>
        </c:txPr>
      </c:legendEntry>
      <c:layout/>
      <c:txPr>
        <a:bodyPr/>
        <a:lstStyle/>
        <a:p>
          <a:pPr>
            <a:defRPr sz="1200" b="0" baseline="0"/>
          </a:pPr>
          <a:endParaRPr lang="en-US"/>
        </a:p>
      </c:txPr>
    </c:legend>
    <c:plotVisOnly val="1"/>
    <c:dispBlanksAs val="gap"/>
  </c:chart>
  <c:txPr>
    <a:bodyPr/>
    <a:lstStyle/>
    <a:p>
      <a:pPr>
        <a:defRPr sz="1793"/>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11"/>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44"/>
          <c:y val="1.5873015873015879E-2"/>
        </c:manualLayout>
      </c:layout>
    </c:title>
    <c:plotArea>
      <c:layout>
        <c:manualLayout>
          <c:layoutTarget val="inner"/>
          <c:xMode val="edge"/>
          <c:yMode val="edge"/>
          <c:x val="2.7142619505000052E-2"/>
          <c:y val="0.17364545056867894"/>
          <c:w val="0.78738281387750131"/>
          <c:h val="0.48348490813649003"/>
        </c:manualLayout>
      </c:layout>
      <c:pieChart>
        <c:varyColors val="1"/>
        <c:dLbls>
          <c:showVal val="1"/>
        </c:dLbls>
        <c:firstSliceAng val="0"/>
      </c:pieChart>
      <c:spPr>
        <a:noFill/>
        <a:ln w="25402">
          <a:noFill/>
        </a:ln>
      </c:spPr>
    </c:plotArea>
    <c:legend>
      <c:legendPos val="b"/>
      <c:layout>
        <c:manualLayout>
          <c:xMode val="edge"/>
          <c:yMode val="edge"/>
          <c:x val="0.11213452555718756"/>
          <c:y val="0.71514025103297763"/>
          <c:w val="0.65155887717425165"/>
          <c:h val="0.17472872326602729"/>
        </c:manualLayout>
      </c:layout>
      <c:txPr>
        <a:bodyPr/>
        <a:lstStyle/>
        <a:p>
          <a:pPr>
            <a:defRPr sz="1600" b="1">
              <a:solidFill>
                <a:schemeClr val="accent1">
                  <a:lumMod val="50000"/>
                </a:schemeClr>
              </a:solidFill>
            </a:defRPr>
          </a:pPr>
          <a:endParaRPr lang="en-US"/>
        </a:p>
      </c:txPr>
    </c:legend>
    <c:plotVisOnly val="1"/>
    <c:dispBlanksAs val="zero"/>
  </c:chart>
  <c:txPr>
    <a:bodyPr/>
    <a:lstStyle/>
    <a:p>
      <a:pPr>
        <a:defRPr sz="1800"/>
      </a:pPr>
      <a:endParaRPr lang="en-US"/>
    </a:p>
  </c:txPr>
  <c:externalData r:id="rId1"/>
</c:chartSpace>
</file>

<file path=ppt/charts/chart30.xml><?xml version="1.0" encoding="utf-8"?>
<c:chartSpace xmlns:c="http://schemas.openxmlformats.org/drawingml/2006/chart" xmlns:a="http://schemas.openxmlformats.org/drawingml/2006/main" xmlns:r="http://schemas.openxmlformats.org/officeDocument/2006/relationships">
  <c:lang val="en-US"/>
  <c:style val="4"/>
  <c:chart>
    <c:plotArea>
      <c:layout>
        <c:manualLayout>
          <c:layoutTarget val="inner"/>
          <c:xMode val="edge"/>
          <c:yMode val="edge"/>
          <c:x val="8.3693215699217727E-2"/>
          <c:y val="9.1665348762100946E-2"/>
          <c:w val="0.5654202294808256"/>
          <c:h val="0.78623973983450091"/>
        </c:manualLayout>
      </c:layout>
      <c:barChart>
        <c:barDir val="col"/>
        <c:grouping val="clustered"/>
        <c:ser>
          <c:idx val="2"/>
          <c:order val="0"/>
          <c:spPr>
            <a:solidFill>
              <a:schemeClr val="accent1"/>
            </a:solidFill>
            <a:ln w="3175">
              <a:solidFill>
                <a:schemeClr val="accent1"/>
              </a:solidFill>
            </a:ln>
          </c:spPr>
          <c:dLbls>
            <c:txPr>
              <a:bodyPr/>
              <a:lstStyle/>
              <a:p>
                <a:pPr>
                  <a:defRPr sz="1800" b="1">
                    <a:solidFill>
                      <a:schemeClr val="bg1"/>
                    </a:solidFill>
                  </a:defRPr>
                </a:pPr>
                <a:endParaRPr lang="en-US"/>
              </a:p>
            </c:txPr>
            <c:showVal val="1"/>
          </c:dLbls>
          <c:cat>
            <c:strRef>
              <c:f>Sheet1!$A$2:$A$4</c:f>
              <c:strCache>
                <c:ptCount val="3"/>
                <c:pt idx="0">
                  <c:v>All FTFT</c:v>
                </c:pt>
                <c:pt idx="1">
                  <c:v>Men</c:v>
                </c:pt>
                <c:pt idx="2">
                  <c:v>Women</c:v>
                </c:pt>
              </c:strCache>
            </c:strRef>
          </c:cat>
          <c:val>
            <c:numRef>
              <c:f>Sheet1!$B$2:$B$4</c:f>
              <c:numCache>
                <c:formatCode>0.0</c:formatCode>
                <c:ptCount val="3"/>
                <c:pt idx="0">
                  <c:v>49.48</c:v>
                </c:pt>
                <c:pt idx="1">
                  <c:v>49.48</c:v>
                </c:pt>
                <c:pt idx="2">
                  <c:v>0</c:v>
                </c:pt>
              </c:numCache>
            </c:numRef>
          </c:val>
        </c:ser>
        <c:ser>
          <c:idx val="0"/>
          <c:order val="1"/>
          <c:spPr>
            <a:solidFill>
              <a:srgbClr val="FFA953"/>
            </a:solidFill>
            <a:ln w="3175">
              <a:solidFill>
                <a:srgbClr val="7680AC">
                  <a:alpha val="50000"/>
                </a:srgbClr>
              </a:solidFill>
            </a:ln>
          </c:spPr>
          <c:dLbls>
            <c:txPr>
              <a:bodyPr/>
              <a:lstStyle/>
              <a:p>
                <a:pPr>
                  <a:defRPr sz="1800" b="1">
                    <a:solidFill>
                      <a:schemeClr val="bg1"/>
                    </a:solidFill>
                  </a:defRPr>
                </a:pPr>
                <a:endParaRPr lang="en-US"/>
              </a:p>
            </c:txPr>
            <c:showVal val="1"/>
          </c:dLbls>
          <c:cat>
            <c:strRef>
              <c:f>Sheet1!$A$2:$A$4</c:f>
              <c:strCache>
                <c:ptCount val="3"/>
                <c:pt idx="0">
                  <c:v>All FTFT</c:v>
                </c:pt>
                <c:pt idx="1">
                  <c:v>Men</c:v>
                </c:pt>
                <c:pt idx="2">
                  <c:v>Women</c:v>
                </c:pt>
              </c:strCache>
            </c:strRef>
          </c:cat>
          <c:val>
            <c:numRef>
              <c:f>Sheet1!$C$2:$C$4</c:f>
              <c:numCache>
                <c:formatCode>0.0</c:formatCode>
                <c:ptCount val="3"/>
                <c:pt idx="0">
                  <c:v>49.98</c:v>
                </c:pt>
                <c:pt idx="1">
                  <c:v>48.93</c:v>
                </c:pt>
                <c:pt idx="2">
                  <c:v>50.86</c:v>
                </c:pt>
              </c:numCache>
            </c:numRef>
          </c:val>
        </c:ser>
        <c:dLbls>
          <c:showVal val="1"/>
        </c:dLbls>
        <c:gapWidth val="50"/>
        <c:overlap val="-6"/>
        <c:axId val="83555840"/>
        <c:axId val="83557760"/>
      </c:barChart>
      <c:catAx>
        <c:axId val="83555840"/>
        <c:scaling>
          <c:orientation val="minMax"/>
        </c:scaling>
        <c:axPos val="b"/>
        <c:numFmt formatCode="General" sourceLinked="1"/>
        <c:majorTickMark val="none"/>
        <c:tickLblPos val="nextTo"/>
        <c:txPr>
          <a:bodyPr rot="0" vert="horz"/>
          <a:lstStyle/>
          <a:p>
            <a:pPr>
              <a:defRPr sz="1600">
                <a:solidFill>
                  <a:schemeClr val="tx2"/>
                </a:solidFill>
              </a:defRPr>
            </a:pPr>
            <a:endParaRPr lang="en-US"/>
          </a:p>
        </c:txPr>
        <c:crossAx val="83557760"/>
        <c:crosses val="autoZero"/>
        <c:auto val="1"/>
        <c:lblAlgn val="ctr"/>
        <c:lblOffset val="100"/>
        <c:tickLblSkip val="1"/>
        <c:tickMarkSkip val="1"/>
      </c:catAx>
      <c:valAx>
        <c:axId val="83557760"/>
        <c:scaling>
          <c:orientation val="minMax"/>
          <c:max val="60"/>
          <c:min val="40"/>
        </c:scaling>
        <c:axPos val="l"/>
        <c:numFmt formatCode="#,##0" sourceLinked="0"/>
        <c:majorTickMark val="none"/>
        <c:tickLblPos val="nextTo"/>
        <c:txPr>
          <a:bodyPr rot="0" vert="horz"/>
          <a:lstStyle/>
          <a:p>
            <a:pPr>
              <a:defRPr sz="1400" b="0">
                <a:solidFill>
                  <a:schemeClr val="tx2"/>
                </a:solidFill>
              </a:defRPr>
            </a:pPr>
            <a:endParaRPr lang="en-US"/>
          </a:p>
        </c:txPr>
        <c:crossAx val="83555840"/>
        <c:crosses val="autoZero"/>
        <c:crossBetween val="between"/>
        <c:majorUnit val="2"/>
      </c:valAx>
      <c:spPr>
        <a:noFill/>
        <a:ln w="25402">
          <a:noFill/>
        </a:ln>
      </c:spPr>
    </c:plotArea>
    <c:plotVisOnly val="1"/>
    <c:dispBlanksAs val="gap"/>
  </c:chart>
  <c:txPr>
    <a:bodyPr/>
    <a:lstStyle/>
    <a:p>
      <a:pPr>
        <a:defRPr sz="1791"/>
      </a:pPr>
      <a:endParaRPr lang="en-US"/>
    </a:p>
  </c:txPr>
  <c:externalData r:id="rId1"/>
  <c:userShapes r:id="rId2"/>
</c:chartSpace>
</file>

<file path=ppt/charts/chart31.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93282149712092965"/>
        </c:manualLayout>
      </c:layout>
      <c:barChart>
        <c:barDir val="col"/>
        <c:grouping val="stacked"/>
        <c:ser>
          <c:idx val="0"/>
          <c:order val="0"/>
          <c:tx>
            <c:strRef>
              <c:f>Sheet1!$C$1</c:f>
              <c:strCache>
                <c:ptCount val="1"/>
                <c:pt idx="0">
                  <c:v>Occasionally</c:v>
                </c:pt>
              </c:strCache>
            </c:strRef>
          </c:tx>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Pt>
            <c:idx val="6"/>
            <c:spPr>
              <a:solidFill>
                <a:schemeClr val="accent1"/>
              </a:solidFill>
              <a:ln w="3175">
                <a:solidFill>
                  <a:srgbClr val="7680AC">
                    <a:alpha val="50000"/>
                  </a:srgbClr>
                </a:solidFill>
              </a:ln>
              <a:effectLst/>
            </c:spPr>
          </c:dPt>
          <c:dPt>
            <c:idx val="7"/>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showVal val="1"/>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0.61199999999999999</c:v>
                </c:pt>
                <c:pt idx="1">
                  <c:v>0.53100000000000003</c:v>
                </c:pt>
                <c:pt idx="2">
                  <c:v>0.36699999999999999</c:v>
                </c:pt>
                <c:pt idx="3">
                  <c:v>0.39400000000000002</c:v>
                </c:pt>
              </c:numCache>
            </c:numRef>
          </c:val>
        </c:ser>
        <c:ser>
          <c:idx val="1"/>
          <c:order val="1"/>
          <c:tx>
            <c:strRef>
              <c:f>Sheet1!$D$1</c:f>
              <c:strCache>
                <c:ptCount val="1"/>
                <c:pt idx="0">
                  <c:v>Frequently</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Pt>
            <c:idx val="6"/>
            <c:spPr>
              <a:solidFill>
                <a:schemeClr val="accent1">
                  <a:lumMod val="60000"/>
                  <a:lumOff val="40000"/>
                </a:schemeClr>
              </a:solidFill>
              <a:ln w="3175">
                <a:solidFill>
                  <a:srgbClr val="7680AC">
                    <a:alpha val="50000"/>
                  </a:srgbClr>
                </a:solidFill>
              </a:ln>
              <a:effectLst/>
            </c:spPr>
          </c:dPt>
          <c:dPt>
            <c:idx val="7"/>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showVal val="1"/>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0.23200000000000001</c:v>
                </c:pt>
                <c:pt idx="1">
                  <c:v>0.35899999999999999</c:v>
                </c:pt>
                <c:pt idx="2">
                  <c:v>3.7999999999999999E-2</c:v>
                </c:pt>
                <c:pt idx="3">
                  <c:v>0.105</c:v>
                </c:pt>
              </c:numCache>
            </c:numRef>
          </c:val>
        </c:ser>
        <c:gapWidth val="74"/>
        <c:overlap val="100"/>
        <c:axId val="83798656"/>
        <c:axId val="83825024"/>
      </c:barChart>
      <c:catAx>
        <c:axId val="83798656"/>
        <c:scaling>
          <c:orientation val="minMax"/>
        </c:scaling>
        <c:axPos val="b"/>
        <c:majorGridlines/>
        <c:majorTickMark val="none"/>
        <c:tickLblPos val="none"/>
        <c:crossAx val="83825024"/>
        <c:crosses val="autoZero"/>
        <c:auto val="1"/>
        <c:lblAlgn val="ctr"/>
        <c:lblOffset val="100"/>
        <c:tickLblSkip val="2"/>
        <c:tickMarkSkip val="2"/>
      </c:catAx>
      <c:valAx>
        <c:axId val="83825024"/>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83798656"/>
        <c:crosses val="autoZero"/>
        <c:crossBetween val="between"/>
        <c:majorUnit val="0.1"/>
      </c:valAx>
      <c:spPr>
        <a:noFill/>
        <a:ln w="25398">
          <a:noFill/>
        </a:ln>
      </c:spPr>
    </c:plotArea>
    <c:plotVisOnly val="1"/>
    <c:dispBlanksAs val="gap"/>
  </c:chart>
  <c:txPr>
    <a:bodyPr/>
    <a:lstStyle/>
    <a:p>
      <a:pPr>
        <a:defRPr sz="1800"/>
      </a:pPr>
      <a:endParaRPr lang="en-US"/>
    </a:p>
  </c:txPr>
  <c:externalData r:id="rId1"/>
</c:chartSpace>
</file>

<file path=ppt/charts/chart32.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93282149712092965"/>
        </c:manualLayout>
      </c:layout>
      <c:barChart>
        <c:barDir val="col"/>
        <c:grouping val="stacked"/>
        <c:ser>
          <c:idx val="0"/>
          <c:order val="0"/>
          <c:tx>
            <c:strRef>
              <c:f>Sheet1!$C$1</c:f>
              <c:strCache>
                <c:ptCount val="1"/>
                <c:pt idx="0">
                  <c:v>Somewhat Strong</c:v>
                </c:pt>
              </c:strCache>
            </c:strRef>
          </c:tx>
          <c:spPr>
            <a:ln w="3175" cap="flat">
              <a:solidFill>
                <a:srgbClr val="7680AC">
                  <a:alpha val="50000"/>
                </a:srgbClr>
              </a:solidFill>
            </a:ln>
            <a:effectLst/>
          </c:spPr>
          <c:dPt>
            <c:idx val="0"/>
            <c:spPr>
              <a:solidFill>
                <a:schemeClr val="accent1"/>
              </a:solidFill>
              <a:ln w="3175" cap="flat">
                <a:solidFill>
                  <a:srgbClr val="7680AC">
                    <a:alpha val="50000"/>
                  </a:srgbClr>
                </a:solidFill>
              </a:ln>
              <a:effectLst/>
            </c:spPr>
          </c:dPt>
          <c:dPt>
            <c:idx val="1"/>
            <c:spPr>
              <a:solidFill>
                <a:srgbClr val="FFA953"/>
              </a:solidFill>
              <a:ln w="3175" cap="flat">
                <a:solidFill>
                  <a:srgbClr val="7680AC">
                    <a:alpha val="50000"/>
                  </a:srgbClr>
                </a:solidFill>
              </a:ln>
              <a:effectLst/>
            </c:spPr>
          </c:dPt>
          <c:dPt>
            <c:idx val="2"/>
            <c:spPr>
              <a:solidFill>
                <a:schemeClr val="accent1"/>
              </a:solidFill>
              <a:ln w="3175" cap="flat">
                <a:solidFill>
                  <a:srgbClr val="7680AC">
                    <a:alpha val="50000"/>
                  </a:srgbClr>
                </a:solidFill>
              </a:ln>
              <a:effectLst/>
            </c:spPr>
          </c:dPt>
          <c:dPt>
            <c:idx val="3"/>
            <c:spPr>
              <a:solidFill>
                <a:srgbClr val="FFA953"/>
              </a:solidFill>
              <a:ln w="3175" cap="flat">
                <a:solidFill>
                  <a:srgbClr val="7680AC">
                    <a:alpha val="50000"/>
                  </a:srgbClr>
                </a:solidFill>
              </a:ln>
              <a:effectLst/>
            </c:spPr>
          </c:dPt>
          <c:dPt>
            <c:idx val="4"/>
            <c:spPr>
              <a:solidFill>
                <a:schemeClr val="accent1"/>
              </a:solidFill>
              <a:ln w="3175" cap="flat">
                <a:solidFill>
                  <a:srgbClr val="7680AC">
                    <a:alpha val="50000"/>
                  </a:srgbClr>
                </a:solidFill>
              </a:ln>
              <a:effectLst/>
            </c:spPr>
          </c:dPt>
          <c:dPt>
            <c:idx val="5"/>
            <c:spPr>
              <a:solidFill>
                <a:srgbClr val="FFA953"/>
              </a:solidFill>
              <a:ln w="3175" cap="flat">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0.56499999999999995</c:v>
                </c:pt>
                <c:pt idx="1">
                  <c:v>0.52900000000000003</c:v>
                </c:pt>
                <c:pt idx="2">
                  <c:v>0.48899999999999999</c:v>
                </c:pt>
                <c:pt idx="3">
                  <c:v>0.45600000000000002</c:v>
                </c:pt>
                <c:pt idx="4">
                  <c:v>0.20300000000000001</c:v>
                </c:pt>
                <c:pt idx="5">
                  <c:v>0.20100000000000001</c:v>
                </c:pt>
              </c:numCache>
            </c:numRef>
          </c:val>
        </c:ser>
        <c:ser>
          <c:idx val="1"/>
          <c:order val="1"/>
          <c:tx>
            <c:strRef>
              <c:f>Sheet1!$D$1</c:f>
              <c:strCache>
                <c:ptCount val="1"/>
                <c:pt idx="0">
                  <c:v>A major strength</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0.28299999999999997</c:v>
                </c:pt>
                <c:pt idx="1">
                  <c:v>0.23300000000000001</c:v>
                </c:pt>
                <c:pt idx="2">
                  <c:v>0.27400000000000002</c:v>
                </c:pt>
                <c:pt idx="3">
                  <c:v>0.249</c:v>
                </c:pt>
                <c:pt idx="4">
                  <c:v>6.8000000000000005E-2</c:v>
                </c:pt>
                <c:pt idx="5">
                  <c:v>9.1999999999999998E-2</c:v>
                </c:pt>
              </c:numCache>
            </c:numRef>
          </c:val>
        </c:ser>
        <c:gapWidth val="58"/>
        <c:overlap val="100"/>
        <c:axId val="84375808"/>
        <c:axId val="84392576"/>
      </c:barChart>
      <c:catAx>
        <c:axId val="84375808"/>
        <c:scaling>
          <c:orientation val="minMax"/>
        </c:scaling>
        <c:axPos val="b"/>
        <c:majorGridlines/>
        <c:majorTickMark val="none"/>
        <c:tickLblPos val="none"/>
        <c:crossAx val="84392576"/>
        <c:crosses val="autoZero"/>
        <c:auto val="1"/>
        <c:lblAlgn val="ctr"/>
        <c:lblOffset val="100"/>
        <c:tickLblSkip val="2"/>
        <c:tickMarkSkip val="2"/>
      </c:catAx>
      <c:valAx>
        <c:axId val="84392576"/>
        <c:scaling>
          <c:orientation val="minMax"/>
          <c:max val="1"/>
          <c:min val="0"/>
        </c:scaling>
        <c:axPos val="l"/>
        <c:numFmt formatCode="0%" sourceLinked="0"/>
        <c:majorTickMark val="none"/>
        <c:tickLblPos val="nextTo"/>
        <c:txPr>
          <a:bodyPr rot="0" vert="horz"/>
          <a:lstStyle/>
          <a:p>
            <a:pPr>
              <a:defRPr sz="1400" b="0">
                <a:solidFill>
                  <a:schemeClr val="tx2"/>
                </a:solidFill>
              </a:defRPr>
            </a:pPr>
            <a:endParaRPr lang="en-US"/>
          </a:p>
        </c:txPr>
        <c:crossAx val="84375808"/>
        <c:crosses val="autoZero"/>
        <c:crossBetween val="between"/>
        <c:majorUnit val="0.1"/>
      </c:valAx>
      <c:spPr>
        <a:noFill/>
        <a:ln w="25398">
          <a:noFill/>
        </a:ln>
      </c:spPr>
    </c:plotArea>
    <c:plotVisOnly val="1"/>
    <c:dispBlanksAs val="gap"/>
  </c:chart>
  <c:txPr>
    <a:bodyPr/>
    <a:lstStyle/>
    <a:p>
      <a:pPr>
        <a:defRPr sz="1800"/>
      </a:pPr>
      <a:endParaRPr lang="en-US"/>
    </a:p>
  </c:txPr>
  <c:externalData r:id="rId1"/>
</c:chartSpace>
</file>

<file path=ppt/charts/chart33.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93282149712092965"/>
        </c:manualLayout>
      </c:layout>
      <c:barChart>
        <c:barDir val="col"/>
        <c:grouping val="stacked"/>
        <c:ser>
          <c:idx val="0"/>
          <c:order val="0"/>
          <c:tx>
            <c:strRef>
              <c:f>Sheet1!$C$1</c:f>
              <c:strCache>
                <c:ptCount val="1"/>
                <c:pt idx="0">
                  <c:v>Somewhat Strong</c:v>
                </c:pt>
              </c:strCache>
            </c:strRef>
          </c:tx>
          <c:spPr>
            <a:ln w="3175" cap="flat">
              <a:solidFill>
                <a:srgbClr val="7680AC">
                  <a:alpha val="50000"/>
                </a:srgbClr>
              </a:solidFill>
            </a:ln>
            <a:effectLst/>
          </c:spPr>
          <c:dPt>
            <c:idx val="0"/>
            <c:spPr>
              <a:solidFill>
                <a:schemeClr val="accent1"/>
              </a:solidFill>
              <a:ln w="3175" cap="flat">
                <a:solidFill>
                  <a:srgbClr val="7680AC">
                    <a:alpha val="50000"/>
                  </a:srgbClr>
                </a:solidFill>
              </a:ln>
              <a:effectLst/>
            </c:spPr>
          </c:dPt>
          <c:dPt>
            <c:idx val="1"/>
            <c:spPr>
              <a:solidFill>
                <a:srgbClr val="FFA953"/>
              </a:solidFill>
              <a:ln w="3175" cap="flat">
                <a:solidFill>
                  <a:srgbClr val="7680AC">
                    <a:alpha val="50000"/>
                  </a:srgbClr>
                </a:solidFill>
              </a:ln>
              <a:effectLst/>
            </c:spPr>
          </c:dPt>
          <c:dPt>
            <c:idx val="2"/>
            <c:spPr>
              <a:solidFill>
                <a:schemeClr val="accent1"/>
              </a:solidFill>
              <a:ln w="3175" cap="flat">
                <a:solidFill>
                  <a:srgbClr val="7680AC">
                    <a:alpha val="50000"/>
                  </a:srgbClr>
                </a:solidFill>
              </a:ln>
              <a:effectLst/>
            </c:spPr>
          </c:dPt>
          <c:dPt>
            <c:idx val="3"/>
            <c:spPr>
              <a:solidFill>
                <a:srgbClr val="FFA953"/>
              </a:solidFill>
              <a:ln w="3175" cap="flat">
                <a:solidFill>
                  <a:srgbClr val="7680AC">
                    <a:alpha val="50000"/>
                  </a:srgbClr>
                </a:solidFill>
              </a:ln>
              <a:effectLst/>
            </c:spPr>
          </c:dPt>
          <c:dPt>
            <c:idx val="4"/>
            <c:spPr>
              <a:solidFill>
                <a:schemeClr val="accent1"/>
              </a:solidFill>
              <a:ln w="3175" cap="flat">
                <a:solidFill>
                  <a:srgbClr val="7680AC">
                    <a:alpha val="50000"/>
                  </a:srgbClr>
                </a:solidFill>
              </a:ln>
              <a:effectLst/>
            </c:spPr>
          </c:dPt>
          <c:dPt>
            <c:idx val="5"/>
            <c:spPr>
              <a:solidFill>
                <a:srgbClr val="FFA953"/>
              </a:solidFill>
              <a:ln w="3175" cap="flat">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0.34599999999999997</c:v>
                </c:pt>
                <c:pt idx="1">
                  <c:v>0.309</c:v>
                </c:pt>
                <c:pt idx="2">
                  <c:v>0.33800000000000002</c:v>
                </c:pt>
                <c:pt idx="3">
                  <c:v>0.27600000000000002</c:v>
                </c:pt>
                <c:pt idx="4">
                  <c:v>0.28699999999999998</c:v>
                </c:pt>
                <c:pt idx="5">
                  <c:v>0.253</c:v>
                </c:pt>
              </c:numCache>
            </c:numRef>
          </c:val>
        </c:ser>
        <c:ser>
          <c:idx val="1"/>
          <c:order val="1"/>
          <c:tx>
            <c:strRef>
              <c:f>Sheet1!$D$1</c:f>
              <c:strCache>
                <c:ptCount val="1"/>
                <c:pt idx="0">
                  <c:v>A Major Strength</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0.10100000000000001</c:v>
                </c:pt>
                <c:pt idx="1">
                  <c:v>0.113</c:v>
                </c:pt>
                <c:pt idx="2">
                  <c:v>0.114</c:v>
                </c:pt>
                <c:pt idx="3">
                  <c:v>0.107</c:v>
                </c:pt>
                <c:pt idx="4">
                  <c:v>9.2999999999999999E-2</c:v>
                </c:pt>
                <c:pt idx="5">
                  <c:v>9.2999999999999999E-2</c:v>
                </c:pt>
              </c:numCache>
            </c:numRef>
          </c:val>
        </c:ser>
        <c:gapWidth val="58"/>
        <c:overlap val="100"/>
        <c:axId val="84964864"/>
        <c:axId val="84966400"/>
      </c:barChart>
      <c:catAx>
        <c:axId val="84964864"/>
        <c:scaling>
          <c:orientation val="minMax"/>
        </c:scaling>
        <c:axPos val="b"/>
        <c:majorGridlines/>
        <c:majorTickMark val="none"/>
        <c:tickLblPos val="none"/>
        <c:crossAx val="84966400"/>
        <c:crosses val="autoZero"/>
        <c:auto val="1"/>
        <c:lblAlgn val="ctr"/>
        <c:lblOffset val="100"/>
        <c:tickLblSkip val="2"/>
        <c:tickMarkSkip val="2"/>
      </c:catAx>
      <c:valAx>
        <c:axId val="84966400"/>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84964864"/>
        <c:crosses val="autoZero"/>
        <c:crossBetween val="between"/>
        <c:majorUnit val="0.1"/>
      </c:valAx>
      <c:spPr>
        <a:noFill/>
        <a:ln w="25398">
          <a:noFill/>
        </a:ln>
      </c:spPr>
    </c:plotArea>
    <c:plotVisOnly val="1"/>
    <c:dispBlanksAs val="gap"/>
  </c:chart>
  <c:txPr>
    <a:bodyPr/>
    <a:lstStyle/>
    <a:p>
      <a:pPr>
        <a:defRPr sz="1800"/>
      </a:pPr>
      <a:endParaRPr lang="en-US"/>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93282149712092965"/>
        </c:manualLayout>
      </c:layout>
      <c:barChart>
        <c:barDir val="col"/>
        <c:grouping val="stacked"/>
        <c:ser>
          <c:idx val="0"/>
          <c:order val="0"/>
          <c:tx>
            <c:strRef>
              <c:f>Sheet1!$C$1</c:f>
              <c:strCache>
                <c:ptCount val="1"/>
                <c:pt idx="0">
                  <c:v>Somewhat Strong</c:v>
                </c:pt>
              </c:strCache>
            </c:strRef>
          </c:tx>
          <c:spPr>
            <a:ln w="3175" cap="flat">
              <a:solidFill>
                <a:srgbClr val="7680AC">
                  <a:alpha val="50000"/>
                </a:srgbClr>
              </a:solidFill>
            </a:ln>
            <a:effectLst/>
          </c:spPr>
          <c:dPt>
            <c:idx val="0"/>
            <c:spPr>
              <a:solidFill>
                <a:schemeClr val="accent1"/>
              </a:solidFill>
              <a:ln w="3175" cap="flat">
                <a:solidFill>
                  <a:srgbClr val="7680AC">
                    <a:alpha val="50000"/>
                  </a:srgbClr>
                </a:solidFill>
              </a:ln>
              <a:effectLst/>
            </c:spPr>
          </c:dPt>
          <c:dPt>
            <c:idx val="1"/>
            <c:spPr>
              <a:solidFill>
                <a:srgbClr val="FFA953"/>
              </a:solidFill>
              <a:ln w="3175" cap="flat">
                <a:solidFill>
                  <a:srgbClr val="7680AC">
                    <a:alpha val="50000"/>
                  </a:srgbClr>
                </a:solidFill>
              </a:ln>
              <a:effectLst/>
            </c:spPr>
          </c:dPt>
          <c:dPt>
            <c:idx val="2"/>
            <c:spPr>
              <a:solidFill>
                <a:schemeClr val="accent1"/>
              </a:solidFill>
              <a:ln w="3175" cap="flat">
                <a:solidFill>
                  <a:srgbClr val="7680AC">
                    <a:alpha val="50000"/>
                  </a:srgbClr>
                </a:solidFill>
              </a:ln>
              <a:effectLst/>
            </c:spPr>
          </c:dPt>
          <c:dPt>
            <c:idx val="3"/>
            <c:spPr>
              <a:solidFill>
                <a:srgbClr val="FFA953"/>
              </a:solidFill>
              <a:ln w="3175" cap="flat">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0.43</c:v>
                </c:pt>
                <c:pt idx="1">
                  <c:v>0.43099999999999999</c:v>
                </c:pt>
                <c:pt idx="2">
                  <c:v>0.439</c:v>
                </c:pt>
                <c:pt idx="3">
                  <c:v>0.45200000000000001</c:v>
                </c:pt>
              </c:numCache>
            </c:numRef>
          </c:val>
        </c:ser>
        <c:ser>
          <c:idx val="1"/>
          <c:order val="1"/>
          <c:tx>
            <c:strRef>
              <c:f>Sheet1!$D$1</c:f>
              <c:strCache>
                <c:ptCount val="1"/>
                <c:pt idx="0">
                  <c:v>A Major Strength</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Lbls>
            <c:txPr>
              <a:bodyPr/>
              <a:lstStyle/>
              <a:p>
                <a:pPr algn="ctr">
                  <a:defRPr lang="en-US" sz="1400" b="1" i="0" u="none" strike="noStrike" kern="1200" baseline="0">
                    <a:solidFill>
                      <a:srgbClr val="7680AC">
                        <a:lumMod val="50000"/>
                      </a:srgbClr>
                    </a:solidFill>
                    <a:latin typeface="+mn-lt"/>
                    <a:ea typeface="+mn-ea"/>
                    <a:cs typeface="+mn-cs"/>
                  </a:defRPr>
                </a:pPr>
                <a:endParaRPr lang="en-US"/>
              </a:p>
            </c:txPr>
            <c:dLblPos val="ctr"/>
            <c:showVal val="1"/>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0.28299999999999997</c:v>
                </c:pt>
                <c:pt idx="1">
                  <c:v>0.215</c:v>
                </c:pt>
                <c:pt idx="2">
                  <c:v>0.34200000000000003</c:v>
                </c:pt>
                <c:pt idx="3">
                  <c:v>0.24399999999999999</c:v>
                </c:pt>
              </c:numCache>
            </c:numRef>
          </c:val>
        </c:ser>
        <c:gapWidth val="58"/>
        <c:overlap val="100"/>
        <c:axId val="85013632"/>
        <c:axId val="85015168"/>
      </c:barChart>
      <c:catAx>
        <c:axId val="85013632"/>
        <c:scaling>
          <c:orientation val="minMax"/>
        </c:scaling>
        <c:axPos val="b"/>
        <c:majorGridlines/>
        <c:majorTickMark val="none"/>
        <c:tickLblPos val="none"/>
        <c:crossAx val="85015168"/>
        <c:crosses val="autoZero"/>
        <c:auto val="1"/>
        <c:lblAlgn val="ctr"/>
        <c:lblOffset val="100"/>
        <c:tickLblSkip val="2"/>
        <c:tickMarkSkip val="2"/>
      </c:catAx>
      <c:valAx>
        <c:axId val="85015168"/>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85013632"/>
        <c:crosses val="autoZero"/>
        <c:crossBetween val="between"/>
        <c:majorUnit val="0.1"/>
      </c:valAx>
      <c:spPr>
        <a:noFill/>
        <a:ln w="25398">
          <a:noFill/>
        </a:ln>
      </c:spPr>
    </c:plotArea>
    <c:plotVisOnly val="1"/>
    <c:dispBlanksAs val="gap"/>
  </c:chart>
  <c:txPr>
    <a:bodyPr/>
    <a:lstStyle/>
    <a:p>
      <a:pPr>
        <a:defRPr sz="1800"/>
      </a:pPr>
      <a:endParaRPr lang="en-US"/>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93282149712092965"/>
        </c:manualLayout>
      </c:layout>
      <c:barChart>
        <c:barDir val="col"/>
        <c:grouping val="stacked"/>
        <c:ser>
          <c:idx val="0"/>
          <c:order val="0"/>
          <c:tx>
            <c:strRef>
              <c:f>Sheet1!$C$1</c:f>
              <c:strCache>
                <c:ptCount val="1"/>
                <c:pt idx="0">
                  <c:v>Somewhat Strong</c:v>
                </c:pt>
              </c:strCache>
            </c:strRef>
          </c:tx>
          <c:spPr>
            <a:ln w="3175" cap="flat">
              <a:solidFill>
                <a:srgbClr val="7680AC">
                  <a:alpha val="50000"/>
                </a:srgbClr>
              </a:solidFill>
            </a:ln>
            <a:effectLst/>
          </c:spPr>
          <c:dPt>
            <c:idx val="0"/>
            <c:spPr>
              <a:solidFill>
                <a:schemeClr val="accent1"/>
              </a:solidFill>
              <a:ln w="3175" cap="flat">
                <a:solidFill>
                  <a:srgbClr val="7680AC">
                    <a:alpha val="50000"/>
                  </a:srgbClr>
                </a:solidFill>
              </a:ln>
              <a:effectLst/>
            </c:spPr>
          </c:dPt>
          <c:dPt>
            <c:idx val="1"/>
            <c:spPr>
              <a:solidFill>
                <a:srgbClr val="FFA953"/>
              </a:solidFill>
              <a:ln w="3175" cap="flat">
                <a:solidFill>
                  <a:srgbClr val="7680AC">
                    <a:alpha val="50000"/>
                  </a:srgbClr>
                </a:solidFill>
              </a:ln>
              <a:effectLst/>
            </c:spPr>
          </c:dPt>
          <c:dPt>
            <c:idx val="2"/>
            <c:spPr>
              <a:solidFill>
                <a:schemeClr val="accent1"/>
              </a:solidFill>
              <a:ln w="3175" cap="flat">
                <a:solidFill>
                  <a:srgbClr val="7680AC">
                    <a:alpha val="50000"/>
                  </a:srgbClr>
                </a:solidFill>
              </a:ln>
              <a:effectLst/>
            </c:spPr>
          </c:dPt>
          <c:dPt>
            <c:idx val="3"/>
            <c:spPr>
              <a:solidFill>
                <a:srgbClr val="FFA953"/>
              </a:solidFill>
              <a:ln w="3175" cap="flat">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0.3</c:v>
                </c:pt>
                <c:pt idx="1">
                  <c:v>0.32600000000000001</c:v>
                </c:pt>
                <c:pt idx="2">
                  <c:v>0.39700000000000002</c:v>
                </c:pt>
                <c:pt idx="3">
                  <c:v>0.35599999999999998</c:v>
                </c:pt>
              </c:numCache>
            </c:numRef>
          </c:val>
        </c:ser>
        <c:ser>
          <c:idx val="1"/>
          <c:order val="1"/>
          <c:tx>
            <c:strRef>
              <c:f>Sheet1!$D$1</c:f>
              <c:strCache>
                <c:ptCount val="1"/>
                <c:pt idx="0">
                  <c:v>A Major Strength</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9.7000000000000003E-2</c:v>
                </c:pt>
                <c:pt idx="1">
                  <c:v>0.11799999999999999</c:v>
                </c:pt>
                <c:pt idx="2">
                  <c:v>0.43</c:v>
                </c:pt>
                <c:pt idx="3">
                  <c:v>0.48599999999999999</c:v>
                </c:pt>
              </c:numCache>
            </c:numRef>
          </c:val>
        </c:ser>
        <c:gapWidth val="58"/>
        <c:overlap val="100"/>
        <c:axId val="85099264"/>
        <c:axId val="85100800"/>
      </c:barChart>
      <c:catAx>
        <c:axId val="85099264"/>
        <c:scaling>
          <c:orientation val="minMax"/>
        </c:scaling>
        <c:axPos val="b"/>
        <c:majorGridlines/>
        <c:majorTickMark val="none"/>
        <c:tickLblPos val="none"/>
        <c:crossAx val="85100800"/>
        <c:crosses val="autoZero"/>
        <c:auto val="1"/>
        <c:lblAlgn val="ctr"/>
        <c:lblOffset val="100"/>
        <c:tickLblSkip val="2"/>
        <c:tickMarkSkip val="2"/>
      </c:catAx>
      <c:valAx>
        <c:axId val="85100800"/>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85099264"/>
        <c:crosses val="autoZero"/>
        <c:crossBetween val="between"/>
        <c:majorUnit val="0.1"/>
      </c:valAx>
      <c:spPr>
        <a:noFill/>
        <a:ln w="25398">
          <a:noFill/>
        </a:ln>
      </c:spPr>
    </c:plotArea>
    <c:plotVisOnly val="1"/>
    <c:dispBlanksAs val="gap"/>
  </c:chart>
  <c:txPr>
    <a:bodyPr/>
    <a:lstStyle/>
    <a:p>
      <a:pPr>
        <a:defRPr sz="1800"/>
      </a:pPr>
      <a:endParaRPr lang="en-US"/>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93282149712092965"/>
        </c:manualLayout>
      </c:layout>
      <c:barChart>
        <c:barDir val="col"/>
        <c:grouping val="stacked"/>
        <c:ser>
          <c:idx val="0"/>
          <c:order val="0"/>
          <c:tx>
            <c:strRef>
              <c:f>Sheet1!$C$1</c:f>
              <c:strCache>
                <c:ptCount val="1"/>
                <c:pt idx="0">
                  <c:v>Somewhat Strong</c:v>
                </c:pt>
              </c:strCache>
            </c:strRef>
          </c:tx>
          <c:spPr>
            <a:ln w="3175" cap="flat">
              <a:solidFill>
                <a:srgbClr val="7680AC">
                  <a:alpha val="50000"/>
                </a:srgbClr>
              </a:solidFill>
            </a:ln>
            <a:effectLst/>
          </c:spPr>
          <c:dPt>
            <c:idx val="0"/>
            <c:spPr>
              <a:solidFill>
                <a:schemeClr val="accent1"/>
              </a:solidFill>
              <a:ln w="3175" cap="flat">
                <a:solidFill>
                  <a:srgbClr val="7680AC">
                    <a:alpha val="50000"/>
                  </a:srgbClr>
                </a:solidFill>
              </a:ln>
              <a:effectLst/>
            </c:spPr>
          </c:dPt>
          <c:dPt>
            <c:idx val="1"/>
            <c:spPr>
              <a:solidFill>
                <a:srgbClr val="FFA953"/>
              </a:solidFill>
              <a:ln w="3175" cap="flat">
                <a:solidFill>
                  <a:srgbClr val="7680AC">
                    <a:alpha val="50000"/>
                  </a:srgbClr>
                </a:solidFill>
              </a:ln>
              <a:effectLst/>
            </c:spPr>
          </c:dPt>
          <c:dPt>
            <c:idx val="2"/>
            <c:spPr>
              <a:solidFill>
                <a:schemeClr val="accent1"/>
              </a:solidFill>
              <a:ln w="3175" cap="flat">
                <a:solidFill>
                  <a:srgbClr val="7680AC">
                    <a:alpha val="50000"/>
                  </a:srgbClr>
                </a:solidFill>
              </a:ln>
              <a:effectLst/>
            </c:spPr>
          </c:dPt>
          <c:dPt>
            <c:idx val="3"/>
            <c:spPr>
              <a:solidFill>
                <a:srgbClr val="FFA953"/>
              </a:solidFill>
              <a:ln w="3175" cap="flat">
                <a:solidFill>
                  <a:srgbClr val="7680AC">
                    <a:alpha val="50000"/>
                  </a:srgbClr>
                </a:solidFill>
              </a:ln>
              <a:effectLst/>
            </c:spPr>
          </c:dPt>
          <c:dPt>
            <c:idx val="4"/>
            <c:spPr>
              <a:solidFill>
                <a:schemeClr val="accent1"/>
              </a:solidFill>
              <a:ln w="3175" cap="flat">
                <a:solidFill>
                  <a:srgbClr val="7680AC">
                    <a:alpha val="50000"/>
                  </a:srgbClr>
                </a:solidFill>
              </a:ln>
              <a:effectLst/>
            </c:spPr>
          </c:dPt>
          <c:dPt>
            <c:idx val="5"/>
            <c:spPr>
              <a:solidFill>
                <a:srgbClr val="FFA953"/>
              </a:solidFill>
              <a:ln w="3175" cap="flat">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0.32100000000000001</c:v>
                </c:pt>
                <c:pt idx="1">
                  <c:v>0.34200000000000003</c:v>
                </c:pt>
                <c:pt idx="2">
                  <c:v>0.36699999999999999</c:v>
                </c:pt>
                <c:pt idx="3">
                  <c:v>0.32800000000000001</c:v>
                </c:pt>
                <c:pt idx="4">
                  <c:v>0.40500000000000003</c:v>
                </c:pt>
                <c:pt idx="5">
                  <c:v>0.36199999999999999</c:v>
                </c:pt>
              </c:numCache>
            </c:numRef>
          </c:val>
        </c:ser>
        <c:ser>
          <c:idx val="1"/>
          <c:order val="1"/>
          <c:tx>
            <c:strRef>
              <c:f>Sheet1!$D$1</c:f>
              <c:strCache>
                <c:ptCount val="1"/>
                <c:pt idx="0">
                  <c:v>A Major Strength</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numFmt formatCode="0.0%" sourceLinked="0"/>
            <c:txPr>
              <a:bodyPr/>
              <a:lstStyle/>
              <a:p>
                <a:pPr>
                  <a:defRPr sz="1400" b="1">
                    <a:solidFill>
                      <a:schemeClr val="tx2">
                        <a:lumMod val="50000"/>
                      </a:schemeClr>
                    </a:solidFill>
                  </a:defRPr>
                </a:pPr>
                <a:endParaRPr lang="en-US"/>
              </a:p>
            </c:txP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0.17299999999999999</c:v>
                </c:pt>
                <c:pt idx="1">
                  <c:v>0.18</c:v>
                </c:pt>
                <c:pt idx="2">
                  <c:v>0.17699999999999999</c:v>
                </c:pt>
                <c:pt idx="3">
                  <c:v>0.16200000000000001</c:v>
                </c:pt>
                <c:pt idx="4">
                  <c:v>0.32500000000000001</c:v>
                </c:pt>
                <c:pt idx="5">
                  <c:v>0.27500000000000002</c:v>
                </c:pt>
              </c:numCache>
            </c:numRef>
          </c:val>
        </c:ser>
        <c:gapWidth val="58"/>
        <c:overlap val="100"/>
        <c:axId val="85366272"/>
        <c:axId val="85460096"/>
      </c:barChart>
      <c:catAx>
        <c:axId val="85366272"/>
        <c:scaling>
          <c:orientation val="minMax"/>
        </c:scaling>
        <c:axPos val="b"/>
        <c:majorGridlines/>
        <c:majorTickMark val="none"/>
        <c:tickLblPos val="none"/>
        <c:crossAx val="85460096"/>
        <c:crosses val="autoZero"/>
        <c:auto val="1"/>
        <c:lblAlgn val="ctr"/>
        <c:lblOffset val="100"/>
        <c:tickLblSkip val="2"/>
        <c:tickMarkSkip val="2"/>
      </c:catAx>
      <c:valAx>
        <c:axId val="85460096"/>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85366272"/>
        <c:crosses val="autoZero"/>
        <c:crossBetween val="between"/>
        <c:majorUnit val="0.1"/>
      </c:valAx>
      <c:spPr>
        <a:noFill/>
        <a:ln w="25398">
          <a:noFill/>
        </a:ln>
      </c:spPr>
    </c:plotArea>
    <c:plotVisOnly val="1"/>
    <c:dispBlanksAs val="gap"/>
  </c:chart>
  <c:txPr>
    <a:bodyPr/>
    <a:lstStyle/>
    <a:p>
      <a:pPr>
        <a:defRPr sz="1800"/>
      </a:pPr>
      <a:endParaRPr lang="en-US"/>
    </a:p>
  </c:txPr>
  <c:externalData r:id="rId1"/>
</c:chartSpace>
</file>

<file path=ppt/charts/chart37.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600" b="1">
                    <a:solidFill>
                      <a:schemeClr val="bg1"/>
                    </a:solidFill>
                  </a:defRPr>
                </a:pPr>
                <a:endParaRPr lang="en-US"/>
              </a:p>
            </c:txPr>
            <c:dLblPos val="outEnd"/>
            <c:showVal val="1"/>
          </c:dLbls>
          <c:cat>
            <c:strRef>
              <c:f>Sheet1!$A$2:$A$3</c:f>
              <c:strCache>
                <c:ptCount val="2"/>
                <c:pt idx="0">
                  <c:v>Pre-Med</c:v>
                </c:pt>
                <c:pt idx="1">
                  <c:v>Pre-Law</c:v>
                </c:pt>
              </c:strCache>
            </c:strRef>
          </c:cat>
          <c:val>
            <c:numRef>
              <c:f>Sheet1!$B$2:$B$3</c:f>
              <c:numCache>
                <c:formatCode>0.00%</c:formatCode>
                <c:ptCount val="2"/>
                <c:pt idx="0">
                  <c:v>0.30199999999999999</c:v>
                </c:pt>
                <c:pt idx="1">
                  <c:v>0.17399999999999999</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600" b="1">
                    <a:solidFill>
                      <a:schemeClr val="bg1"/>
                    </a:solidFill>
                  </a:defRPr>
                </a:pPr>
                <a:endParaRPr lang="en-US"/>
              </a:p>
            </c:txPr>
            <c:dLblPos val="outEnd"/>
            <c:showVal val="1"/>
          </c:dLbls>
          <c:cat>
            <c:strRef>
              <c:f>Sheet1!$A$2:$A$3</c:f>
              <c:strCache>
                <c:ptCount val="2"/>
                <c:pt idx="0">
                  <c:v>Pre-Med</c:v>
                </c:pt>
                <c:pt idx="1">
                  <c:v>Pre-Law</c:v>
                </c:pt>
              </c:strCache>
            </c:strRef>
          </c:cat>
          <c:val>
            <c:numRef>
              <c:f>Sheet1!$C$2:$C$3</c:f>
              <c:numCache>
                <c:formatCode>0.00%</c:formatCode>
                <c:ptCount val="2"/>
                <c:pt idx="0">
                  <c:v>0.19</c:v>
                </c:pt>
                <c:pt idx="1">
                  <c:v>6.9000000000000006E-2</c:v>
                </c:pt>
              </c:numCache>
            </c:numRef>
          </c:val>
        </c:ser>
        <c:dLbls>
          <c:showVal val="1"/>
        </c:dLbls>
        <c:gapWidth val="75"/>
        <c:overlap val="-25"/>
        <c:axId val="87260544"/>
        <c:axId val="87610496"/>
      </c:barChart>
      <c:catAx>
        <c:axId val="87260544"/>
        <c:scaling>
          <c:orientation val="minMax"/>
        </c:scaling>
        <c:axPos val="b"/>
        <c:majorGridlines/>
        <c:majorTickMark val="none"/>
        <c:tickLblPos val="nextTo"/>
        <c:txPr>
          <a:bodyPr/>
          <a:lstStyle/>
          <a:p>
            <a:pPr>
              <a:defRPr sz="1500">
                <a:solidFill>
                  <a:schemeClr val="tx2"/>
                </a:solidFill>
              </a:defRPr>
            </a:pPr>
            <a:endParaRPr lang="en-US"/>
          </a:p>
        </c:txPr>
        <c:crossAx val="87610496"/>
        <c:crosses val="autoZero"/>
        <c:auto val="1"/>
        <c:lblAlgn val="ctr"/>
        <c:lblOffset val="100"/>
      </c:catAx>
      <c:valAx>
        <c:axId val="87610496"/>
        <c:scaling>
          <c:orientation val="minMax"/>
          <c:max val="1"/>
        </c:scaling>
        <c:axPos val="l"/>
        <c:numFmt formatCode="0%" sourceLinked="0"/>
        <c:majorTickMark val="none"/>
        <c:tickLblPos val="nextTo"/>
        <c:spPr>
          <a:ln w="9525">
            <a:noFill/>
          </a:ln>
        </c:spPr>
        <c:txPr>
          <a:bodyPr/>
          <a:lstStyle/>
          <a:p>
            <a:pPr>
              <a:defRPr sz="1400">
                <a:solidFill>
                  <a:schemeClr val="tx2"/>
                </a:solidFill>
              </a:defRPr>
            </a:pPr>
            <a:endParaRPr lang="en-US"/>
          </a:p>
        </c:txPr>
        <c:crossAx val="87260544"/>
        <c:crosses val="autoZero"/>
        <c:crossBetween val="between"/>
      </c:valAx>
    </c:plotArea>
    <c:legend>
      <c:legendPos val="b"/>
      <c:layout>
        <c:manualLayout>
          <c:xMode val="edge"/>
          <c:yMode val="edge"/>
          <c:x val="0.35094901331778072"/>
          <c:y val="0.93847232164161076"/>
          <c:w val="0.35365740740740742"/>
          <c:h val="4.8901415732124386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38.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400" b="1">
                    <a:solidFill>
                      <a:schemeClr val="bg1"/>
                    </a:solidFill>
                  </a:defRPr>
                </a:pPr>
                <a:endParaRPr lang="en-US"/>
              </a:p>
            </c:txPr>
            <c:dLblPos val="outEnd"/>
            <c:showVal val="1"/>
          </c:dLbls>
          <c:cat>
            <c:strRef>
              <c:f>Sheet1!$A$2:$A$8</c:f>
              <c:strCache>
                <c:ptCount val="7"/>
                <c:pt idx="0">
                  <c:v>1</c:v>
                </c:pt>
                <c:pt idx="1">
                  <c:v>2</c:v>
                </c:pt>
                <c:pt idx="2">
                  <c:v>3</c:v>
                </c:pt>
                <c:pt idx="3">
                  <c:v>4</c:v>
                </c:pt>
                <c:pt idx="4">
                  <c:v>5</c:v>
                </c:pt>
                <c:pt idx="5">
                  <c:v>6+</c:v>
                </c:pt>
                <c:pt idx="6">
                  <c:v>Do not plan to graduate from this college</c:v>
                </c:pt>
              </c:strCache>
            </c:strRef>
          </c:cat>
          <c:val>
            <c:numRef>
              <c:f>Sheet1!$B$2:$B$8</c:f>
              <c:numCache>
                <c:formatCode>0.00%</c:formatCode>
                <c:ptCount val="7"/>
                <c:pt idx="0">
                  <c:v>0</c:v>
                </c:pt>
                <c:pt idx="1">
                  <c:v>0</c:v>
                </c:pt>
                <c:pt idx="2">
                  <c:v>3.4000000000000002E-2</c:v>
                </c:pt>
                <c:pt idx="3">
                  <c:v>0.93500000000000005</c:v>
                </c:pt>
                <c:pt idx="4">
                  <c:v>2.1999999999999999E-2</c:v>
                </c:pt>
                <c:pt idx="5">
                  <c:v>4.0000000000000001E-3</c:v>
                </c:pt>
                <c:pt idx="6">
                  <c:v>4.0000000000000001E-3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400" b="1">
                    <a:solidFill>
                      <a:schemeClr val="bg1"/>
                    </a:solidFill>
                  </a:defRPr>
                </a:pPr>
                <a:endParaRPr lang="en-US"/>
              </a:p>
            </c:txPr>
            <c:dLblPos val="outEnd"/>
            <c:showVal val="1"/>
          </c:dLbls>
          <c:cat>
            <c:strRef>
              <c:f>Sheet1!$A$2:$A$8</c:f>
              <c:strCache>
                <c:ptCount val="7"/>
                <c:pt idx="0">
                  <c:v>1</c:v>
                </c:pt>
                <c:pt idx="1">
                  <c:v>2</c:v>
                </c:pt>
                <c:pt idx="2">
                  <c:v>3</c:v>
                </c:pt>
                <c:pt idx="3">
                  <c:v>4</c:v>
                </c:pt>
                <c:pt idx="4">
                  <c:v>5</c:v>
                </c:pt>
                <c:pt idx="5">
                  <c:v>6+</c:v>
                </c:pt>
                <c:pt idx="6">
                  <c:v>Do not plan to graduate from this college</c:v>
                </c:pt>
              </c:strCache>
            </c:strRef>
          </c:cat>
          <c:val>
            <c:numRef>
              <c:f>Sheet1!$C$2:$C$8</c:f>
              <c:numCache>
                <c:formatCode>0.00%</c:formatCode>
                <c:ptCount val="7"/>
                <c:pt idx="0">
                  <c:v>0</c:v>
                </c:pt>
                <c:pt idx="1">
                  <c:v>3.0000000000000001E-3</c:v>
                </c:pt>
                <c:pt idx="2">
                  <c:v>3.4000000000000002E-2</c:v>
                </c:pt>
                <c:pt idx="3">
                  <c:v>0.88600000000000001</c:v>
                </c:pt>
                <c:pt idx="4">
                  <c:v>5.2999999999999999E-2</c:v>
                </c:pt>
                <c:pt idx="5">
                  <c:v>1.4999999999999999E-2</c:v>
                </c:pt>
                <c:pt idx="6">
                  <c:v>8.9999999999999993E-3</c:v>
                </c:pt>
              </c:numCache>
            </c:numRef>
          </c:val>
        </c:ser>
        <c:dLbls>
          <c:showVal val="1"/>
        </c:dLbls>
        <c:gapWidth val="75"/>
        <c:overlap val="-25"/>
        <c:axId val="90232704"/>
        <c:axId val="90234240"/>
      </c:barChart>
      <c:catAx>
        <c:axId val="90232704"/>
        <c:scaling>
          <c:orientation val="minMax"/>
        </c:scaling>
        <c:axPos val="b"/>
        <c:majorGridlines/>
        <c:numFmt formatCode="General" sourceLinked="1"/>
        <c:majorTickMark val="none"/>
        <c:tickLblPos val="nextTo"/>
        <c:txPr>
          <a:bodyPr/>
          <a:lstStyle/>
          <a:p>
            <a:pPr>
              <a:defRPr sz="1400">
                <a:solidFill>
                  <a:schemeClr val="tx2"/>
                </a:solidFill>
              </a:defRPr>
            </a:pPr>
            <a:endParaRPr lang="en-US"/>
          </a:p>
        </c:txPr>
        <c:crossAx val="90234240"/>
        <c:crosses val="autoZero"/>
        <c:auto val="1"/>
        <c:lblAlgn val="ctr"/>
        <c:lblOffset val="100"/>
      </c:catAx>
      <c:valAx>
        <c:axId val="90234240"/>
        <c:scaling>
          <c:orientation val="minMax"/>
          <c:max val="1"/>
        </c:scaling>
        <c:axPos val="l"/>
        <c:numFmt formatCode="0%" sourceLinked="0"/>
        <c:majorTickMark val="none"/>
        <c:tickLblPos val="nextTo"/>
        <c:spPr>
          <a:ln w="9525">
            <a:noFill/>
          </a:ln>
        </c:spPr>
        <c:txPr>
          <a:bodyPr/>
          <a:lstStyle/>
          <a:p>
            <a:pPr>
              <a:defRPr sz="1400">
                <a:solidFill>
                  <a:schemeClr val="tx2"/>
                </a:solidFill>
              </a:defRPr>
            </a:pPr>
            <a:endParaRPr lang="en-US"/>
          </a:p>
        </c:txPr>
        <c:crossAx val="90232704"/>
        <c:crosses val="autoZero"/>
        <c:crossBetween val="between"/>
      </c:valAx>
    </c:plotArea>
    <c:legend>
      <c:legendPos val="b"/>
      <c:layout>
        <c:manualLayout>
          <c:xMode val="edge"/>
          <c:yMode val="edge"/>
          <c:x val="0.35567385598539331"/>
          <c:y val="0.94114743809197765"/>
          <c:w val="0.33213043478260984"/>
          <c:h val="4.6775267222032027E-2"/>
        </c:manualLayout>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39.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c:spPr>
          <c:dLbls>
            <c:numFmt formatCode="0.0%" sourceLinked="0"/>
            <c:txPr>
              <a:bodyPr/>
              <a:lstStyle/>
              <a:p>
                <a:pPr>
                  <a:defRPr sz="1200" b="1">
                    <a:solidFill>
                      <a:schemeClr val="bg1"/>
                    </a:solidFill>
                  </a:defRPr>
                </a:pPr>
                <a:endParaRPr lang="en-US"/>
              </a:p>
            </c:txPr>
            <c:dLblPos val="outEnd"/>
            <c:showVal val="1"/>
          </c:dLbls>
          <c:cat>
            <c:strRef>
              <c:f>Sheet1!$A$2:$A$11</c:f>
              <c:strCache>
                <c:ptCount val="10"/>
                <c:pt idx="0">
                  <c:v>None</c:v>
                </c:pt>
                <c:pt idx="1">
                  <c:v>Vocational certificate</c:v>
                </c:pt>
                <c:pt idx="2">
                  <c:v>Associate (A.A. or equivalent)</c:v>
                </c:pt>
                <c:pt idx="3">
                  <c:v>Bachelor's degree (B.A., B.S., etc.)</c:v>
                </c:pt>
                <c:pt idx="4">
                  <c:v>Master's degree (M.A., M.S., etc.)</c:v>
                </c:pt>
                <c:pt idx="5">
                  <c:v>Ph.D. or Ed.D.</c:v>
                </c:pt>
                <c:pt idx="6">
                  <c:v>M.D., D.O., D.D.S., D.V.M.</c:v>
                </c:pt>
                <c:pt idx="7">
                  <c:v>J.D. (Law)</c:v>
                </c:pt>
                <c:pt idx="8">
                  <c:v>B.D. or M.DIV. (Divinity)</c:v>
                </c:pt>
                <c:pt idx="9">
                  <c:v>Other</c:v>
                </c:pt>
              </c:strCache>
            </c:strRef>
          </c:cat>
          <c:val>
            <c:numRef>
              <c:f>Sheet1!$B$2:$B$11</c:f>
              <c:numCache>
                <c:formatCode>0.00%</c:formatCode>
                <c:ptCount val="10"/>
                <c:pt idx="0">
                  <c:v>4.0000000000000001E-3</c:v>
                </c:pt>
                <c:pt idx="1">
                  <c:v>0</c:v>
                </c:pt>
                <c:pt idx="2">
                  <c:v>0</c:v>
                </c:pt>
                <c:pt idx="3">
                  <c:v>0.127</c:v>
                </c:pt>
                <c:pt idx="4">
                  <c:v>0.29799999999999999</c:v>
                </c:pt>
                <c:pt idx="5">
                  <c:v>0.246</c:v>
                </c:pt>
                <c:pt idx="6">
                  <c:v>0.20200000000000001</c:v>
                </c:pt>
                <c:pt idx="7">
                  <c:v>0.11</c:v>
                </c:pt>
                <c:pt idx="8">
                  <c:v>4.0000000000000001E-3</c:v>
                </c:pt>
                <c:pt idx="9">
                  <c:v>8.9999999999999993E-3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200" b="1">
                    <a:solidFill>
                      <a:schemeClr val="bg1"/>
                    </a:solidFill>
                  </a:defRPr>
                </a:pPr>
                <a:endParaRPr lang="en-US"/>
              </a:p>
            </c:txPr>
            <c:dLblPos val="outEnd"/>
            <c:showVal val="1"/>
          </c:dLbls>
          <c:cat>
            <c:strRef>
              <c:f>Sheet1!$A$2:$A$11</c:f>
              <c:strCache>
                <c:ptCount val="10"/>
                <c:pt idx="0">
                  <c:v>None</c:v>
                </c:pt>
                <c:pt idx="1">
                  <c:v>Vocational certificate</c:v>
                </c:pt>
                <c:pt idx="2">
                  <c:v>Associate (A.A. or equivalent)</c:v>
                </c:pt>
                <c:pt idx="3">
                  <c:v>Bachelor's degree (B.A., B.S., etc.)</c:v>
                </c:pt>
                <c:pt idx="4">
                  <c:v>Master's degree (M.A., M.S., etc.)</c:v>
                </c:pt>
                <c:pt idx="5">
                  <c:v>Ph.D. or Ed.D.</c:v>
                </c:pt>
                <c:pt idx="6">
                  <c:v>M.D., D.O., D.D.S., D.V.M.</c:v>
                </c:pt>
                <c:pt idx="7">
                  <c:v>J.D. (Law)</c:v>
                </c:pt>
                <c:pt idx="8">
                  <c:v>B.D. or M.DIV. (Divinity)</c:v>
                </c:pt>
                <c:pt idx="9">
                  <c:v>Other</c:v>
                </c:pt>
              </c:strCache>
            </c:strRef>
          </c:cat>
          <c:val>
            <c:numRef>
              <c:f>Sheet1!$C$2:$C$11</c:f>
              <c:numCache>
                <c:formatCode>0.00%</c:formatCode>
                <c:ptCount val="10"/>
                <c:pt idx="0">
                  <c:v>3.0000000000000001E-3</c:v>
                </c:pt>
                <c:pt idx="1">
                  <c:v>1E-3</c:v>
                </c:pt>
                <c:pt idx="2">
                  <c:v>2E-3</c:v>
                </c:pt>
                <c:pt idx="3">
                  <c:v>0.20699999999999999</c:v>
                </c:pt>
                <c:pt idx="4">
                  <c:v>0.42899999999999999</c:v>
                </c:pt>
                <c:pt idx="5">
                  <c:v>0.191</c:v>
                </c:pt>
                <c:pt idx="6">
                  <c:v>0.108</c:v>
                </c:pt>
                <c:pt idx="7">
                  <c:v>4.2000000000000003E-2</c:v>
                </c:pt>
                <c:pt idx="8">
                  <c:v>2E-3</c:v>
                </c:pt>
                <c:pt idx="9">
                  <c:v>1.4E-2</c:v>
                </c:pt>
              </c:numCache>
            </c:numRef>
          </c:val>
        </c:ser>
        <c:dLbls>
          <c:showVal val="1"/>
        </c:dLbls>
        <c:gapWidth val="75"/>
        <c:overlap val="-25"/>
        <c:axId val="88459904"/>
        <c:axId val="88462464"/>
      </c:barChart>
      <c:catAx>
        <c:axId val="88459904"/>
        <c:scaling>
          <c:orientation val="minMax"/>
        </c:scaling>
        <c:axPos val="b"/>
        <c:majorGridlines/>
        <c:majorTickMark val="none"/>
        <c:tickLblPos val="nextTo"/>
        <c:txPr>
          <a:bodyPr rot="0"/>
          <a:lstStyle/>
          <a:p>
            <a:pPr>
              <a:defRPr sz="1300">
                <a:solidFill>
                  <a:schemeClr val="tx2"/>
                </a:solidFill>
              </a:defRPr>
            </a:pPr>
            <a:endParaRPr lang="en-US"/>
          </a:p>
        </c:txPr>
        <c:crossAx val="88462464"/>
        <c:crosses val="autoZero"/>
        <c:auto val="1"/>
        <c:lblAlgn val="ctr"/>
        <c:lblOffset val="100"/>
      </c:catAx>
      <c:valAx>
        <c:axId val="88462464"/>
        <c:scaling>
          <c:orientation val="minMax"/>
          <c:max val="1"/>
        </c:scaling>
        <c:axPos val="l"/>
        <c:numFmt formatCode="0%" sourceLinked="0"/>
        <c:majorTickMark val="none"/>
        <c:tickLblPos val="nextTo"/>
        <c:spPr>
          <a:ln w="9525">
            <a:noFill/>
          </a:ln>
        </c:spPr>
        <c:txPr>
          <a:bodyPr/>
          <a:lstStyle/>
          <a:p>
            <a:pPr>
              <a:defRPr sz="1400">
                <a:solidFill>
                  <a:schemeClr val="tx2"/>
                </a:solidFill>
              </a:defRPr>
            </a:pPr>
            <a:endParaRPr lang="en-US"/>
          </a:p>
        </c:txPr>
        <c:crossAx val="88459904"/>
        <c:crosses val="autoZero"/>
        <c:crossBetween val="between"/>
      </c:valAx>
    </c:plotArea>
    <c:legend>
      <c:legendPos val="b"/>
      <c:layout/>
      <c:txPr>
        <a:bodyPr/>
        <a:lstStyle/>
        <a:p>
          <a:pPr>
            <a:defRPr sz="1200"/>
          </a:pPr>
          <a:endParaRPr lang="en-US"/>
        </a:p>
      </c:txPr>
    </c:legend>
    <c:plotVisOnly val="1"/>
    <c:dispBlanksAs val="gap"/>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8.7849834742879468E-2"/>
          <c:y val="3.2309301181102416E-2"/>
          <c:w val="0.91042590162340864"/>
          <c:h val="0.81083907480314965"/>
        </c:manualLayout>
      </c:layout>
      <c:barChart>
        <c:barDir val="col"/>
        <c:grouping val="clustered"/>
        <c:ser>
          <c:idx val="0"/>
          <c:order val="0"/>
          <c:tx>
            <c:strRef>
              <c:f>Sheet1!$B$1</c:f>
              <c:strCache>
                <c:ptCount val="1"/>
                <c:pt idx="0">
                  <c:v>Your Institution</c:v>
                </c:pt>
              </c:strCache>
            </c:strRef>
          </c:tx>
          <c:spPr>
            <a:solidFill>
              <a:schemeClr val="accent1"/>
            </a:solidFill>
            <a:ln w="3175">
              <a:solidFill>
                <a:srgbClr val="7680AC"/>
              </a:solidFill>
            </a:ln>
          </c:spPr>
          <c:dLbls>
            <c:numFmt formatCode="0.0%" sourceLinked="0"/>
            <c:txPr>
              <a:bodyPr/>
              <a:lstStyle/>
              <a:p>
                <a:pPr>
                  <a:defRPr sz="1200" b="1">
                    <a:solidFill>
                      <a:schemeClr val="bg1"/>
                    </a:solidFill>
                  </a:defRPr>
                </a:pPr>
                <a:endParaRPr lang="en-US"/>
              </a:p>
            </c:txPr>
            <c:dLblPos val="outEnd"/>
            <c:showVal val="1"/>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2.1000000000000001E-2</c:v>
                </c:pt>
                <c:pt idx="1">
                  <c:v>2.1000000000000001E-2</c:v>
                </c:pt>
                <c:pt idx="2">
                  <c:v>0.193</c:v>
                </c:pt>
                <c:pt idx="3">
                  <c:v>0.28199999999999997</c:v>
                </c:pt>
                <c:pt idx="4">
                  <c:v>0.29799999999999999</c:v>
                </c:pt>
                <c:pt idx="5">
                  <c:v>0.185</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200" b="1">
                    <a:solidFill>
                      <a:schemeClr val="bg1"/>
                    </a:solidFill>
                  </a:defRPr>
                </a:pPr>
                <a:endParaRPr lang="en-US"/>
              </a:p>
            </c:txPr>
            <c:dLblPos val="outEnd"/>
            <c:showVal val="1"/>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3.5999999999999997E-2</c:v>
                </c:pt>
                <c:pt idx="1">
                  <c:v>2.8000000000000001E-2</c:v>
                </c:pt>
                <c:pt idx="2">
                  <c:v>0.13400000000000001</c:v>
                </c:pt>
                <c:pt idx="3">
                  <c:v>0.185</c:v>
                </c:pt>
                <c:pt idx="4">
                  <c:v>0.38</c:v>
                </c:pt>
                <c:pt idx="5">
                  <c:v>0.23799999999999999</c:v>
                </c:pt>
              </c:numCache>
            </c:numRef>
          </c:val>
        </c:ser>
        <c:dLbls>
          <c:showVal val="1"/>
        </c:dLbls>
        <c:gapWidth val="82"/>
        <c:overlap val="-6"/>
        <c:axId val="64629376"/>
        <c:axId val="64631168"/>
      </c:barChart>
      <c:catAx>
        <c:axId val="64629376"/>
        <c:scaling>
          <c:orientation val="minMax"/>
        </c:scaling>
        <c:axPos val="b"/>
        <c:tickLblPos val="nextTo"/>
        <c:txPr>
          <a:bodyPr/>
          <a:lstStyle/>
          <a:p>
            <a:pPr>
              <a:defRPr sz="1400">
                <a:solidFill>
                  <a:schemeClr val="tx2"/>
                </a:solidFill>
              </a:defRPr>
            </a:pPr>
            <a:endParaRPr lang="en-US"/>
          </a:p>
        </c:txPr>
        <c:crossAx val="64631168"/>
        <c:crosses val="autoZero"/>
        <c:auto val="1"/>
        <c:lblAlgn val="ctr"/>
        <c:lblOffset val="100"/>
      </c:catAx>
      <c:valAx>
        <c:axId val="64631168"/>
        <c:scaling>
          <c:orientation val="minMax"/>
          <c:max val="1"/>
        </c:scaling>
        <c:axPos val="l"/>
        <c:numFmt formatCode="0%" sourceLinked="0"/>
        <c:majorTickMark val="none"/>
        <c:tickLblPos val="nextTo"/>
        <c:txPr>
          <a:bodyPr/>
          <a:lstStyle/>
          <a:p>
            <a:pPr>
              <a:defRPr sz="1400" b="0">
                <a:solidFill>
                  <a:schemeClr val="tx2"/>
                </a:solidFill>
              </a:defRPr>
            </a:pPr>
            <a:endParaRPr lang="en-US"/>
          </a:p>
        </c:txPr>
        <c:crossAx val="64629376"/>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8762673763002004"/>
          <c:y val="0.90461511646981962"/>
          <c:w val="0.31006712523003588"/>
          <c:h val="9.2473343175853068E-2"/>
        </c:manualLayout>
      </c:layout>
    </c:legend>
    <c:plotVisOnly val="1"/>
    <c:dispBlanksAs val="gap"/>
  </c:chart>
  <c:txPr>
    <a:bodyPr/>
    <a:lstStyle/>
    <a:p>
      <a:pPr>
        <a:defRPr sz="1800"/>
      </a:pPr>
      <a:endParaRPr lang="en-US"/>
    </a:p>
  </c:txPr>
  <c:externalData r:id="rId1"/>
</c:chartSpace>
</file>

<file path=ppt/charts/chart40.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7500000000000224"/>
        </c:manualLayout>
      </c:layout>
      <c:barChart>
        <c:barDir val="col"/>
        <c:grouping val="stacked"/>
        <c:ser>
          <c:idx val="0"/>
          <c:order val="0"/>
          <c:tx>
            <c:strRef>
              <c:f>Sheet1!$C$1</c:f>
              <c:strCache>
                <c:ptCount val="1"/>
                <c:pt idx="0">
                  <c:v>Some Chance</c:v>
                </c:pt>
              </c:strCache>
            </c:strRef>
          </c:tx>
          <c:spPr>
            <a:ln w="3175">
              <a:solidFill>
                <a:schemeClr val="accent1">
                  <a:alpha val="50000"/>
                </a:schemeClr>
              </a:solidFill>
            </a:ln>
            <a:effectLst/>
          </c:spPr>
          <c:dPt>
            <c:idx val="0"/>
            <c:spPr>
              <a:solidFill>
                <a:schemeClr val="accent1"/>
              </a:solidFill>
              <a:ln w="3175">
                <a:solidFill>
                  <a:schemeClr val="accent1">
                    <a:alpha val="50000"/>
                  </a:schemeClr>
                </a:solidFill>
              </a:ln>
              <a:effectLst/>
            </c:spPr>
          </c:dPt>
          <c:dPt>
            <c:idx val="1"/>
            <c:spPr>
              <a:solidFill>
                <a:srgbClr val="FFA953"/>
              </a:solidFill>
              <a:ln w="3175">
                <a:solidFill>
                  <a:schemeClr val="accent1">
                    <a:alpha val="50000"/>
                  </a:schemeClr>
                </a:solidFill>
              </a:ln>
              <a:effectLst/>
            </c:spPr>
          </c:dPt>
          <c:dPt>
            <c:idx val="2"/>
            <c:spPr>
              <a:solidFill>
                <a:schemeClr val="accent1"/>
              </a:solidFill>
              <a:ln w="3175">
                <a:solidFill>
                  <a:schemeClr val="accent1">
                    <a:alpha val="50000"/>
                  </a:schemeClr>
                </a:solidFill>
              </a:ln>
              <a:effectLst/>
            </c:spPr>
          </c:dPt>
          <c:dPt>
            <c:idx val="3"/>
            <c:spPr>
              <a:solidFill>
                <a:srgbClr val="FFA953"/>
              </a:solidFill>
              <a:ln w="3175">
                <a:solidFill>
                  <a:schemeClr val="accent1">
                    <a:alpha val="50000"/>
                  </a:schemeClr>
                </a:solidFill>
              </a:ln>
              <a:effectLst/>
            </c:spPr>
          </c:dPt>
          <c:dPt>
            <c:idx val="4"/>
            <c:spPr>
              <a:solidFill>
                <a:schemeClr val="accent1"/>
              </a:solidFill>
              <a:ln w="3175">
                <a:solidFill>
                  <a:schemeClr val="accent1">
                    <a:alpha val="50000"/>
                  </a:schemeClr>
                </a:solidFill>
              </a:ln>
              <a:effectLst/>
            </c:spPr>
          </c:dPt>
          <c:dPt>
            <c:idx val="5"/>
            <c:spPr>
              <a:solidFill>
                <a:srgbClr val="FFA953"/>
              </a:solidFill>
              <a:ln w="3175">
                <a:solidFill>
                  <a:schemeClr val="accent1">
                    <a:alpha val="50000"/>
                  </a:scheme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0.40600000000000003</c:v>
                </c:pt>
                <c:pt idx="1">
                  <c:v>0.38600000000000001</c:v>
                </c:pt>
                <c:pt idx="2">
                  <c:v>0.38700000000000001</c:v>
                </c:pt>
                <c:pt idx="3">
                  <c:v>0.32500000000000001</c:v>
                </c:pt>
                <c:pt idx="4">
                  <c:v>0.33800000000000002</c:v>
                </c:pt>
                <c:pt idx="5">
                  <c:v>0.378</c:v>
                </c:pt>
              </c:numCache>
            </c:numRef>
          </c:val>
        </c:ser>
        <c:ser>
          <c:idx val="1"/>
          <c:order val="1"/>
          <c:tx>
            <c:strRef>
              <c:f>Sheet1!$D$1</c:f>
              <c:strCache>
                <c:ptCount val="1"/>
                <c:pt idx="0">
                  <c:v>Very Good Chance</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0.30299999999999999</c:v>
                </c:pt>
                <c:pt idx="1">
                  <c:v>0.376</c:v>
                </c:pt>
                <c:pt idx="2">
                  <c:v>0.311</c:v>
                </c:pt>
                <c:pt idx="3">
                  <c:v>0.39600000000000002</c:v>
                </c:pt>
                <c:pt idx="4">
                  <c:v>0.59</c:v>
                </c:pt>
                <c:pt idx="5">
                  <c:v>0.53100000000000003</c:v>
                </c:pt>
              </c:numCache>
            </c:numRef>
          </c:val>
        </c:ser>
        <c:gapWidth val="74"/>
        <c:overlap val="100"/>
        <c:axId val="94916992"/>
        <c:axId val="94918528"/>
      </c:barChart>
      <c:catAx>
        <c:axId val="94916992"/>
        <c:scaling>
          <c:orientation val="minMax"/>
        </c:scaling>
        <c:axPos val="b"/>
        <c:majorGridlines/>
        <c:majorTickMark val="none"/>
        <c:tickLblPos val="none"/>
        <c:crossAx val="94918528"/>
        <c:crosses val="autoZero"/>
        <c:auto val="1"/>
        <c:lblAlgn val="ctr"/>
        <c:lblOffset val="100"/>
        <c:tickLblSkip val="2"/>
        <c:tickMarkSkip val="2"/>
      </c:catAx>
      <c:valAx>
        <c:axId val="94918528"/>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94916992"/>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41.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tx>
            <c:strRef>
              <c:f>Sheet1!$C$1</c:f>
              <c:strCache>
                <c:ptCount val="1"/>
                <c:pt idx="0">
                  <c:v>Some Chance</c:v>
                </c:pt>
              </c:strCache>
            </c:strRef>
          </c:tx>
          <c:spPr>
            <a:ln>
              <a:solidFill>
                <a:srgbClr val="7680AC">
                  <a:alpha val="50000"/>
                </a:srgbClr>
              </a:solidFill>
            </a:ln>
            <a:effectLst/>
          </c:spPr>
          <c:dPt>
            <c:idx val="0"/>
            <c:spPr>
              <a:solidFill>
                <a:schemeClr val="accent1"/>
              </a:solidFill>
              <a:ln>
                <a:solidFill>
                  <a:srgbClr val="7680AC">
                    <a:alpha val="50000"/>
                  </a:srgbClr>
                </a:solidFill>
              </a:ln>
              <a:effectLst/>
            </c:spPr>
          </c:dPt>
          <c:dPt>
            <c:idx val="1"/>
            <c:spPr>
              <a:solidFill>
                <a:srgbClr val="FFA953"/>
              </a:solidFill>
              <a:ln>
                <a:solidFill>
                  <a:srgbClr val="7680AC">
                    <a:alpha val="50000"/>
                  </a:srgbClr>
                </a:solidFill>
              </a:ln>
              <a:effectLst/>
            </c:spPr>
          </c:dPt>
          <c:dPt>
            <c:idx val="2"/>
            <c:spPr>
              <a:solidFill>
                <a:schemeClr val="accent1"/>
              </a:solidFill>
              <a:ln>
                <a:solidFill>
                  <a:srgbClr val="7680AC">
                    <a:alpha val="50000"/>
                  </a:srgbClr>
                </a:solidFill>
              </a:ln>
              <a:effectLst/>
            </c:spPr>
          </c:dPt>
          <c:dPt>
            <c:idx val="3"/>
            <c:spPr>
              <a:solidFill>
                <a:srgbClr val="FFA953"/>
              </a:solidFill>
              <a:ln>
                <a:solidFill>
                  <a:srgbClr val="7680AC">
                    <a:alpha val="50000"/>
                  </a:srgbClr>
                </a:solidFill>
              </a:ln>
              <a:effectLst/>
            </c:spPr>
          </c:dPt>
          <c:dPt>
            <c:idx val="4"/>
            <c:spPr>
              <a:solidFill>
                <a:schemeClr val="accent1"/>
              </a:solidFill>
              <a:ln>
                <a:solidFill>
                  <a:srgbClr val="7680AC">
                    <a:alpha val="50000"/>
                  </a:srgbClr>
                </a:solidFill>
              </a:ln>
              <a:effectLst/>
            </c:spPr>
          </c:dPt>
          <c:dPt>
            <c:idx val="5"/>
            <c:spPr>
              <a:solidFill>
                <a:srgbClr val="FFA953"/>
              </a:solidFill>
              <a:ln>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0.39700000000000002</c:v>
                </c:pt>
                <c:pt idx="1">
                  <c:v>0.45300000000000001</c:v>
                </c:pt>
                <c:pt idx="2">
                  <c:v>0.13200000000000001</c:v>
                </c:pt>
                <c:pt idx="3">
                  <c:v>0.13400000000000001</c:v>
                </c:pt>
                <c:pt idx="4">
                  <c:v>0.435</c:v>
                </c:pt>
                <c:pt idx="5">
                  <c:v>0.47399999999999998</c:v>
                </c:pt>
              </c:numCache>
            </c:numRef>
          </c:val>
        </c:ser>
        <c:ser>
          <c:idx val="1"/>
          <c:order val="1"/>
          <c:tx>
            <c:strRef>
              <c:f>Sheet1!$D$1</c:f>
              <c:strCache>
                <c:ptCount val="1"/>
                <c:pt idx="0">
                  <c:v>Very Good Chance</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0.53400000000000003</c:v>
                </c:pt>
                <c:pt idx="1">
                  <c:v>0.46400000000000002</c:v>
                </c:pt>
                <c:pt idx="2">
                  <c:v>2.5999999999999999E-2</c:v>
                </c:pt>
                <c:pt idx="3">
                  <c:v>3.6999999999999998E-2</c:v>
                </c:pt>
                <c:pt idx="4">
                  <c:v>0.38800000000000001</c:v>
                </c:pt>
                <c:pt idx="5">
                  <c:v>0.28499999999999998</c:v>
                </c:pt>
              </c:numCache>
            </c:numRef>
          </c:val>
        </c:ser>
        <c:gapWidth val="74"/>
        <c:overlap val="100"/>
        <c:axId val="95274112"/>
        <c:axId val="95275648"/>
      </c:barChart>
      <c:catAx>
        <c:axId val="95274112"/>
        <c:scaling>
          <c:orientation val="minMax"/>
        </c:scaling>
        <c:axPos val="b"/>
        <c:majorGridlines/>
        <c:majorTickMark val="none"/>
        <c:tickLblPos val="none"/>
        <c:crossAx val="95275648"/>
        <c:crosses val="autoZero"/>
        <c:auto val="1"/>
        <c:lblAlgn val="ctr"/>
        <c:lblOffset val="100"/>
        <c:tickLblSkip val="2"/>
        <c:tickMarkSkip val="2"/>
      </c:catAx>
      <c:valAx>
        <c:axId val="95275648"/>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95274112"/>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42.xml><?xml version="1.0" encoding="utf-8"?>
<c:chartSpace xmlns:c="http://schemas.openxmlformats.org/drawingml/2006/chart" xmlns:a="http://schemas.openxmlformats.org/drawingml/2006/main" xmlns:r="http://schemas.openxmlformats.org/officeDocument/2006/relationships">
  <c:lang val="en-US"/>
  <c:style val="11"/>
  <c:chart>
    <c:plotArea>
      <c:layout>
        <c:manualLayout>
          <c:layoutTarget val="inner"/>
          <c:xMode val="edge"/>
          <c:yMode val="edge"/>
          <c:x val="5.5493895671476154E-2"/>
          <c:y val="2.8790786948176578E-2"/>
          <c:w val="0.94561598224195342"/>
          <c:h val="0.78592886694247965"/>
        </c:manualLayout>
      </c:layout>
      <c:barChart>
        <c:barDir val="col"/>
        <c:grouping val="stacked"/>
        <c:ser>
          <c:idx val="0"/>
          <c:order val="0"/>
          <c:tx>
            <c:strRef>
              <c:f>Sheet1!$C$1</c:f>
              <c:strCache>
                <c:ptCount val="1"/>
                <c:pt idx="0">
                  <c:v>Some Chance</c:v>
                </c:pt>
              </c:strCache>
            </c:strRef>
          </c:tx>
          <c:spPr>
            <a:ln w="3175">
              <a:solidFill>
                <a:srgbClr val="7680AC">
                  <a:alpha val="50000"/>
                </a:srgbClr>
              </a:solidFill>
            </a:ln>
            <a:effectLst/>
          </c:spPr>
          <c:dPt>
            <c:idx val="0"/>
            <c:spPr>
              <a:solidFill>
                <a:schemeClr val="accent1"/>
              </a:solidFill>
              <a:ln w="3175">
                <a:solidFill>
                  <a:srgbClr val="7680AC">
                    <a:alpha val="50000"/>
                  </a:srgbClr>
                </a:solidFill>
              </a:ln>
              <a:effectLst/>
            </c:spPr>
          </c:dPt>
          <c:dPt>
            <c:idx val="1"/>
            <c:spPr>
              <a:solidFill>
                <a:srgbClr val="FFA953"/>
              </a:solidFill>
              <a:ln w="3175">
                <a:solidFill>
                  <a:srgbClr val="7680AC">
                    <a:alpha val="50000"/>
                  </a:srgbClr>
                </a:solidFill>
              </a:ln>
              <a:effectLst/>
            </c:spPr>
          </c:dPt>
          <c:dPt>
            <c:idx val="2"/>
            <c:spPr>
              <a:solidFill>
                <a:schemeClr val="accent1"/>
              </a:solidFill>
              <a:ln w="3175">
                <a:solidFill>
                  <a:srgbClr val="7680AC">
                    <a:alpha val="50000"/>
                  </a:srgbClr>
                </a:solidFill>
              </a:ln>
              <a:effectLst/>
            </c:spPr>
          </c:dPt>
          <c:dPt>
            <c:idx val="3"/>
            <c:spPr>
              <a:solidFill>
                <a:srgbClr val="FFA953"/>
              </a:solidFill>
              <a:ln w="3175">
                <a:solidFill>
                  <a:srgbClr val="7680AC">
                    <a:alpha val="50000"/>
                  </a:srgbClr>
                </a:solidFill>
              </a:ln>
              <a:effectLst/>
            </c:spPr>
          </c:dPt>
          <c:dPt>
            <c:idx val="4"/>
            <c:spPr>
              <a:solidFill>
                <a:schemeClr val="accent1"/>
              </a:solidFill>
              <a:ln w="3175">
                <a:solidFill>
                  <a:srgbClr val="7680AC">
                    <a:alpha val="50000"/>
                  </a:srgbClr>
                </a:solidFill>
              </a:ln>
              <a:effectLst/>
            </c:spPr>
          </c:dPt>
          <c:dPt>
            <c:idx val="5"/>
            <c:spPr>
              <a:solidFill>
                <a:srgbClr val="FFA953"/>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0.20899999999999999</c:v>
                </c:pt>
                <c:pt idx="1">
                  <c:v>0.22</c:v>
                </c:pt>
                <c:pt idx="2">
                  <c:v>7.6999999999999999E-2</c:v>
                </c:pt>
                <c:pt idx="3">
                  <c:v>7.6999999999999999E-2</c:v>
                </c:pt>
                <c:pt idx="4">
                  <c:v>0.10299999999999999</c:v>
                </c:pt>
                <c:pt idx="5">
                  <c:v>0.158</c:v>
                </c:pt>
              </c:numCache>
            </c:numRef>
          </c:val>
        </c:ser>
        <c:ser>
          <c:idx val="1"/>
          <c:order val="1"/>
          <c:tx>
            <c:strRef>
              <c:f>Sheet1!$D$1</c:f>
              <c:strCache>
                <c:ptCount val="1"/>
                <c:pt idx="0">
                  <c:v>Very Good Chance</c:v>
                </c:pt>
              </c:strCache>
            </c:strRef>
          </c:tx>
          <c:spPr>
            <a:ln w="3175">
              <a:solidFill>
                <a:srgbClr val="7680AC">
                  <a:alpha val="50000"/>
                </a:srgbClr>
              </a:solidFill>
            </a:ln>
            <a:effectLst/>
          </c:spPr>
          <c:dPt>
            <c:idx val="0"/>
            <c:spPr>
              <a:solidFill>
                <a:schemeClr val="accent1">
                  <a:lumMod val="60000"/>
                  <a:lumOff val="40000"/>
                </a:schemeClr>
              </a:solidFill>
              <a:ln w="3175">
                <a:solidFill>
                  <a:srgbClr val="7680AC">
                    <a:alpha val="50000"/>
                  </a:srgbClr>
                </a:solidFill>
              </a:ln>
              <a:effectLst/>
            </c:spPr>
          </c:dPt>
          <c:dPt>
            <c:idx val="1"/>
            <c:spPr>
              <a:solidFill>
                <a:srgbClr val="FFCC99"/>
              </a:solidFill>
              <a:ln w="3175">
                <a:solidFill>
                  <a:srgbClr val="7680AC">
                    <a:alpha val="50000"/>
                  </a:srgbClr>
                </a:solidFill>
              </a:ln>
              <a:effectLst/>
            </c:spPr>
          </c:dPt>
          <c:dPt>
            <c:idx val="2"/>
            <c:spPr>
              <a:solidFill>
                <a:schemeClr val="accent1">
                  <a:lumMod val="60000"/>
                  <a:lumOff val="40000"/>
                </a:schemeClr>
              </a:solidFill>
              <a:ln w="3175">
                <a:solidFill>
                  <a:srgbClr val="7680AC">
                    <a:alpha val="50000"/>
                  </a:srgbClr>
                </a:solidFill>
              </a:ln>
              <a:effectLst/>
            </c:spPr>
          </c:dPt>
          <c:dPt>
            <c:idx val="3"/>
            <c:spPr>
              <a:solidFill>
                <a:srgbClr val="FFCC99"/>
              </a:solidFill>
              <a:ln w="3175">
                <a:solidFill>
                  <a:srgbClr val="7680AC">
                    <a:alpha val="50000"/>
                  </a:srgbClr>
                </a:solidFill>
              </a:ln>
              <a:effectLst/>
            </c:spPr>
          </c:dPt>
          <c:dPt>
            <c:idx val="4"/>
            <c:spPr>
              <a:solidFill>
                <a:schemeClr val="accent1">
                  <a:lumMod val="60000"/>
                  <a:lumOff val="40000"/>
                </a:schemeClr>
              </a:solidFill>
              <a:ln w="3175">
                <a:solidFill>
                  <a:srgbClr val="7680AC">
                    <a:alpha val="50000"/>
                  </a:srgbClr>
                </a:solidFill>
              </a:ln>
              <a:effectLst/>
            </c:spPr>
          </c:dPt>
          <c:dPt>
            <c:idx val="5"/>
            <c:spPr>
              <a:solidFill>
                <a:srgbClr val="FFCC99"/>
              </a:solidFill>
              <a:ln w="3175">
                <a:solidFill>
                  <a:srgbClr val="7680AC">
                    <a:alpha val="50000"/>
                  </a:srgbClr>
                </a:solidFill>
              </a:ln>
              <a:effectLst/>
            </c:spPr>
          </c:dPt>
          <c:dLbls>
            <c:numFmt formatCode="0.0%" sourceLinked="0"/>
            <c:txPr>
              <a:bodyPr/>
              <a:lstStyle/>
              <a:p>
                <a:pPr>
                  <a:defRPr sz="1400" b="1">
                    <a:solidFill>
                      <a:schemeClr val="bg1"/>
                    </a:solidFill>
                  </a:defRPr>
                </a:pPr>
                <a:endParaRPr lang="en-US"/>
              </a:p>
            </c:txPr>
            <c:dLblPos val="ctr"/>
            <c:showVal val="1"/>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6.5000000000000002E-2</c:v>
                </c:pt>
                <c:pt idx="1">
                  <c:v>4.4999999999999998E-2</c:v>
                </c:pt>
                <c:pt idx="2">
                  <c:v>1.2999999999999999E-2</c:v>
                </c:pt>
                <c:pt idx="3">
                  <c:v>1.7000000000000001E-2</c:v>
                </c:pt>
                <c:pt idx="4">
                  <c:v>0.03</c:v>
                </c:pt>
                <c:pt idx="5">
                  <c:v>0.04</c:v>
                </c:pt>
              </c:numCache>
            </c:numRef>
          </c:val>
        </c:ser>
        <c:gapWidth val="74"/>
        <c:overlap val="100"/>
        <c:axId val="95679232"/>
        <c:axId val="95680768"/>
      </c:barChart>
      <c:catAx>
        <c:axId val="95679232"/>
        <c:scaling>
          <c:orientation val="minMax"/>
        </c:scaling>
        <c:axPos val="b"/>
        <c:majorGridlines/>
        <c:majorTickMark val="none"/>
        <c:tickLblPos val="none"/>
        <c:crossAx val="95680768"/>
        <c:crosses val="autoZero"/>
        <c:auto val="1"/>
        <c:lblAlgn val="ctr"/>
        <c:lblOffset val="100"/>
        <c:tickLblSkip val="2"/>
        <c:tickMarkSkip val="2"/>
      </c:catAx>
      <c:valAx>
        <c:axId val="95680768"/>
        <c:scaling>
          <c:orientation val="minMax"/>
          <c:max val="1"/>
          <c:min val="0"/>
        </c:scaling>
        <c:axPos val="l"/>
        <c:numFmt formatCode="0%" sourceLinked="0"/>
        <c:majorTickMark val="none"/>
        <c:tickLblPos val="nextTo"/>
        <c:txPr>
          <a:bodyPr rot="0" vert="horz"/>
          <a:lstStyle/>
          <a:p>
            <a:pPr>
              <a:defRPr sz="1400">
                <a:solidFill>
                  <a:schemeClr val="tx2"/>
                </a:solidFill>
              </a:defRPr>
            </a:pPr>
            <a:endParaRPr lang="en-US"/>
          </a:p>
        </c:txPr>
        <c:crossAx val="95679232"/>
        <c:crosses val="autoZero"/>
        <c:crossBetween val="between"/>
        <c:majorUnit val="0.1"/>
      </c:valAx>
      <c:spPr>
        <a:noFill/>
        <a:ln w="25398">
          <a:noFill/>
        </a:ln>
      </c:spPr>
    </c:plotArea>
    <c:plotVisOnly val="1"/>
    <c:dispBlanksAs val="gap"/>
  </c:chart>
  <c:txPr>
    <a:bodyPr/>
    <a:lstStyle/>
    <a:p>
      <a:pPr>
        <a:defRPr sz="1800"/>
      </a:pPr>
      <a:endParaRPr lang="en-US"/>
    </a:p>
  </c:txPr>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11"/>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27"/>
          <c:y val="1.5873015873015879E-2"/>
        </c:manualLayout>
      </c:layout>
    </c:title>
    <c:plotArea>
      <c:layout>
        <c:manualLayout>
          <c:layoutTarget val="inner"/>
          <c:xMode val="edge"/>
          <c:yMode val="edge"/>
          <c:x val="2.7142619505000052E-2"/>
          <c:y val="0.17364545056867894"/>
          <c:w val="0.78738281387750131"/>
          <c:h val="0.48348490813648992"/>
        </c:manualLayout>
      </c:layout>
      <c:pieChart>
        <c:varyColors val="1"/>
        <c:dLbls>
          <c:showVal val="1"/>
        </c:dLbls>
        <c:firstSliceAng val="0"/>
      </c:pieChart>
      <c:spPr>
        <a:noFill/>
        <a:ln w="25402">
          <a:noFill/>
        </a:ln>
      </c:spPr>
    </c:plotArea>
    <c:legend>
      <c:legendPos val="b"/>
      <c:layout>
        <c:manualLayout>
          <c:xMode val="edge"/>
          <c:yMode val="edge"/>
          <c:x val="0.11213452555718753"/>
          <c:y val="0.71514025103297763"/>
          <c:w val="0.65155887717425165"/>
          <c:h val="0.17472872326602729"/>
        </c:manualLayout>
      </c:layout>
      <c:txPr>
        <a:bodyPr/>
        <a:lstStyle/>
        <a:p>
          <a:pPr>
            <a:defRPr sz="1600" b="1">
              <a:solidFill>
                <a:schemeClr val="accent1">
                  <a:lumMod val="50000"/>
                </a:schemeClr>
              </a:solidFill>
            </a:defRPr>
          </a:pPr>
          <a:endParaRPr lang="en-US"/>
        </a:p>
      </c:txPr>
    </c:legend>
    <c:plotVisOnly val="1"/>
    <c:dispBlanksAs val="zero"/>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8.3962673913548447E-2"/>
          <c:y val="3.2309301181102416E-2"/>
          <c:w val="0.9160373260864515"/>
          <c:h val="0.74028990694345065"/>
        </c:manualLayout>
      </c:layout>
      <c:barChart>
        <c:barDir val="col"/>
        <c:grouping val="clustered"/>
        <c:ser>
          <c:idx val="0"/>
          <c:order val="0"/>
          <c:tx>
            <c:strRef>
              <c:f>Sheet1!$B$1</c:f>
              <c:strCache>
                <c:ptCount val="1"/>
                <c:pt idx="0">
                  <c:v>Your Institution</c:v>
                </c:pt>
              </c:strCache>
            </c:strRef>
          </c:tx>
          <c:spPr>
            <a:solidFill>
              <a:schemeClr val="accent1"/>
            </a:solidFill>
            <a:ln w="3175">
              <a:solidFill>
                <a:schemeClr val="accent1"/>
              </a:solidFill>
            </a:ln>
            <a:effectLst/>
          </c:spPr>
          <c:dLbls>
            <c:numFmt formatCode="0.0%" sourceLinked="0"/>
            <c:txPr>
              <a:bodyPr/>
              <a:lstStyle/>
              <a:p>
                <a:pPr>
                  <a:defRPr sz="1200" b="1">
                    <a:solidFill>
                      <a:schemeClr val="bg1"/>
                    </a:solidFill>
                  </a:defRPr>
                </a:pPr>
                <a:endParaRPr lang="en-US"/>
              </a:p>
            </c:txPr>
            <c:dLblPos val="outEnd"/>
            <c:showVal val="1"/>
          </c:dLbls>
          <c:cat>
            <c:strRef>
              <c:f>Sheet1!$A$2:$A$7</c:f>
              <c:strCache>
                <c:ptCount val="6"/>
                <c:pt idx="0">
                  <c:v>Public school (not charter or magnet)</c:v>
                </c:pt>
                <c:pt idx="1">
                  <c:v>Public charter school</c:v>
                </c:pt>
                <c:pt idx="2">
                  <c:v>Public magnet school</c:v>
                </c:pt>
                <c:pt idx="3">
                  <c:v>Private religious/parochial school</c:v>
                </c:pt>
                <c:pt idx="4">
                  <c:v>Private independent college-prep school</c:v>
                </c:pt>
                <c:pt idx="5">
                  <c:v>Home school</c:v>
                </c:pt>
              </c:strCache>
            </c:strRef>
          </c:cat>
          <c:val>
            <c:numRef>
              <c:f>Sheet1!$B$2:$B$7</c:f>
              <c:numCache>
                <c:formatCode>0.00%</c:formatCode>
                <c:ptCount val="6"/>
                <c:pt idx="0">
                  <c:v>0.78200000000000003</c:v>
                </c:pt>
                <c:pt idx="1">
                  <c:v>2.9000000000000001E-2</c:v>
                </c:pt>
                <c:pt idx="2">
                  <c:v>2.5000000000000001E-2</c:v>
                </c:pt>
                <c:pt idx="3">
                  <c:v>0.105</c:v>
                </c:pt>
                <c:pt idx="4">
                  <c:v>5.5E-2</c:v>
                </c:pt>
                <c:pt idx="5">
                  <c:v>4.0000000000000001E-3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200" b="1">
                    <a:solidFill>
                      <a:schemeClr val="bg1"/>
                    </a:solidFill>
                  </a:defRPr>
                </a:pPr>
                <a:endParaRPr lang="en-US"/>
              </a:p>
            </c:txPr>
            <c:dLblPos val="outEnd"/>
            <c:showVal val="1"/>
          </c:dLbls>
          <c:cat>
            <c:strRef>
              <c:f>Sheet1!$A$2:$A$7</c:f>
              <c:strCache>
                <c:ptCount val="6"/>
                <c:pt idx="0">
                  <c:v>Public school (not charter or magnet)</c:v>
                </c:pt>
                <c:pt idx="1">
                  <c:v>Public charter school</c:v>
                </c:pt>
                <c:pt idx="2">
                  <c:v>Public magnet school</c:v>
                </c:pt>
                <c:pt idx="3">
                  <c:v>Private religious/parochial school</c:v>
                </c:pt>
                <c:pt idx="4">
                  <c:v>Private independent college-prep school</c:v>
                </c:pt>
                <c:pt idx="5">
                  <c:v>Home school</c:v>
                </c:pt>
              </c:strCache>
            </c:strRef>
          </c:cat>
          <c:val>
            <c:numRef>
              <c:f>Sheet1!$C$2:$C$7</c:f>
              <c:numCache>
                <c:formatCode>0.00%</c:formatCode>
                <c:ptCount val="6"/>
                <c:pt idx="0">
                  <c:v>0.69299999999999995</c:v>
                </c:pt>
                <c:pt idx="1">
                  <c:v>2.7E-2</c:v>
                </c:pt>
                <c:pt idx="2">
                  <c:v>0.04</c:v>
                </c:pt>
                <c:pt idx="3">
                  <c:v>0.109</c:v>
                </c:pt>
                <c:pt idx="4">
                  <c:v>0.122</c:v>
                </c:pt>
                <c:pt idx="5">
                  <c:v>0.01</c:v>
                </c:pt>
              </c:numCache>
            </c:numRef>
          </c:val>
        </c:ser>
        <c:dLbls>
          <c:showVal val="1"/>
        </c:dLbls>
        <c:gapWidth val="130"/>
        <c:overlap val="-10"/>
        <c:axId val="64793984"/>
        <c:axId val="64824448"/>
      </c:barChart>
      <c:catAx>
        <c:axId val="64793984"/>
        <c:scaling>
          <c:orientation val="minMax"/>
        </c:scaling>
        <c:axPos val="b"/>
        <c:tickLblPos val="nextTo"/>
        <c:txPr>
          <a:bodyPr rot="0" vert="horz"/>
          <a:lstStyle/>
          <a:p>
            <a:pPr>
              <a:defRPr sz="1150">
                <a:solidFill>
                  <a:schemeClr val="tx2"/>
                </a:solidFill>
              </a:defRPr>
            </a:pPr>
            <a:endParaRPr lang="en-US"/>
          </a:p>
        </c:txPr>
        <c:crossAx val="64824448"/>
        <c:crosses val="autoZero"/>
        <c:auto val="1"/>
        <c:lblAlgn val="ctr"/>
        <c:lblOffset val="100"/>
      </c:catAx>
      <c:valAx>
        <c:axId val="64824448"/>
        <c:scaling>
          <c:orientation val="minMax"/>
          <c:max val="1"/>
        </c:scaling>
        <c:axPos val="l"/>
        <c:numFmt formatCode="0%" sourceLinked="0"/>
        <c:majorTickMark val="none"/>
        <c:tickLblPos val="nextTo"/>
        <c:txPr>
          <a:bodyPr/>
          <a:lstStyle/>
          <a:p>
            <a:pPr>
              <a:defRPr sz="1400" b="0">
                <a:solidFill>
                  <a:schemeClr val="tx2"/>
                </a:solidFill>
              </a:defRPr>
            </a:pPr>
            <a:endParaRPr lang="en-US"/>
          </a:p>
        </c:txPr>
        <c:crossAx val="64793984"/>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8000023227185292"/>
          <c:y val="0.91533915682414702"/>
          <c:w val="0.31006712523003588"/>
          <c:h val="8.4660843175854733E-2"/>
        </c:manualLayout>
      </c:layout>
    </c:legend>
    <c:plotVisOnly val="1"/>
    <c:dispBlanksAs val="gap"/>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11"/>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44"/>
          <c:y val="1.5873015873015879E-2"/>
        </c:manualLayout>
      </c:layout>
    </c:title>
    <c:plotArea>
      <c:layout>
        <c:manualLayout>
          <c:layoutTarget val="inner"/>
          <c:xMode val="edge"/>
          <c:yMode val="edge"/>
          <c:x val="2.7142619505000052E-2"/>
          <c:y val="0.17364545056867894"/>
          <c:w val="0.78738281387750131"/>
          <c:h val="0.48348490813649003"/>
        </c:manualLayout>
      </c:layout>
      <c:pieChart>
        <c:varyColors val="1"/>
        <c:dLbls>
          <c:showVal val="1"/>
        </c:dLbls>
        <c:firstSliceAng val="0"/>
      </c:pieChart>
      <c:spPr>
        <a:noFill/>
        <a:ln w="25402">
          <a:noFill/>
        </a:ln>
      </c:spPr>
    </c:plotArea>
    <c:legend>
      <c:legendPos val="b"/>
      <c:layout>
        <c:manualLayout>
          <c:xMode val="edge"/>
          <c:yMode val="edge"/>
          <c:x val="0.11213452555718756"/>
          <c:y val="0.71514025103297763"/>
          <c:w val="0.65155887717425165"/>
          <c:h val="0.17472872326602729"/>
        </c:manualLayout>
      </c:layout>
      <c:txPr>
        <a:bodyPr/>
        <a:lstStyle/>
        <a:p>
          <a:pPr>
            <a:defRPr sz="1600" b="1">
              <a:solidFill>
                <a:schemeClr val="accent1">
                  <a:lumMod val="50000"/>
                </a:schemeClr>
              </a:solidFill>
            </a:defRPr>
          </a:pPr>
          <a:endParaRPr lang="en-US"/>
        </a:p>
      </c:txPr>
    </c:legend>
    <c:plotVisOnly val="1"/>
    <c:dispBlanksAs val="zero"/>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Your Institution</c:v>
                </c:pt>
              </c:strCache>
            </c:strRef>
          </c:tx>
          <c:spPr>
            <a:solidFill>
              <a:schemeClr val="accent1"/>
            </a:solidFill>
            <a:ln w="3175">
              <a:solidFill>
                <a:srgbClr val="7680AC"/>
              </a:solidFill>
            </a:ln>
          </c:spPr>
          <c:dLbls>
            <c:numFmt formatCode="0.0%" sourceLinked="0"/>
            <c:txPr>
              <a:bodyPr/>
              <a:lstStyle/>
              <a:p>
                <a:pPr>
                  <a:defRPr sz="1200" b="1">
                    <a:solidFill>
                      <a:schemeClr val="bg1"/>
                    </a:solidFill>
                  </a:defRPr>
                </a:pPr>
                <a:endParaRPr lang="en-US"/>
              </a:p>
            </c:txPr>
            <c:dLblPos val="outEnd"/>
            <c:showVal val="1"/>
          </c:dLbls>
          <c:cat>
            <c:strRef>
              <c:f>Sheet1!$A$2:$A$10</c:f>
              <c:strCache>
                <c:ptCount val="9"/>
                <c:pt idx="0">
                  <c:v>None</c:v>
                </c:pt>
                <c:pt idx="1">
                  <c:v>1</c:v>
                </c:pt>
                <c:pt idx="2">
                  <c:v>2</c:v>
                </c:pt>
                <c:pt idx="3">
                  <c:v>3</c:v>
                </c:pt>
                <c:pt idx="4">
                  <c:v>4</c:v>
                </c:pt>
                <c:pt idx="5">
                  <c:v>5</c:v>
                </c:pt>
                <c:pt idx="6">
                  <c:v>6</c:v>
                </c:pt>
                <c:pt idx="7">
                  <c:v>7-10</c:v>
                </c:pt>
                <c:pt idx="8">
                  <c:v>11 or more</c:v>
                </c:pt>
              </c:strCache>
            </c:strRef>
          </c:cat>
          <c:val>
            <c:numRef>
              <c:f>Sheet1!$B$2:$B$10</c:f>
              <c:numCache>
                <c:formatCode>0.00%</c:formatCode>
                <c:ptCount val="9"/>
                <c:pt idx="0">
                  <c:v>0.11</c:v>
                </c:pt>
                <c:pt idx="1">
                  <c:v>0.114</c:v>
                </c:pt>
                <c:pt idx="2">
                  <c:v>0.11</c:v>
                </c:pt>
                <c:pt idx="3">
                  <c:v>0.13500000000000001</c:v>
                </c:pt>
                <c:pt idx="4">
                  <c:v>0.127</c:v>
                </c:pt>
                <c:pt idx="5">
                  <c:v>0.114</c:v>
                </c:pt>
                <c:pt idx="6">
                  <c:v>0.08</c:v>
                </c:pt>
                <c:pt idx="7">
                  <c:v>0.14299999999999999</c:v>
                </c:pt>
                <c:pt idx="8">
                  <c:v>6.8000000000000005E-2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dLbls>
            <c:numFmt formatCode="0.0%" sourceLinked="0"/>
            <c:txPr>
              <a:bodyPr/>
              <a:lstStyle/>
              <a:p>
                <a:pPr>
                  <a:defRPr sz="1200" b="1">
                    <a:solidFill>
                      <a:schemeClr val="bg1"/>
                    </a:solidFill>
                  </a:defRPr>
                </a:pPr>
                <a:endParaRPr lang="en-US"/>
              </a:p>
            </c:txPr>
            <c:dLblPos val="outEnd"/>
            <c:showVal val="1"/>
          </c:dLbls>
          <c:cat>
            <c:strRef>
              <c:f>Sheet1!$A$2:$A$10</c:f>
              <c:strCache>
                <c:ptCount val="9"/>
                <c:pt idx="0">
                  <c:v>None</c:v>
                </c:pt>
                <c:pt idx="1">
                  <c:v>1</c:v>
                </c:pt>
                <c:pt idx="2">
                  <c:v>2</c:v>
                </c:pt>
                <c:pt idx="3">
                  <c:v>3</c:v>
                </c:pt>
                <c:pt idx="4">
                  <c:v>4</c:v>
                </c:pt>
                <c:pt idx="5">
                  <c:v>5</c:v>
                </c:pt>
                <c:pt idx="6">
                  <c:v>6</c:v>
                </c:pt>
                <c:pt idx="7">
                  <c:v>7-10</c:v>
                </c:pt>
                <c:pt idx="8">
                  <c:v>11 or more</c:v>
                </c:pt>
              </c:strCache>
            </c:strRef>
          </c:cat>
          <c:val>
            <c:numRef>
              <c:f>Sheet1!$C$2:$C$10</c:f>
              <c:numCache>
                <c:formatCode>0.00%</c:formatCode>
                <c:ptCount val="9"/>
                <c:pt idx="0">
                  <c:v>0.104</c:v>
                </c:pt>
                <c:pt idx="1">
                  <c:v>8.6999999999999994E-2</c:v>
                </c:pt>
                <c:pt idx="2">
                  <c:v>0.112</c:v>
                </c:pt>
                <c:pt idx="3">
                  <c:v>0.14499999999999999</c:v>
                </c:pt>
                <c:pt idx="4">
                  <c:v>0.13700000000000001</c:v>
                </c:pt>
                <c:pt idx="5">
                  <c:v>0.11799999999999999</c:v>
                </c:pt>
                <c:pt idx="6">
                  <c:v>8.1000000000000003E-2</c:v>
                </c:pt>
                <c:pt idx="7">
                  <c:v>0.16</c:v>
                </c:pt>
                <c:pt idx="8">
                  <c:v>5.5E-2</c:v>
                </c:pt>
              </c:numCache>
            </c:numRef>
          </c:val>
        </c:ser>
        <c:dLbls>
          <c:showVal val="1"/>
        </c:dLbls>
        <c:gapWidth val="75"/>
        <c:overlap val="-25"/>
        <c:axId val="65259392"/>
        <c:axId val="65260928"/>
      </c:barChart>
      <c:catAx>
        <c:axId val="65259392"/>
        <c:scaling>
          <c:orientation val="minMax"/>
        </c:scaling>
        <c:axPos val="b"/>
        <c:majorGridlines/>
        <c:majorTickMark val="none"/>
        <c:tickLblPos val="nextTo"/>
        <c:txPr>
          <a:bodyPr/>
          <a:lstStyle/>
          <a:p>
            <a:pPr>
              <a:defRPr sz="1400">
                <a:solidFill>
                  <a:schemeClr val="tx2"/>
                </a:solidFill>
              </a:defRPr>
            </a:pPr>
            <a:endParaRPr lang="en-US"/>
          </a:p>
        </c:txPr>
        <c:crossAx val="65260928"/>
        <c:crosses val="autoZero"/>
        <c:auto val="1"/>
        <c:lblAlgn val="ctr"/>
        <c:lblOffset val="100"/>
      </c:catAx>
      <c:valAx>
        <c:axId val="65260928"/>
        <c:scaling>
          <c:orientation val="minMax"/>
          <c:max val="1"/>
        </c:scaling>
        <c:axPos val="l"/>
        <c:numFmt formatCode="0%" sourceLinked="0"/>
        <c:majorTickMark val="none"/>
        <c:tickLblPos val="nextTo"/>
        <c:spPr>
          <a:ln w="9525">
            <a:noFill/>
          </a:ln>
        </c:spPr>
        <c:txPr>
          <a:bodyPr/>
          <a:lstStyle/>
          <a:p>
            <a:pPr>
              <a:defRPr sz="1400" b="0">
                <a:solidFill>
                  <a:schemeClr val="tx2"/>
                </a:solidFill>
              </a:defRPr>
            </a:pPr>
            <a:endParaRPr lang="en-US"/>
          </a:p>
        </c:txPr>
        <c:crossAx val="65259392"/>
        <c:crosses val="autoZero"/>
        <c:crossBetween val="between"/>
      </c:valAx>
    </c:plotArea>
    <c:legend>
      <c:legendPos val="b"/>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4237226596675652"/>
          <c:y val="0.93684588254593426"/>
          <c:w val="0.31829166666666681"/>
          <c:h val="5.0429584973753293E-2"/>
        </c:manualLayout>
      </c:layout>
      <c:txPr>
        <a:bodyPr/>
        <a:lstStyle/>
        <a:p>
          <a:pPr>
            <a:defRPr sz="1100"/>
          </a:pPr>
          <a:endParaRPr lang="en-US"/>
        </a:p>
      </c:txPr>
    </c:legend>
    <c:plotVisOnly val="1"/>
    <c:dispBlanksAs val="gap"/>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solidFill>
                  <a:schemeClr val="accent5">
                    <a:lumMod val="75000"/>
                  </a:schemeClr>
                </a:solidFill>
              </a:defRPr>
            </a:pPr>
            <a:r>
              <a:rPr lang="en-US" dirty="0" smtClean="0">
                <a:solidFill>
                  <a:schemeClr val="accent5">
                    <a:lumMod val="75000"/>
                  </a:schemeClr>
                </a:solidFill>
              </a:rPr>
              <a:t>Were you accepted by your first choice college?</a:t>
            </a:r>
            <a:endParaRPr lang="en-US" dirty="0">
              <a:solidFill>
                <a:schemeClr val="accent5">
                  <a:lumMod val="75000"/>
                </a:schemeClr>
              </a:solidFill>
            </a:endParaRPr>
          </a:p>
        </c:rich>
      </c:tx>
      <c:layout/>
    </c:title>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spPr>
              <a:solidFill>
                <a:schemeClr val="accent1"/>
              </a:solidFill>
              <a:ln w="3175">
                <a:solidFill>
                  <a:srgbClr val="7680AC">
                    <a:alpha val="50000"/>
                  </a:srgbClr>
                </a:solidFill>
              </a:ln>
            </c:spPr>
          </c:dPt>
          <c:dPt>
            <c:idx val="1"/>
            <c:spPr>
              <a:solidFill>
                <a:srgbClr val="FFCC99"/>
              </a:solidFill>
              <a:ln w="3175">
                <a:solidFill>
                  <a:srgbClr val="7680AC">
                    <a:alpha val="50000"/>
                  </a:srgbClr>
                </a:solidFill>
              </a:ln>
            </c:spPr>
          </c:dPt>
          <c:dLbls>
            <c:txPr>
              <a:bodyPr/>
              <a:lstStyle/>
              <a:p>
                <a:pPr>
                  <a:defRPr b="1">
                    <a:solidFill>
                      <a:schemeClr val="bg1">
                        <a:lumMod val="75000"/>
                      </a:schemeClr>
                    </a:solidFill>
                  </a:defRPr>
                </a:pPr>
                <a:endParaRPr lang="en-US"/>
              </a:p>
            </c:txPr>
            <c:dLblPos val="bestFit"/>
            <c:showVal val="1"/>
          </c:dLbls>
          <c:cat>
            <c:strRef>
              <c:f>Sheet1!$A$2:$A$3</c:f>
              <c:strCache>
                <c:ptCount val="2"/>
                <c:pt idx="0">
                  <c:v>Yes</c:v>
                </c:pt>
                <c:pt idx="1">
                  <c:v>No</c:v>
                </c:pt>
              </c:strCache>
            </c:strRef>
          </c:cat>
          <c:val>
            <c:numRef>
              <c:f>Sheet1!$B$2:$B$3</c:f>
              <c:numCache>
                <c:formatCode>0.0%</c:formatCode>
                <c:ptCount val="2"/>
                <c:pt idx="0">
                  <c:v>0.84299999999999997</c:v>
                </c:pt>
                <c:pt idx="1">
                  <c:v>0.157</c:v>
                </c:pt>
              </c:numCache>
            </c:numRef>
          </c:val>
        </c:ser>
        <c:firstSliceAng val="0"/>
      </c:pieChart>
    </c:plotArea>
    <c:legend>
      <c:legendPos val="r"/>
      <c:legendEntry>
        <c:idx val="0"/>
        <c:txPr>
          <a:bodyPr/>
          <a:lstStyle/>
          <a:p>
            <a:pPr>
              <a:defRPr sz="1300">
                <a:solidFill>
                  <a:schemeClr val="tx2"/>
                </a:solidFill>
              </a:defRPr>
            </a:pPr>
            <a:endParaRPr lang="en-US"/>
          </a:p>
        </c:txPr>
      </c:legendEntry>
      <c:legendEntry>
        <c:idx val="1"/>
        <c:txPr>
          <a:bodyPr/>
          <a:lstStyle/>
          <a:p>
            <a:pPr>
              <a:defRPr sz="1300">
                <a:solidFill>
                  <a:schemeClr val="tx2"/>
                </a:solidFill>
              </a:defRPr>
            </a:pPr>
            <a:endParaRPr lang="en-US"/>
          </a:p>
        </c:txPr>
      </c:legendEntry>
      <c:layout>
        <c:manualLayout>
          <c:xMode val="edge"/>
          <c:yMode val="edge"/>
          <c:x val="0.19724059492563428"/>
          <c:y val="0.90440754381508759"/>
          <c:w val="0.41757421988918292"/>
          <c:h val="9.5592456184913174E-2"/>
        </c:manualLayout>
      </c:layout>
      <c:txPr>
        <a:bodyPr/>
        <a:lstStyle/>
        <a:p>
          <a:pPr>
            <a:defRPr sz="1400"/>
          </a:pPr>
          <a:endParaRPr lang="en-US"/>
        </a:p>
      </c:txPr>
    </c:legend>
    <c:plotVisOnly val="1"/>
    <c:dispBlanksAs val="zero"/>
  </c:chart>
  <c:txPr>
    <a:bodyPr/>
    <a:lstStyle/>
    <a:p>
      <a:pPr>
        <a:defRPr sz="1800"/>
      </a:pPr>
      <a:endParaRPr lang="en-US"/>
    </a:p>
  </c:txPr>
  <c:externalData r:id="rId1"/>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To be able to get a better job</a:t>
          </a:r>
          <a:endParaRPr lang="en-US" sz="1300" dirty="0">
            <a:solidFill>
              <a:schemeClr val="tx2"/>
            </a:solidFill>
          </a:endParaRP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gain a general education and appreciation of ideas</a:t>
          </a:r>
          <a:endParaRPr lang="en-US" sz="1300" dirty="0">
            <a:solidFill>
              <a:schemeClr val="tx2"/>
            </a:solidFill>
          </a:endParaRP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make me a more cultured person</a:t>
          </a:r>
          <a:endParaRPr lang="en-US" sz="1300" dirty="0">
            <a:solidFill>
              <a:schemeClr val="tx2"/>
            </a:solidFill>
          </a:endParaRP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be able to make more money</a:t>
          </a:r>
          <a:endParaRPr lang="en-US" sz="1300" dirty="0">
            <a:solidFill>
              <a:schemeClr val="tx2"/>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0.35726</cdr:x>
      <cdr:y>0.93502</cdr:y>
    </cdr:to>
    <cdr:sp macro="" textlink="">
      <cdr:nvSpPr>
        <cdr:cNvPr id="6" name="TextBox 1"/>
        <cdr:cNvSpPr txBox="1"/>
      </cdr:nvSpPr>
      <cdr:spPr>
        <a:xfrm xmlns:a="http://schemas.openxmlformats.org/drawingml/2006/main">
          <a:off x="6096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learn more about things that interest me</a:t>
          </a:r>
          <a:endParaRPr lang="en-US" sz="1300" dirty="0">
            <a:solidFill>
              <a:schemeClr val="tx2"/>
            </a:solidFill>
          </a:endParaRPr>
        </a:p>
      </cdr:txBody>
    </cdr:sp>
  </cdr:relSizeAnchor>
  <cdr:relSizeAnchor xmlns:cdr="http://schemas.openxmlformats.org/drawingml/2006/chartDrawing">
    <cdr:from>
      <cdr:x>0.3834</cdr:x>
      <cdr:y>0.83333</cdr:y>
    </cdr:from>
    <cdr:to>
      <cdr:x>0.67095</cdr:x>
      <cdr:y>0.93502</cdr:y>
    </cdr:to>
    <cdr:sp macro="" textlink="">
      <cdr:nvSpPr>
        <cdr:cNvPr id="7" name="TextBox 1"/>
        <cdr:cNvSpPr txBox="1"/>
      </cdr:nvSpPr>
      <cdr:spPr>
        <a:xfrm xmlns:a="http://schemas.openxmlformats.org/drawingml/2006/main">
          <a:off x="33528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get training for a specific career</a:t>
          </a:r>
          <a:endParaRPr lang="en-US" sz="1300" dirty="0">
            <a:solidFill>
              <a:schemeClr val="tx2"/>
            </a:solidFill>
          </a:endParaRPr>
        </a:p>
      </cdr:txBody>
    </cdr:sp>
  </cdr:relSizeAnchor>
  <cdr:relSizeAnchor xmlns:cdr="http://schemas.openxmlformats.org/drawingml/2006/chartDrawing">
    <cdr:from>
      <cdr:x>0.69709</cdr:x>
      <cdr:y>0.83333</cdr:y>
    </cdr:from>
    <cdr:to>
      <cdr:x>0.97593</cdr:x>
      <cdr:y>0.93502</cdr:y>
    </cdr:to>
    <cdr:sp macro="" textlink="">
      <cdr:nvSpPr>
        <cdr:cNvPr id="8" name="TextBox 1"/>
        <cdr:cNvSpPr txBox="1"/>
      </cdr:nvSpPr>
      <cdr:spPr>
        <a:xfrm xmlns:a="http://schemas.openxmlformats.org/drawingml/2006/main">
          <a:off x="6096000" y="3810000"/>
          <a:ext cx="24384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prepare myself for graduate or professional school</a:t>
          </a:r>
          <a:endParaRPr lang="en-US" sz="1300" dirty="0">
            <a:solidFill>
              <a:schemeClr val="tx2"/>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0.06306</cdr:x>
      <cdr:y>0.81667</cdr:y>
    </cdr:from>
    <cdr:to>
      <cdr:x>0.2527</cdr:x>
      <cdr:y>1</cdr:y>
    </cdr:to>
    <cdr:sp macro="" textlink="">
      <cdr:nvSpPr>
        <cdr:cNvPr id="2" name="TextBox 1"/>
        <cdr:cNvSpPr txBox="1"/>
      </cdr:nvSpPr>
      <cdr:spPr>
        <a:xfrm xmlns:a="http://schemas.openxmlformats.org/drawingml/2006/main">
          <a:off x="551454" y="3733801"/>
          <a:ext cx="1658345" cy="8381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50" dirty="0" smtClean="0">
              <a:solidFill>
                <a:schemeClr val="tx2"/>
              </a:solidFill>
            </a:rPr>
            <a:t>This college has a very good academic reputation</a:t>
          </a:r>
          <a:endParaRPr lang="en-US" sz="1250" dirty="0">
            <a:solidFill>
              <a:schemeClr val="tx2"/>
            </a:solidFill>
          </a:endParaRPr>
        </a:p>
      </cdr:txBody>
    </cdr:sp>
  </cdr:relSizeAnchor>
  <cdr:relSizeAnchor xmlns:cdr="http://schemas.openxmlformats.org/drawingml/2006/chartDrawing">
    <cdr:from>
      <cdr:x>0.2527</cdr:x>
      <cdr:y>0.81667</cdr:y>
    </cdr:from>
    <cdr:to>
      <cdr:x>0.43568</cdr:x>
      <cdr:y>0.91836</cdr:y>
    </cdr:to>
    <cdr:sp macro="" textlink="">
      <cdr:nvSpPr>
        <cdr:cNvPr id="3" name="TextBox 1"/>
        <cdr:cNvSpPr txBox="1"/>
      </cdr:nvSpPr>
      <cdr:spPr>
        <a:xfrm xmlns:a="http://schemas.openxmlformats.org/drawingml/2006/main">
          <a:off x="2209800" y="3733800"/>
          <a:ext cx="16002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 has a good reputation for its social activities</a:t>
          </a:r>
          <a:endParaRPr lang="en-US" sz="1250" dirty="0">
            <a:solidFill>
              <a:schemeClr val="tx2"/>
            </a:solidFill>
          </a:endParaRPr>
        </a:p>
      </cdr:txBody>
    </cdr:sp>
  </cdr:relSizeAnchor>
  <cdr:relSizeAnchor xmlns:cdr="http://schemas.openxmlformats.org/drawingml/2006/chartDrawing">
    <cdr:from>
      <cdr:x>0.43568</cdr:x>
      <cdr:y>0.81667</cdr:y>
    </cdr:from>
    <cdr:to>
      <cdr:x>0.62738</cdr:x>
      <cdr:y>0.93616</cdr:y>
    </cdr:to>
    <cdr:sp macro="" textlink="">
      <cdr:nvSpPr>
        <cdr:cNvPr id="4" name="TextBox 1"/>
        <cdr:cNvSpPr txBox="1"/>
      </cdr:nvSpPr>
      <cdr:spPr>
        <a:xfrm xmlns:a="http://schemas.openxmlformats.org/drawingml/2006/main">
          <a:off x="3809986" y="3920506"/>
          <a:ext cx="1676414"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college’s graduates gain admission to top graduate/professional schools</a:t>
          </a:r>
          <a:endParaRPr lang="en-US" sz="1250" dirty="0">
            <a:solidFill>
              <a:schemeClr val="tx2"/>
            </a:solidFill>
          </a:endParaRPr>
        </a:p>
      </cdr:txBody>
    </cdr:sp>
  </cdr:relSizeAnchor>
  <cdr:relSizeAnchor xmlns:cdr="http://schemas.openxmlformats.org/drawingml/2006/chartDrawing">
    <cdr:from>
      <cdr:x>0.62738</cdr:x>
      <cdr:y>0.8254</cdr:y>
    </cdr:from>
    <cdr:to>
      <cdr:x>0.81037</cdr:x>
      <cdr:y>0.92709</cdr:y>
    </cdr:to>
    <cdr:sp macro="" textlink="">
      <cdr:nvSpPr>
        <cdr:cNvPr id="5" name="TextBox 1"/>
        <cdr:cNvSpPr txBox="1"/>
      </cdr:nvSpPr>
      <cdr:spPr>
        <a:xfrm xmlns:a="http://schemas.openxmlformats.org/drawingml/2006/main">
          <a:off x="54864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college’s graduates get good jobs</a:t>
          </a:r>
          <a:endParaRPr lang="en-US" sz="1250" dirty="0">
            <a:solidFill>
              <a:schemeClr val="tx2"/>
            </a:solidFill>
          </a:endParaRP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The percentage of students that graduate from this college</a:t>
          </a: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chemeClr val="tx2"/>
              </a:solidFill>
            </a:rPr>
            <a:t>I was offered financial assistance</a:t>
          </a:r>
          <a:endParaRPr lang="en-US" sz="1400" dirty="0">
            <a:solidFill>
              <a:schemeClr val="tx2"/>
            </a:solidFill>
          </a:endParaRP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The cost of attending this college</a:t>
          </a:r>
          <a:endParaRPr lang="en-US" sz="1400" dirty="0">
            <a:solidFill>
              <a:schemeClr val="tx2"/>
            </a:solidFill>
          </a:endParaRP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Not offered aid by first choice</a:t>
          </a:r>
          <a:endParaRPr lang="en-US" sz="1400" dirty="0">
            <a:solidFill>
              <a:schemeClr val="tx2"/>
            </a:solidFill>
          </a:endParaRP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Could not afford first choice</a:t>
          </a:r>
          <a:endParaRPr lang="en-US" sz="1400" dirty="0">
            <a:solidFill>
              <a:schemeClr val="tx2"/>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chemeClr val="tx2"/>
              </a:solidFill>
            </a:rPr>
            <a:t>My parents wanted me to come here</a:t>
          </a:r>
          <a:endParaRPr lang="en-US" sz="1400" dirty="0">
            <a:solidFill>
              <a:schemeClr val="tx2"/>
            </a:solidFill>
          </a:endParaRP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I wanted to live near home</a:t>
          </a:r>
          <a:endParaRPr lang="en-US" sz="1400" dirty="0">
            <a:solidFill>
              <a:schemeClr val="tx2"/>
            </a:solidFill>
          </a:endParaRP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Rankings in national magazines</a:t>
          </a:r>
          <a:endParaRPr lang="en-US" sz="1400" dirty="0">
            <a:solidFill>
              <a:schemeClr val="tx2"/>
            </a:solidFill>
          </a:endParaRP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A visit to the campus</a:t>
          </a:r>
          <a:endParaRPr lang="en-US" sz="1400" dirty="0">
            <a:solidFill>
              <a:schemeClr val="tx2"/>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0.67489</cdr:x>
      <cdr:y>0.19236</cdr:y>
    </cdr:from>
    <cdr:to>
      <cdr:x>0.97484</cdr:x>
      <cdr:y>0.87128</cdr:y>
    </cdr:to>
    <cdr:sp macro="" textlink="">
      <cdr:nvSpPr>
        <cdr:cNvPr id="2" name="TextBox 1"/>
        <cdr:cNvSpPr txBox="1"/>
      </cdr:nvSpPr>
      <cdr:spPr>
        <a:xfrm xmlns:a="http://schemas.openxmlformats.org/drawingml/2006/main">
          <a:off x="6083300" y="863591"/>
          <a:ext cx="2703737" cy="30479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Publicly communicated your opinion</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about a cause</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I am interested in seeking information</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about current social and political issues</a:t>
          </a:r>
        </a:p>
        <a:p xmlns:a="http://schemas.openxmlformats.org/drawingml/2006/main">
          <a:pPr algn="l">
            <a:buFont typeface="Arial" pitchFamily="34" charset="0"/>
            <a:buChar char="•"/>
          </a:pPr>
          <a:r>
            <a:rPr lang="en-US" sz="1200" dirty="0" smtClean="0">
              <a:solidFill>
                <a:schemeClr val="tx1">
                  <a:lumMod val="75000"/>
                </a:schemeClr>
              </a:solidFill>
            </a:rPr>
            <a:t> Worked on a local, state, or national</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political campaign</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Demonstrated for a cause</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Keeping up to date with political affairs</a:t>
          </a:r>
          <a:endParaRPr lang="en-US" sz="1200" dirty="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Influencing social values</a:t>
          </a:r>
        </a:p>
        <a:p xmlns:a="http://schemas.openxmlformats.org/drawingml/2006/main">
          <a:pPr algn="l">
            <a:buFont typeface="Arial" pitchFamily="34" charset="0"/>
            <a:buChar char="•"/>
          </a:pPr>
          <a:r>
            <a:rPr lang="en-US" sz="1200" i="0" dirty="0" smtClean="0">
              <a:solidFill>
                <a:schemeClr val="tx1">
                  <a:lumMod val="75000"/>
                </a:schemeClr>
              </a:solidFill>
            </a:rPr>
            <a:t> Helped raise money for a cause or</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campaign</a:t>
          </a:r>
        </a:p>
        <a:p xmlns:a="http://schemas.openxmlformats.org/drawingml/2006/main">
          <a:pPr algn="l">
            <a:buFont typeface="Arial" pitchFamily="34" charset="0"/>
            <a:buChar char="•"/>
          </a:pPr>
          <a:r>
            <a:rPr lang="en-US" sz="1200" i="0" dirty="0" smtClean="0">
              <a:solidFill>
                <a:schemeClr val="tx1">
                  <a:lumMod val="75000"/>
                </a:schemeClr>
              </a:solidFill>
            </a:rPr>
            <a:t> Performed volunteer work</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0.08714</cdr:x>
      <cdr:y>0.81967</cdr:y>
    </cdr:from>
    <cdr:to>
      <cdr:x>0.35726</cdr:x>
      <cdr:y>1</cdr:y>
    </cdr:to>
    <cdr:sp macro="" textlink="">
      <cdr:nvSpPr>
        <cdr:cNvPr id="2" name="TextBox 1"/>
        <cdr:cNvSpPr txBox="1"/>
      </cdr:nvSpPr>
      <cdr:spPr>
        <a:xfrm xmlns:a="http://schemas.openxmlformats.org/drawingml/2006/main">
          <a:off x="762000" y="381000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Participate in volunteer or community service work</a:t>
          </a:r>
          <a:endParaRPr lang="en-US" sz="1300" dirty="0">
            <a:solidFill>
              <a:schemeClr val="tx2"/>
            </a:solidFill>
          </a:endParaRPr>
        </a:p>
      </cdr:txBody>
    </cdr:sp>
  </cdr:relSizeAnchor>
  <cdr:relSizeAnchor xmlns:cdr="http://schemas.openxmlformats.org/drawingml/2006/chartDrawing">
    <cdr:from>
      <cdr:x>0.3834</cdr:x>
      <cdr:y>0.81967</cdr:y>
    </cdr:from>
    <cdr:to>
      <cdr:x>0.67095</cdr:x>
      <cdr:y>0.953</cdr:y>
    </cdr:to>
    <cdr:sp macro="" textlink="">
      <cdr:nvSpPr>
        <cdr:cNvPr id="3" name="TextBox 1"/>
        <cdr:cNvSpPr txBox="1"/>
      </cdr:nvSpPr>
      <cdr:spPr>
        <a:xfrm xmlns:a="http://schemas.openxmlformats.org/drawingml/2006/main">
          <a:off x="3352800" y="3810000"/>
          <a:ext cx="2514601"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Participate in a study abroad program</a:t>
          </a:r>
          <a:endParaRPr lang="en-US" sz="1300" dirty="0">
            <a:solidFill>
              <a:schemeClr val="tx2"/>
            </a:solidFill>
          </a:endParaRPr>
        </a:p>
      </cdr:txBody>
    </cdr:sp>
  </cdr:relSizeAnchor>
  <cdr:relSizeAnchor xmlns:cdr="http://schemas.openxmlformats.org/drawingml/2006/chartDrawing">
    <cdr:from>
      <cdr:x>0.69709</cdr:x>
      <cdr:y>0.81967</cdr:y>
    </cdr:from>
    <cdr:to>
      <cdr:x>0.98464</cdr:x>
      <cdr:y>0.96966</cdr:y>
    </cdr:to>
    <cdr:sp macro="" textlink="">
      <cdr:nvSpPr>
        <cdr:cNvPr id="4" name="TextBox 1"/>
        <cdr:cNvSpPr txBox="1"/>
      </cdr:nvSpPr>
      <cdr:spPr>
        <a:xfrm xmlns:a="http://schemas.openxmlformats.org/drawingml/2006/main">
          <a:off x="6096000" y="3810000"/>
          <a:ext cx="2514601"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Discuss course content with students outside of class</a:t>
          </a:r>
          <a:endParaRPr lang="en-US" sz="1300" dirty="0">
            <a:solidFill>
              <a:schemeClr val="tx2"/>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Communicate regularly with your professors</a:t>
          </a:r>
          <a:endParaRPr lang="en-US" sz="1300" dirty="0">
            <a:solidFill>
              <a:schemeClr val="tx2"/>
            </a:solidFill>
          </a:endParaRP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Take a course exclusively online at this institution</a:t>
          </a:r>
          <a:endParaRPr lang="en-US" sz="1300" dirty="0">
            <a:solidFill>
              <a:schemeClr val="tx2"/>
            </a:solidFill>
          </a:endParaRP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Work on a professor’s research project</a:t>
          </a:r>
          <a:endParaRPr lang="en-US" sz="1300" dirty="0">
            <a:solidFill>
              <a:schemeClr val="tx2"/>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0.06971</cdr:x>
      <cdr:y>0.83607</cdr:y>
    </cdr:from>
    <cdr:to>
      <cdr:x>0.36597</cdr:x>
      <cdr:y>0.98368</cdr:y>
    </cdr:to>
    <cdr:sp macro="" textlink="">
      <cdr:nvSpPr>
        <cdr:cNvPr id="2" name="TextBox 1"/>
        <cdr:cNvSpPr txBox="1"/>
      </cdr:nvSpPr>
      <cdr:spPr>
        <a:xfrm xmlns:a="http://schemas.openxmlformats.org/drawingml/2006/main">
          <a:off x="609600" y="3886200"/>
          <a:ext cx="2590800" cy="6861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Need extra time to complete your degree requirements</a:t>
          </a:r>
          <a:endParaRPr lang="en-US" sz="1300" dirty="0">
            <a:solidFill>
              <a:schemeClr val="tx2"/>
            </a:solidFill>
          </a:endParaRPr>
        </a:p>
      </cdr:txBody>
    </cdr:sp>
  </cdr:relSizeAnchor>
  <cdr:relSizeAnchor xmlns:cdr="http://schemas.openxmlformats.org/drawingml/2006/chartDrawing">
    <cdr:from>
      <cdr:x>0.3834</cdr:x>
      <cdr:y>0.83607</cdr:y>
    </cdr:from>
    <cdr:to>
      <cdr:x>0.68838</cdr:x>
      <cdr:y>0.9694</cdr:y>
    </cdr:to>
    <cdr:sp macro="" textlink="">
      <cdr:nvSpPr>
        <cdr:cNvPr id="3" name="TextBox 1"/>
        <cdr:cNvSpPr txBox="1"/>
      </cdr:nvSpPr>
      <cdr:spPr>
        <a:xfrm xmlns:a="http://schemas.openxmlformats.org/drawingml/2006/main">
          <a:off x="3352800" y="3886200"/>
          <a:ext cx="2667000"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Take a leave of absence from this college temporarily</a:t>
          </a:r>
          <a:endParaRPr lang="en-US" sz="1300" dirty="0">
            <a:solidFill>
              <a:schemeClr val="tx2"/>
            </a:solidFill>
          </a:endParaRPr>
        </a:p>
      </cdr:txBody>
    </cdr:sp>
  </cdr:relSizeAnchor>
  <cdr:relSizeAnchor xmlns:cdr="http://schemas.openxmlformats.org/drawingml/2006/chartDrawing">
    <cdr:from>
      <cdr:x>0.69709</cdr:x>
      <cdr:y>0.83607</cdr:y>
    </cdr:from>
    <cdr:to>
      <cdr:x>0.99335</cdr:x>
      <cdr:y>0.98606</cdr:y>
    </cdr:to>
    <cdr:sp macro="" textlink="">
      <cdr:nvSpPr>
        <cdr:cNvPr id="4" name="TextBox 1"/>
        <cdr:cNvSpPr txBox="1"/>
      </cdr:nvSpPr>
      <cdr:spPr>
        <a:xfrm xmlns:a="http://schemas.openxmlformats.org/drawingml/2006/main">
          <a:off x="6096000" y="3886200"/>
          <a:ext cx="2590800"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Transfer to another college before graduating</a:t>
          </a:r>
          <a:endParaRPr lang="en-US" sz="1300" dirty="0">
            <a:solidFill>
              <a:schemeClr val="tx2"/>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38243" name="Rectangle 3"/>
          <p:cNvSpPr>
            <a:spLocks noGrp="1" noChangeArrowheads="1"/>
          </p:cNvSpPr>
          <p:nvPr>
            <p:ph type="dt" sz="quarter"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8244" name="Rectangle 4"/>
          <p:cNvSpPr>
            <a:spLocks noGrp="1" noChangeArrowheads="1"/>
          </p:cNvSpPr>
          <p:nvPr>
            <p:ph type="ftr" sz="quarter" idx="2"/>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E6E768B-8DE0-46B7-BEB3-0E40D458C0BE}" type="slidenum">
              <a:rPr lang="en-US" sz="1200">
                <a:latin typeface="Arial" charset="0"/>
              </a:rPr>
              <a:pPr algn="r" defTabSz="903004"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This section highlights the impact of the current economi</a:t>
            </a:r>
            <a:r>
              <a:rPr lang="en-US" baseline="0" dirty="0" smtClean="0"/>
              <a:t>c situation on college choice, the sources used to cover first year educational expenses and students’ concerns about financing college.</a:t>
            </a:r>
            <a:endParaRPr lang="en-US" dirty="0" smtClean="0"/>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smtClean="0">
                <a:solidFill>
                  <a:srgbClr val="000000"/>
                </a:solidFill>
              </a:rPr>
              <a:t>The full stem for this item is: “How much of your first year’s educational expenses (room, board, tuition, and fees) do you expect to cover from </a:t>
            </a:r>
            <a:r>
              <a:rPr lang="en-US" u="sng" dirty="0" smtClean="0">
                <a:solidFill>
                  <a:srgbClr val="000000"/>
                </a:solidFill>
              </a:rPr>
              <a:t>each</a:t>
            </a:r>
            <a:r>
              <a:rPr lang="en-US" u="none" dirty="0" smtClean="0">
                <a:solidFill>
                  <a:srgbClr val="000000"/>
                </a:solidFill>
              </a:rPr>
              <a:t> of the sources</a:t>
            </a:r>
            <a:r>
              <a:rPr lang="en-US" u="none" baseline="0" dirty="0" smtClean="0">
                <a:solidFill>
                  <a:srgbClr val="000000"/>
                </a:solidFill>
              </a:rPr>
              <a:t> listed</a:t>
            </a:r>
            <a:r>
              <a:rPr lang="en-US" dirty="0" smtClean="0">
                <a:solidFill>
                  <a:srgbClr val="000000"/>
                </a:solidFill>
              </a:rPr>
              <a:t>?”</a:t>
            </a:r>
          </a:p>
          <a:p>
            <a:endParaRPr lang="en-US" dirty="0" smtClean="0">
              <a:solidFill>
                <a:srgbClr val="000000"/>
              </a:solidFill>
            </a:endParaRPr>
          </a:p>
          <a:p>
            <a:r>
              <a:rPr lang="en-US" dirty="0" smtClean="0">
                <a:solidFill>
                  <a:srgbClr val="000000"/>
                </a:solidFill>
              </a:rPr>
              <a:t>Item response options include “None,” “Less than $1,000,” “$1,000 to $2,999,” “$3,000 to $5,999,” “$6,000 to $9,999” and “$10,000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18</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smtClean="0"/>
              <a:t>High School Experiences is measured by the Habits of Mind,</a:t>
            </a:r>
            <a:r>
              <a:rPr lang="en-US" baseline="0" dirty="0" smtClean="0"/>
              <a:t> Pluralistic Orientation, Academic Self-Concept and Civic Engagement Constructs.  Additional items examine academic preparation and health and wellness.  </a:t>
            </a:r>
            <a:endParaRPr lang="en-US" dirty="0" smtClean="0"/>
          </a:p>
          <a:p>
            <a:endParaRPr lang="en-US" b="1" dirty="0" smtClean="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a:t>
            </a:r>
            <a:r>
              <a:rPr lang="en-US" baseline="0" dirty="0" smtClean="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 here reflect</a:t>
            </a:r>
            <a:r>
              <a:rPr lang="en-US" baseline="0" dirty="0" smtClean="0"/>
              <a:t> the percentage of respondents indicating they have had tutoring or remedial work.  </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Results shown here reflect</a:t>
            </a:r>
            <a:r>
              <a:rPr lang="en-US" baseline="0" dirty="0" smtClean="0"/>
              <a:t> the percentage of respondents indicating they feel they will need tutoring or remedial work.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3DD99313-A168-4364-9291-51DAB6B1F833}" type="slidenum">
              <a:rPr lang="en-US" sz="1200">
                <a:latin typeface="Arial" charset="0"/>
              </a:rPr>
              <a:pPr algn="r" defTabSz="903004" eaLnBrk="1" hangingPunct="1"/>
              <a:t>26</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141CCF23-8DFB-408C-A8A6-9B57DFEDDB40}" type="slidenum">
              <a:rPr lang="en-US" sz="1200">
                <a:latin typeface="Arial" charset="0"/>
              </a:rPr>
              <a:pPr algn="r" defTabSz="903004" eaLnBrk="1" hangingPunct="1"/>
              <a:t>27</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C4532F2-39B8-4BE3-B6EF-4A0B1BF12A53}" type="slidenum">
              <a:rPr lang="en-US" sz="1200">
                <a:latin typeface="Arial" charset="0"/>
              </a:rPr>
              <a:pPr algn="r" defTabSz="903004" eaLnBrk="1" hangingPunct="1"/>
              <a:t>28</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B88A5161-1C39-4739-ADDF-830898676999}" type="slidenum">
              <a:rPr lang="en-US" sz="1200">
                <a:latin typeface="Arial" charset="0"/>
              </a:rPr>
              <a:pPr algn="r" defTabSz="903004" eaLnBrk="1" hangingPunct="1"/>
              <a:t>29</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first-time, full-time students, broken out by gender.</a:t>
            </a:r>
          </a:p>
          <a:p>
            <a:pPr eaLnBrk="1" hangingPunct="1"/>
            <a:endParaRPr lang="en-US" smtClean="0"/>
          </a:p>
          <a:p>
            <a:pPr eaLnBrk="1" hangingPunct="1"/>
            <a:r>
              <a:rPr lang="en-US" smtClean="0"/>
              <a:t>Construct items listed at right appear in the order in which they contribute to the construct.</a:t>
            </a:r>
          </a:p>
          <a:p>
            <a:pPr eaLnBrk="1" hangingPunct="1"/>
            <a:endParaRPr lang="en-US" smtClean="0"/>
          </a:p>
          <a:p>
            <a:pPr eaLnBrk="1" hangingPunct="1"/>
            <a:endParaRPr lang="en-US"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smtClean="0"/>
              <a:t>The response options for these items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Many of these items are on the CIRP Freshman Survey as pre-test questions that are post-tested on the Your First College Year Survey (YFCY), Diverse Learning Environments</a:t>
            </a:r>
            <a:r>
              <a:rPr lang="en-US" baseline="0" dirty="0" smtClean="0"/>
              <a:t> Survey (DLE), and College Senior Survey (CSS). This allows for longitudinal examination of cognitive and affective growth during college. </a:t>
            </a:r>
            <a:endParaRPr lang="en-US" dirty="0" smtClean="0"/>
          </a:p>
          <a:p>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This section summarizes students’ expected major, planned career, whether following a Pre-Med or Pre-Law track or not, and degree</a:t>
            </a:r>
            <a:r>
              <a:rPr lang="en-US" baseline="0" dirty="0" smtClean="0"/>
              <a:t> aspirations. </a:t>
            </a:r>
            <a:endParaRPr lang="en-US" dirty="0" smtClean="0"/>
          </a:p>
          <a:p>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38</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smtClean="0"/>
              <a:t>The major variable</a:t>
            </a:r>
            <a:r>
              <a:rPr lang="en-US" baseline="0" dirty="0" smtClean="0"/>
              <a:t> displayed here is “MAJORA.”  </a:t>
            </a:r>
          </a:p>
          <a:p>
            <a:r>
              <a:rPr lang="en-US" baseline="0" dirty="0" smtClean="0"/>
              <a:t>This variable aggregates the 90 majors listed on the questionnaire into 17 categories.  </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smtClean="0"/>
              <a:t>The TFS Power Point shows individual items relevant</a:t>
            </a:r>
            <a:r>
              <a:rPr lang="en-US" sz="1000" baseline="0" dirty="0" smtClean="0"/>
              <a:t> to each category.  Responses shown for your institution and your comparison group.  Where appropriate, items are aggregated into Constructs. </a:t>
            </a:r>
            <a:endParaRPr lang="en-US" sz="1000" dirty="0" smtClean="0"/>
          </a:p>
          <a:p>
            <a:pPr algn="l"/>
            <a:endParaRPr lang="en-US" sz="1000" dirty="0" smtClean="0"/>
          </a:p>
          <a:p>
            <a:pPr algn="l"/>
            <a:r>
              <a:rPr lang="en-US" sz="1000" dirty="0" smtClean="0"/>
              <a:t>Constructs </a:t>
            </a:r>
            <a:r>
              <a:rPr lang="en-US" sz="1000" dirty="0"/>
              <a:t>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smtClean="0"/>
          </a:p>
          <a:p>
            <a:r>
              <a:rPr lang="en-US" sz="1000" dirty="0" smtClean="0"/>
              <a:t> </a:t>
            </a:r>
            <a:endParaRPr lang="en-US" sz="1000" dirty="0"/>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40</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smtClean="0"/>
              <a:t>The career variable displayed</a:t>
            </a:r>
            <a:r>
              <a:rPr lang="en-US" baseline="0" dirty="0" smtClean="0"/>
              <a:t> here is “SCAREERA.”</a:t>
            </a:r>
          </a:p>
          <a:p>
            <a:pPr eaLnBrk="1" hangingPunct="1"/>
            <a:r>
              <a:rPr lang="en-US" baseline="0" dirty="0" smtClean="0"/>
              <a:t>This variable aggregates the 47 career options on the questionnaire into 23 categories. </a:t>
            </a: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Items</a:t>
            </a:r>
            <a:r>
              <a:rPr lang="en-US" baseline="0" dirty="0" smtClean="0"/>
              <a:t> in this section ask students how likely they are to participate in specific activities and practices while in college. </a:t>
            </a:r>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47</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2"/>
            <a:ext cx="5133975" cy="4179887"/>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panose="020B0604020202020204" pitchFamily="34" charset="0"/>
              </a:rPr>
              <a:t>The race/ethnicity variable displayed here is a “RACEGROUP.”  This variable</a:t>
            </a:r>
            <a:r>
              <a:rPr lang="en-US" baseline="0" dirty="0" smtClean="0">
                <a:latin typeface="Arial" panose="020B0604020202020204" pitchFamily="34" charset="0"/>
              </a:rPr>
              <a:t> is aggregated so response categories add to 100%.</a:t>
            </a:r>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 xmlns:p14="http://schemas.microsoft.com/office/powerpoint/2010/main" val="451575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 xmlns:p14="http://schemas.microsoft.com/office/powerpoint/2010/main" val="451575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smtClean="0"/>
              <a:t>The College Admissions Decisions section provides information on the numbers of applications and acceptances received, whether or not students were accepted and are attending their first choice college as well as their reasons for going to college </a:t>
            </a:r>
            <a:r>
              <a:rPr lang="en-US" i="1" u="sng" dirty="0" smtClean="0"/>
              <a:t>in general</a:t>
            </a:r>
            <a:r>
              <a:rPr lang="en-US" dirty="0" smtClean="0"/>
              <a:t>, and </a:t>
            </a:r>
            <a:r>
              <a:rPr lang="en-US" b="0" i="1" u="sng" dirty="0" smtClean="0"/>
              <a:t>your</a:t>
            </a:r>
            <a:r>
              <a:rPr lang="en-US" b="0" i="1" u="none" dirty="0" smtClean="0"/>
              <a:t> </a:t>
            </a:r>
            <a:r>
              <a:rPr lang="en-US" u="none" dirty="0" smtClean="0"/>
              <a:t>institution in specific.</a:t>
            </a:r>
            <a:endParaRPr lang="en-US" dirty="0" smtClean="0"/>
          </a:p>
          <a:p>
            <a:endParaRPr lang="en-US" b="1" dirty="0" smtClean="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smtClean="0"/>
              <a:t>2013 CIRP Freshman Survey</a:t>
            </a:r>
            <a:endParaRPr lang="en-US"/>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smtClean="0"/>
              <a:t>2013 CIRP Freshman Survey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r>
              <a:rPr lang="en-US" smtClean="0"/>
              <a:t>2013 CIRP Freshman Survey</a:t>
            </a:r>
            <a:endParaRPr lang="en-US"/>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smtClean="0">
                <a:solidFill>
                  <a:srgbClr val="7680AC"/>
                </a:solidFill>
                <a:hlinkClick r:id="rId15" action="ppaction://hlinksldjump"/>
              </a:rPr>
              <a:t>Return to contents</a:t>
            </a:r>
            <a:endParaRPr lang="en-US" sz="1200" dirty="0" smtClean="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chart" Target="../charts/chart10.xml"/></Relationships>
</file>

<file path=ppt/slides/_rels/slide1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chart" Target="../charts/chart17.xml"/></Relationships>
</file>

<file path=ppt/slides/_rels/slide1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chart" Target="../charts/chart25.xml"/><Relationship Id="rId4" Type="http://schemas.openxmlformats.org/officeDocument/2006/relationships/chart" Target="../charts/chart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chart" Target="../charts/chart27.xml"/><Relationship Id="rId4" Type="http://schemas.openxmlformats.org/officeDocument/2006/relationships/chart" Target="../charts/chart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chart" Target="../charts/chart29.xml"/><Relationship Id="rId4" Type="http://schemas.openxmlformats.org/officeDocument/2006/relationships/chart" Target="../charts/chart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chart" Target="../charts/chart31.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chart" Target="../charts/chart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chart" Target="../charts/chart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chart" Target="../charts/chart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36.xml"/></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39.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41.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chart" Target="../charts/chart6.xml"/><Relationship Id="rId4" Type="http://schemas.openxmlformats.org/officeDocument/2006/relationships/chart" Target="../charts/chart5.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chart" Target="../charts/chart8.xml"/><Relationship Id="rId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2225675"/>
            <a:ext cx="9140825" cy="1736725"/>
          </a:xfrm>
        </p:spPr>
        <p:txBody>
          <a:bodyPr anchor="ctr"/>
          <a:lstStyle/>
          <a:p>
            <a:pPr eaLnBrk="1" hangingPunct="1">
              <a:defRPr/>
            </a:pPr>
            <a:r>
              <a:rPr lang="en-US" smtClean="0">
                <a:solidFill>
                  <a:srgbClr val="767FAC"/>
                </a:solidFill>
              </a:rPr>
              <a:t>Wabash College</a:t>
            </a:r>
            <a:r>
              <a:rPr lang="en-US" dirty="0" smtClean="0">
                <a:solidFill>
                  <a:srgbClr val="767FAC"/>
                </a:solidFill>
              </a:rPr>
              <a:t/>
            </a:r>
            <a:br>
              <a:rPr lang="en-US" dirty="0" smtClean="0">
                <a:solidFill>
                  <a:srgbClr val="767FAC"/>
                </a:solidFill>
              </a:rPr>
            </a:br>
            <a:r>
              <a:rPr lang="en-US" dirty="0" smtClean="0">
                <a:solidFill>
                  <a:schemeClr val="accent1">
                    <a:lumMod val="50000"/>
                  </a:schemeClr>
                </a:solidFill>
              </a:rPr>
              <a:t> CIRP Freshman Survey </a:t>
            </a:r>
            <a:r>
              <a:rPr lang="en-US" dirty="0" smtClean="0">
                <a:solidFill>
                  <a:srgbClr val="767FAC"/>
                </a:solidFill>
              </a:rPr>
              <a:t/>
            </a:r>
            <a:br>
              <a:rPr lang="en-US" dirty="0" smtClean="0">
                <a:solidFill>
                  <a:srgbClr val="767FAC"/>
                </a:solidFill>
              </a:rPr>
            </a:br>
            <a:r>
              <a:rPr lang="en-US" dirty="0" smtClean="0">
                <a:solidFill>
                  <a:srgbClr val="767FAC"/>
                </a:solidFill>
              </a:rPr>
              <a:t> 2013 Results</a:t>
            </a: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lstStyle/>
          <a:p>
            <a:pPr algn="ctr"/>
            <a:r>
              <a:rPr lang="en-US" sz="1200" i="1">
                <a:solidFill>
                  <a:srgbClr val="767FAC"/>
                </a:solidFill>
              </a:rPr>
              <a:t>Higher Education Research Institute, University of California at Los Angeles</a:t>
            </a:r>
          </a:p>
        </p:txBody>
      </p:sp>
      <p:sp>
        <p:nvSpPr>
          <p:cNvPr id="2051" name="Rectangle 3"/>
          <p:cNvSpPr>
            <a:spLocks noChangeArrowheads="1"/>
          </p:cNvSpPr>
          <p:nvPr>
            <p:custDataLst>
              <p:tags r:id="rId1"/>
            </p:custDataLst>
          </p:nvPr>
        </p:nvSpPr>
        <p:spPr bwMode="auto">
          <a:xfrm>
            <a:off x="0" y="4267200"/>
            <a:ext cx="9144000" cy="1676400"/>
          </a:xfrm>
          <a:prstGeom prst="rect">
            <a:avLst/>
          </a:prstGeom>
          <a:noFill/>
          <a:ln w="9525">
            <a:noFill/>
            <a:miter lim="800000"/>
            <a:headEnd/>
            <a:tailEnd/>
          </a:ln>
        </p:spPr>
        <p:txBody>
          <a:bodyPr/>
          <a:lstStyle/>
          <a:p>
            <a:pPr algn="ctr" eaLnBrk="1" hangingPunct="1">
              <a:lnSpc>
                <a:spcPct val="80000"/>
              </a:lnSpc>
              <a:spcBef>
                <a:spcPct val="10000"/>
              </a:spcBef>
              <a:buClr>
                <a:schemeClr val="tx2"/>
              </a:buClr>
              <a:defRPr/>
            </a:pPr>
            <a:r>
              <a:rPr lang="en-US" sz="1800" b="1" dirty="0">
                <a:solidFill>
                  <a:schemeClr val="tx2">
                    <a:lumMod val="50000"/>
                  </a:schemeClr>
                </a:solidFill>
              </a:rPr>
              <a:t>First-time, Full-time Freshmen</a:t>
            </a: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Wabash College</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N=239</a:t>
            </a:r>
            <a:endParaRPr lang="en-US" sz="1800" b="1" dirty="0">
              <a:solidFill>
                <a:schemeClr val="tx2">
                  <a:lumMod val="50000"/>
                </a:schemeClr>
              </a:solidFill>
            </a:endParaRP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Nonsectarian 4yr Colleges-high selectivity</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N=4,922</a:t>
            </a:r>
            <a:endParaRPr lang="en-US" sz="1800" b="1" dirty="0">
              <a:solidFill>
                <a:schemeClr val="tx2">
                  <a:lumMod val="50000"/>
                </a:schemeClr>
              </a:solidFill>
            </a:endParaRPr>
          </a:p>
        </p:txBody>
      </p:sp>
      <p:pic>
        <p:nvPicPr>
          <p:cNvPr id="8198" name="Picture 6"/>
          <p:cNvPicPr>
            <a:picLocks noChangeAspect="1" noChangeArrowheads="1"/>
          </p:cNvPicPr>
          <p:nvPr/>
        </p:nvPicPr>
        <p:blipFill>
          <a:blip r:embed="rId4" cstate="print"/>
          <a:srcRect/>
          <a:stretch>
            <a:fillRect/>
          </a:stretch>
        </p:blipFill>
        <p:spPr bwMode="auto">
          <a:xfrm>
            <a:off x="3671888" y="444500"/>
            <a:ext cx="1966912" cy="1612900"/>
          </a:xfrm>
          <a:prstGeom prst="rect">
            <a:avLst/>
          </a:prstGeom>
          <a:noFill/>
          <a:ln w="12700">
            <a:solidFill>
              <a:schemeClr val="tx2">
                <a:lumMod val="50000"/>
              </a:schemeClr>
            </a:solidFill>
            <a:miter lim="800000"/>
            <a:headEnd/>
            <a:tailEnd/>
          </a:ln>
        </p:spPr>
      </p:pic>
      <p:sp>
        <p:nvSpPr>
          <p:cNvPr id="10" name="TextBox 9"/>
          <p:cNvSpPr txBox="1"/>
          <p:nvPr/>
        </p:nvSpPr>
        <p:spPr>
          <a:xfrm>
            <a:off x="0" y="0"/>
            <a:ext cx="990600" cy="1016000"/>
          </a:xfrm>
          <a:prstGeom prst="rect">
            <a:avLst/>
          </a:prstGeom>
          <a:solidFill>
            <a:schemeClr val="tx1">
              <a:lumMod val="20000"/>
              <a:lumOff val="80000"/>
            </a:schemeClr>
          </a:solidFill>
        </p:spPr>
        <p:txBody>
          <a:bodyPr>
            <a:spAutoFit/>
          </a:bodyPr>
          <a:lstStyle/>
          <a:p>
            <a:pPr>
              <a:defRPr/>
            </a:pPr>
            <a:endParaRPr lang="en-US" dirty="0"/>
          </a:p>
          <a:p>
            <a:pPr>
              <a:defRPr/>
            </a:pPr>
            <a:endParaRPr lang="en-US" dirty="0"/>
          </a:p>
          <a:p>
            <a:pPr>
              <a:defRPr/>
            </a:pPr>
            <a:endParaRPr lang="en-US" dirty="0"/>
          </a:p>
        </p:txBody>
      </p:sp>
      <p:sp>
        <p:nvSpPr>
          <p:cNvPr id="11" name="TextBox 10"/>
          <p:cNvSpPr txBox="1"/>
          <p:nvPr/>
        </p:nvSpPr>
        <p:spPr>
          <a:xfrm>
            <a:off x="6934200" y="6400800"/>
            <a:ext cx="1600200" cy="400050"/>
          </a:xfrm>
          <a:prstGeom prst="rect">
            <a:avLst/>
          </a:prstGeom>
          <a:solidFill>
            <a:schemeClr val="tx1">
              <a:lumMod val="20000"/>
              <a:lumOff val="80000"/>
            </a:schemeClr>
          </a:solidFill>
        </p:spPr>
        <p:txBody>
          <a:bodyPr>
            <a:spAutoFit/>
          </a:bodyPr>
          <a:lstStyle/>
          <a:p>
            <a:pPr>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838200"/>
          </a:xfrm>
        </p:spPr>
        <p:txBody>
          <a:bodyPr/>
          <a:lstStyle/>
          <a:p>
            <a:pPr eaLnBrk="1" hangingPunct="1">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College Acceptance</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endParaRPr lang="en-US" sz="1600" dirty="0" smtClean="0">
              <a:solidFill>
                <a:schemeClr val="tx1"/>
              </a:solidFill>
            </a:endParaRP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10</a:t>
            </a:fld>
            <a:endParaRPr lang="en-US" dirty="0"/>
          </a:p>
        </p:txBody>
      </p:sp>
      <p:graphicFrame>
        <p:nvGraphicFramePr>
          <p:cNvPr id="7" name="Accepted by first choice"/>
          <p:cNvGraphicFramePr/>
          <p:nvPr/>
        </p:nvGraphicFramePr>
        <p:xfrm>
          <a:off x="228600" y="1676400"/>
          <a:ext cx="3429000" cy="472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First choice"/>
          <p:cNvGraphicFramePr/>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4800600" y="762000"/>
            <a:ext cx="3657600" cy="424732"/>
          </a:xfrm>
          <a:prstGeom prst="rect">
            <a:avLst/>
          </a:prstGeom>
          <a:noFill/>
        </p:spPr>
        <p:txBody>
          <a:bodyPr wrap="square" rtlCol="0">
            <a:spAutoFit/>
          </a:bodyPr>
          <a:lstStyle/>
          <a:p>
            <a:r>
              <a:rPr lang="en-US" b="1" dirty="0" smtClean="0">
                <a:solidFill>
                  <a:schemeClr val="accent5">
                    <a:lumMod val="75000"/>
                  </a:schemeClr>
                </a:solidFill>
              </a:rPr>
              <a:t>Is this </a:t>
            </a:r>
            <a:r>
              <a:rPr lang="en-US" sz="2160" b="1" dirty="0" smtClean="0">
                <a:solidFill>
                  <a:schemeClr val="accent5">
                    <a:lumMod val="75000"/>
                  </a:schemeClr>
                </a:solidFill>
              </a:rPr>
              <a:t>college</a:t>
            </a:r>
            <a:r>
              <a:rPr lang="en-US" b="1" dirty="0" smtClean="0">
                <a:solidFill>
                  <a:schemeClr val="accent5">
                    <a:lumMod val="75000"/>
                  </a:schemeClr>
                </a:solidFill>
              </a:rPr>
              <a:t> your …</a:t>
            </a:r>
            <a:endParaRPr lang="en-US"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nvPr>
        </p:nvGraphicFramePr>
        <p:xfrm>
          <a:off x="0" y="16002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In deciding to </a:t>
            </a:r>
            <a:r>
              <a:rPr lang="en-US" sz="2160" i="1" u="sng" dirty="0" smtClean="0">
                <a:solidFill>
                  <a:schemeClr val="accent5">
                    <a:lumMod val="75000"/>
                  </a:schemeClr>
                </a:solidFill>
              </a:rPr>
              <a:t>go to college</a:t>
            </a:r>
            <a:r>
              <a:rPr lang="en-US" sz="2160" dirty="0" smtClean="0">
                <a:solidFill>
                  <a:schemeClr val="accent5">
                    <a:lumMod val="75000"/>
                  </a:schemeClr>
                </a:solidFill>
              </a:rPr>
              <a:t>, how important to </a:t>
            </a:r>
            <a:br>
              <a:rPr lang="en-US" sz="2160" dirty="0" smtClean="0">
                <a:solidFill>
                  <a:schemeClr val="accent5">
                    <a:lumMod val="75000"/>
                  </a:schemeClr>
                </a:solidFill>
              </a:rPr>
            </a:br>
            <a:r>
              <a:rPr lang="en-US" sz="2160" dirty="0" smtClean="0">
                <a:solidFill>
                  <a:schemeClr val="accent5">
                    <a:lumMod val="75000"/>
                  </a:schemeClr>
                </a:solidFill>
              </a:rPr>
              <a:t>you was each of the following reasons?</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11</a:t>
            </a:fld>
            <a:endParaRPr lang="en-US" dirty="0"/>
          </a:p>
        </p:txBody>
      </p:sp>
      <p:sp>
        <p:nvSpPr>
          <p:cNvPr id="30" name="Rectangle 6"/>
          <p:cNvSpPr>
            <a:spLocks noChangeArrowheads="1"/>
          </p:cNvSpPr>
          <p:nvPr/>
        </p:nvSpPr>
        <p:spPr bwMode="auto">
          <a:xfrm>
            <a:off x="2438400" y="6142167"/>
            <a:ext cx="3278205" cy="646331"/>
          </a:xfrm>
          <a:prstGeom prst="rect">
            <a:avLst/>
          </a:prstGeom>
          <a:noFill/>
          <a:ln w="9525">
            <a:noFill/>
            <a:miter lim="800000"/>
            <a:headEnd/>
            <a:tailEnd/>
          </a:ln>
        </p:spPr>
        <p:txBody>
          <a:bodyPr wrap="square" lIns="91440" tIns="0" rIns="91440" bIns="91440" anchor="ctr"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31" name="Rectangle 30"/>
          <p:cNvSpPr/>
          <p:nvPr/>
        </p:nvSpPr>
        <p:spPr bwMode="auto">
          <a:xfrm>
            <a:off x="41910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32" name="Rectangle 31"/>
          <p:cNvSpPr/>
          <p:nvPr/>
        </p:nvSpPr>
        <p:spPr bwMode="auto">
          <a:xfrm>
            <a:off x="25908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33" name="Rectangle 32"/>
          <p:cNvSpPr/>
          <p:nvPr/>
        </p:nvSpPr>
        <p:spPr bwMode="auto">
          <a:xfrm>
            <a:off x="25908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34" name="Rectangle 33"/>
          <p:cNvSpPr/>
          <p:nvPr/>
        </p:nvSpPr>
        <p:spPr bwMode="auto">
          <a:xfrm>
            <a:off x="41910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In deciding to </a:t>
            </a:r>
            <a:r>
              <a:rPr lang="en-US" sz="2160" i="1" u="sng" dirty="0" smtClean="0">
                <a:solidFill>
                  <a:schemeClr val="accent5">
                    <a:lumMod val="75000"/>
                  </a:schemeClr>
                </a:solidFill>
              </a:rPr>
              <a:t>go to college</a:t>
            </a:r>
            <a:r>
              <a:rPr lang="en-US" sz="2160" dirty="0" smtClean="0">
                <a:solidFill>
                  <a:schemeClr val="accent5">
                    <a:lumMod val="75000"/>
                  </a:schemeClr>
                </a:solidFill>
              </a:rPr>
              <a:t>, how important to </a:t>
            </a:r>
            <a:br>
              <a:rPr lang="en-US" sz="2160" dirty="0" smtClean="0">
                <a:solidFill>
                  <a:schemeClr val="accent5">
                    <a:lumMod val="75000"/>
                  </a:schemeClr>
                </a:solidFill>
              </a:rPr>
            </a:br>
            <a:r>
              <a:rPr lang="en-US" sz="2160" dirty="0" smtClean="0">
                <a:solidFill>
                  <a:schemeClr val="accent5">
                    <a:lumMod val="75000"/>
                  </a:schemeClr>
                </a:solidFill>
              </a:rPr>
              <a:t>you was each of the following reasons?</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12</a:t>
            </a:fld>
            <a:endParaRPr lang="en-US" dirty="0"/>
          </a:p>
        </p:txBody>
      </p:sp>
      <p:sp>
        <p:nvSpPr>
          <p:cNvPr id="5" name="Rectangle 6"/>
          <p:cNvSpPr>
            <a:spLocks noChangeArrowheads="1"/>
          </p:cNvSpPr>
          <p:nvPr/>
        </p:nvSpPr>
        <p:spPr bwMode="auto">
          <a:xfrm>
            <a:off x="2438400" y="6142167"/>
            <a:ext cx="3278205" cy="646331"/>
          </a:xfrm>
          <a:prstGeom prst="rect">
            <a:avLst/>
          </a:prstGeom>
          <a:noFill/>
          <a:ln w="9525">
            <a:noFill/>
            <a:miter lim="800000"/>
            <a:headEnd/>
            <a:tailEnd/>
          </a:ln>
        </p:spPr>
        <p:txBody>
          <a:bodyPr wrap="square" lIns="91440" tIns="0" rIns="91440" bIns="91440" anchor="ctr"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41910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3" name="Rectangle 12"/>
          <p:cNvSpPr/>
          <p:nvPr/>
        </p:nvSpPr>
        <p:spPr bwMode="auto">
          <a:xfrm>
            <a:off x="25908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4" name="Rectangle 13"/>
          <p:cNvSpPr/>
          <p:nvPr/>
        </p:nvSpPr>
        <p:spPr bwMode="auto">
          <a:xfrm>
            <a:off x="25908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5" name="Rectangle 14"/>
          <p:cNvSpPr/>
          <p:nvPr/>
        </p:nvSpPr>
        <p:spPr bwMode="auto">
          <a:xfrm>
            <a:off x="41910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nvPr>
        </p:nvGraphicFramePr>
        <p:xfrm>
          <a:off x="152400" y="1295400"/>
          <a:ext cx="8744919"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to attend </a:t>
            </a:r>
            <a:r>
              <a:rPr lang="en-US" sz="2160" i="1" u="sng" dirty="0" smtClean="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13</a:t>
            </a:fld>
            <a:endParaRPr lang="en-US" dirty="0"/>
          </a:p>
        </p:txBody>
      </p:sp>
      <p:sp>
        <p:nvSpPr>
          <p:cNvPr id="10" name="Rectangle 6"/>
          <p:cNvSpPr>
            <a:spLocks noChangeArrowheads="1"/>
          </p:cNvSpPr>
          <p:nvPr/>
        </p:nvSpPr>
        <p:spPr bwMode="auto">
          <a:xfrm>
            <a:off x="2438400" y="6142167"/>
            <a:ext cx="3278205" cy="646331"/>
          </a:xfrm>
          <a:prstGeom prst="rect">
            <a:avLst/>
          </a:prstGeom>
          <a:noFill/>
          <a:ln w="9525">
            <a:noFill/>
            <a:miter lim="800000"/>
            <a:headEnd/>
            <a:tailEnd/>
          </a:ln>
        </p:spPr>
        <p:txBody>
          <a:bodyPr wrap="square" lIns="91440" tIns="0" rIns="91440" bIns="91440" anchor="ctr"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1" name="Rectangle 10"/>
          <p:cNvSpPr/>
          <p:nvPr/>
        </p:nvSpPr>
        <p:spPr bwMode="auto">
          <a:xfrm>
            <a:off x="41910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Rectangle 15"/>
          <p:cNvSpPr/>
          <p:nvPr/>
        </p:nvSpPr>
        <p:spPr bwMode="auto">
          <a:xfrm>
            <a:off x="25908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7" name="Rectangle 16"/>
          <p:cNvSpPr/>
          <p:nvPr/>
        </p:nvSpPr>
        <p:spPr bwMode="auto">
          <a:xfrm>
            <a:off x="25908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8" name="Rectangle 17"/>
          <p:cNvSpPr/>
          <p:nvPr/>
        </p:nvSpPr>
        <p:spPr bwMode="auto">
          <a:xfrm>
            <a:off x="41910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nvPr>
        </p:nvGraphicFramePr>
        <p:xfrm>
          <a:off x="152400" y="14478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to attend </a:t>
            </a:r>
            <a:r>
              <a:rPr lang="en-US" sz="2160" i="1" u="sng" dirty="0" smtClean="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14</a:t>
            </a:fld>
            <a:endParaRPr lang="en-US" dirty="0"/>
          </a:p>
        </p:txBody>
      </p:sp>
      <p:sp>
        <p:nvSpPr>
          <p:cNvPr id="10" name="Rectangle 6"/>
          <p:cNvSpPr>
            <a:spLocks noChangeArrowheads="1"/>
          </p:cNvSpPr>
          <p:nvPr/>
        </p:nvSpPr>
        <p:spPr bwMode="auto">
          <a:xfrm>
            <a:off x="2438400" y="6142167"/>
            <a:ext cx="3278205" cy="646331"/>
          </a:xfrm>
          <a:prstGeom prst="rect">
            <a:avLst/>
          </a:prstGeom>
          <a:noFill/>
          <a:ln w="9525">
            <a:noFill/>
            <a:miter lim="800000"/>
            <a:headEnd/>
            <a:tailEnd/>
          </a:ln>
        </p:spPr>
        <p:txBody>
          <a:bodyPr wrap="square" lIns="91440" tIns="0" rIns="91440" bIns="91440" anchor="ctr"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1" name="Rectangle 10"/>
          <p:cNvSpPr/>
          <p:nvPr/>
        </p:nvSpPr>
        <p:spPr bwMode="auto">
          <a:xfrm>
            <a:off x="41910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Rectangle 15"/>
          <p:cNvSpPr/>
          <p:nvPr/>
        </p:nvSpPr>
        <p:spPr bwMode="auto">
          <a:xfrm>
            <a:off x="25908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7" name="Rectangle 16"/>
          <p:cNvSpPr/>
          <p:nvPr/>
        </p:nvSpPr>
        <p:spPr bwMode="auto">
          <a:xfrm>
            <a:off x="25908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8" name="Rectangle 17"/>
          <p:cNvSpPr/>
          <p:nvPr/>
        </p:nvSpPr>
        <p:spPr bwMode="auto">
          <a:xfrm>
            <a:off x="41910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nvPr>
        </p:nvGraphicFramePr>
        <p:xfrm>
          <a:off x="152400" y="1524000"/>
          <a:ext cx="8744919"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1143001"/>
          </a:xfrm>
        </p:spPr>
        <p:txBody>
          <a:bodyPr/>
          <a:lstStyle/>
          <a:p>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to attend </a:t>
            </a:r>
            <a:r>
              <a:rPr lang="en-US" sz="2160" i="1" u="sng" dirty="0" smtClean="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15</a:t>
            </a:fld>
            <a:endParaRPr lang="en-US" dirty="0"/>
          </a:p>
        </p:txBody>
      </p:sp>
      <p:sp>
        <p:nvSpPr>
          <p:cNvPr id="10" name="Rectangle 6"/>
          <p:cNvSpPr>
            <a:spLocks noChangeArrowheads="1"/>
          </p:cNvSpPr>
          <p:nvPr/>
        </p:nvSpPr>
        <p:spPr bwMode="auto">
          <a:xfrm>
            <a:off x="2438400" y="6142167"/>
            <a:ext cx="3278205" cy="646331"/>
          </a:xfrm>
          <a:prstGeom prst="rect">
            <a:avLst/>
          </a:prstGeom>
          <a:noFill/>
          <a:ln w="9525">
            <a:noFill/>
            <a:miter lim="800000"/>
            <a:headEnd/>
            <a:tailEnd/>
          </a:ln>
        </p:spPr>
        <p:txBody>
          <a:bodyPr wrap="square" lIns="91440" tIns="0" rIns="91440" bIns="91440" anchor="ctr"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1" name="Rectangle 10"/>
          <p:cNvSpPr/>
          <p:nvPr/>
        </p:nvSpPr>
        <p:spPr bwMode="auto">
          <a:xfrm>
            <a:off x="41910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2" name="Rectangle 11"/>
          <p:cNvSpPr/>
          <p:nvPr/>
        </p:nvSpPr>
        <p:spPr bwMode="auto">
          <a:xfrm>
            <a:off x="25908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7" name="Rectangle 16"/>
          <p:cNvSpPr/>
          <p:nvPr/>
        </p:nvSpPr>
        <p:spPr bwMode="auto">
          <a:xfrm>
            <a:off x="25908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8" name="Rectangle 17"/>
          <p:cNvSpPr/>
          <p:nvPr/>
        </p:nvSpPr>
        <p:spPr bwMode="auto">
          <a:xfrm>
            <a:off x="41910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Financing College</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dirty="0" smtClean="0"/>
              <a:t>Economic factors play an important role in students’ decisions about college.</a:t>
            </a:r>
          </a:p>
          <a:p>
            <a:endParaRPr lang="en-US" sz="1600" dirty="0" smtClean="0"/>
          </a:p>
        </p:txBody>
      </p:sp>
      <p:pic>
        <p:nvPicPr>
          <p:cNvPr id="2050" name="Picture 2" descr="C:\Documents and Settings\abates\Desktop\$$.jpg"/>
          <p:cNvPicPr>
            <a:picLocks noChangeAspect="1" noChangeArrowheads="1"/>
          </p:cNvPicPr>
          <p:nvPr/>
        </p:nvPicPr>
        <p:blipFill>
          <a:blip r:embed="rId3" cstate="print"/>
          <a:srcRect/>
          <a:stretch>
            <a:fillRect/>
          </a:stretch>
        </p:blipFill>
        <p:spPr bwMode="auto">
          <a:xfrm>
            <a:off x="3505200" y="2133600"/>
            <a:ext cx="2159620" cy="1066800"/>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7012"/>
            <a:ext cx="9140825" cy="1296987"/>
          </a:xfrm>
        </p:spPr>
        <p:txBody>
          <a:bodyPr/>
          <a:lstStyle/>
          <a:p>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The current economic situation significantly affected my college choice.</a:t>
            </a:r>
            <a:endParaRPr lang="en-US" sz="2160" dirty="0">
              <a:solidFill>
                <a:schemeClr val="accent5">
                  <a:lumMod val="75000"/>
                </a:schemeClr>
              </a:solidFill>
            </a:endParaRPr>
          </a:p>
        </p:txBody>
      </p:sp>
      <p:graphicFrame>
        <p:nvGraphicFramePr>
          <p:cNvPr id="5" name="Economy affected choice"/>
          <p:cNvGraphicFramePr>
            <a:graphicFrameLocks noGrp="1"/>
          </p:cNvGraphicFramePr>
          <p:nvPr>
            <p:ph idx="1"/>
          </p:nvPr>
        </p:nvGraphicFramePr>
        <p:xfrm>
          <a:off x="228600" y="1371600"/>
          <a:ext cx="84582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1373187"/>
          </a:xfrm>
        </p:spPr>
        <p:txBody>
          <a:bodyPr/>
          <a:lstStyle/>
          <a:p>
            <a:pPr>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The percentage of students with at least some funds </a:t>
            </a:r>
            <a:br>
              <a:rPr lang="en-US" sz="2160" dirty="0" smtClean="0">
                <a:solidFill>
                  <a:schemeClr val="accent5">
                    <a:lumMod val="75000"/>
                  </a:schemeClr>
                </a:solidFill>
              </a:rPr>
            </a:br>
            <a:r>
              <a:rPr lang="en-US" sz="2160" dirty="0" smtClean="0">
                <a:solidFill>
                  <a:schemeClr val="accent5">
                    <a:lumMod val="75000"/>
                  </a:schemeClr>
                </a:solidFill>
              </a:rPr>
              <a:t>from these various sources.</a:t>
            </a:r>
          </a:p>
        </p:txBody>
      </p:sp>
      <p:sp>
        <p:nvSpPr>
          <p:cNvPr id="5125" name="Slide Number Placeholder 5"/>
          <p:cNvSpPr>
            <a:spLocks noGrp="1"/>
          </p:cNvSpPr>
          <p:nvPr>
            <p:ph type="sldNum" sz="quarter" idx="11"/>
          </p:nvPr>
        </p:nvSpPr>
        <p:spPr>
          <a:xfrm>
            <a:off x="6248400" y="6400800"/>
            <a:ext cx="2895600" cy="457200"/>
          </a:xfrm>
          <a:noFill/>
        </p:spPr>
        <p:txBody>
          <a:bodyPr/>
          <a:lstStyle/>
          <a:p>
            <a:pPr algn="r"/>
            <a:fld id="{4895A860-341E-44B3-A9D4-CFB648B6E51D}" type="slidenum">
              <a:rPr lang="en-US" smtClean="0"/>
              <a:pPr algn="r"/>
              <a:t>18</a:t>
            </a:fld>
            <a:endParaRPr lang="en-US" dirty="0" smtClean="0"/>
          </a:p>
        </p:txBody>
      </p:sp>
      <p:graphicFrame>
        <p:nvGraphicFramePr>
          <p:cNvPr id="7" name="Financial expenses"/>
          <p:cNvGraphicFramePr>
            <a:graphicFrameLocks noChangeAspect="1"/>
          </p:cNvGraphicFramePr>
          <p:nvPr>
            <p:custDataLst>
              <p:tags r:id="rId1"/>
            </p:custData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Do you have any concern about your ability</a:t>
            </a:r>
            <a:br>
              <a:rPr lang="en-US" sz="2160" dirty="0" smtClean="0">
                <a:solidFill>
                  <a:schemeClr val="accent5">
                    <a:lumMod val="75000"/>
                  </a:schemeClr>
                </a:solidFill>
              </a:rPr>
            </a:br>
            <a:r>
              <a:rPr lang="en-US" sz="2160" dirty="0" smtClean="0">
                <a:solidFill>
                  <a:schemeClr val="accent5">
                    <a:lumMod val="75000"/>
                  </a:schemeClr>
                </a:solidFill>
              </a:rPr>
              <a:t> to finance your college education?</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19</a:t>
            </a:fld>
            <a:endParaRPr lang="en-US" dirty="0"/>
          </a:p>
        </p:txBody>
      </p:sp>
      <p:graphicFrame>
        <p:nvGraphicFramePr>
          <p:cNvPr id="5" name="Ability to finance education"/>
          <p:cNvGraphicFramePr>
            <a:graphicFrameLocks noGrp="1"/>
          </p:cNvGraphicFramePr>
          <p:nvPr>
            <p:ph idx="1"/>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smtClean="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4648200"/>
          </a:xfrm>
        </p:spPr>
        <p:txBody>
          <a:bodyPr/>
          <a:lstStyle/>
          <a:p>
            <a:pPr marL="0" indent="0">
              <a:buFontTx/>
              <a:buNone/>
              <a:defRPr/>
            </a:pPr>
            <a:r>
              <a:rPr lang="en-US" dirty="0" smtClean="0">
                <a:solidFill>
                  <a:schemeClr val="tx2">
                    <a:lumMod val="50000"/>
                  </a:schemeClr>
                </a:solidFill>
              </a:rPr>
              <a:t>The CIRP Freshman Survey (TFS) collects important information on what your incoming students are like before they experience college.  Key sections of the survey examine:</a:t>
            </a:r>
          </a:p>
          <a:p>
            <a:pPr>
              <a:defRPr/>
            </a:pPr>
            <a:endParaRPr lang="en-US" sz="1400" dirty="0" smtClean="0">
              <a:solidFill>
                <a:schemeClr val="tx2">
                  <a:lumMod val="50000"/>
                </a:schemeClr>
              </a:solidFill>
            </a:endParaRPr>
          </a:p>
          <a:p>
            <a:pPr lvl="1">
              <a:defRPr/>
            </a:pPr>
            <a:r>
              <a:rPr lang="en-US" sz="2400" dirty="0" smtClean="0">
                <a:solidFill>
                  <a:schemeClr val="tx2">
                    <a:lumMod val="75000"/>
                  </a:schemeClr>
                </a:solidFill>
              </a:rPr>
              <a:t>College admissions decisions</a:t>
            </a:r>
          </a:p>
          <a:p>
            <a:pPr lvl="1">
              <a:defRPr/>
            </a:pPr>
            <a:r>
              <a:rPr lang="en-US" sz="2400" dirty="0" smtClean="0">
                <a:solidFill>
                  <a:schemeClr val="tx2">
                    <a:lumMod val="75000"/>
                  </a:schemeClr>
                </a:solidFill>
              </a:rPr>
              <a:t>Financing college</a:t>
            </a:r>
          </a:p>
          <a:p>
            <a:pPr lvl="1">
              <a:defRPr/>
            </a:pPr>
            <a:r>
              <a:rPr lang="en-US" sz="2400" dirty="0" smtClean="0">
                <a:solidFill>
                  <a:schemeClr val="tx2">
                    <a:lumMod val="75000"/>
                  </a:schemeClr>
                </a:solidFill>
              </a:rPr>
              <a:t>High school experiences and behaviors</a:t>
            </a:r>
          </a:p>
          <a:p>
            <a:pPr lvl="1">
              <a:defRPr/>
            </a:pPr>
            <a:r>
              <a:rPr lang="en-US" sz="2400" dirty="0" smtClean="0">
                <a:solidFill>
                  <a:schemeClr val="tx2">
                    <a:lumMod val="75000"/>
                  </a:schemeClr>
                </a:solidFill>
              </a:rPr>
              <a:t>Knowledge, skills and abilities</a:t>
            </a:r>
          </a:p>
          <a:p>
            <a:pPr lvl="1">
              <a:defRPr/>
            </a:pPr>
            <a:r>
              <a:rPr lang="en-US" sz="2400" dirty="0" smtClean="0">
                <a:solidFill>
                  <a:schemeClr val="tx2">
                    <a:lumMod val="75000"/>
                  </a:schemeClr>
                </a:solidFill>
              </a:rPr>
              <a:t>Expectations for college</a:t>
            </a:r>
            <a:r>
              <a:rPr lang="en-US" sz="2400" dirty="0" smtClean="0">
                <a:solidFill>
                  <a:schemeClr val="tx2">
                    <a:lumMod val="75000"/>
                  </a:schemeClr>
                </a:solidFill>
                <a:latin typeface="Arial Narrow"/>
              </a:rPr>
              <a:t>—</a:t>
            </a:r>
            <a:r>
              <a:rPr lang="en-US" sz="2400" dirty="0" smtClean="0">
                <a:solidFill>
                  <a:schemeClr val="tx2">
                    <a:lumMod val="75000"/>
                  </a:schemeClr>
                </a:solidFill>
              </a:rPr>
              <a:t>major and career</a:t>
            </a:r>
          </a:p>
          <a:p>
            <a:pPr lvl="1">
              <a:defRPr/>
            </a:pPr>
            <a:r>
              <a:rPr lang="en-US" sz="2400" dirty="0" smtClean="0">
                <a:solidFill>
                  <a:schemeClr val="tx2">
                    <a:lumMod val="75000"/>
                  </a:schemeClr>
                </a:solidFill>
              </a:rPr>
              <a:t>Expectations for college life</a:t>
            </a:r>
          </a:p>
          <a:p>
            <a:pPr>
              <a:buFontTx/>
              <a:buNone/>
              <a:defRPr/>
            </a:pPr>
            <a:endParaRPr lang="en-US" dirty="0" smtClean="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dirty="0" smtClean="0"/>
          </a:p>
        </p:txBody>
      </p:sp>
      <p:sp>
        <p:nvSpPr>
          <p:cNvPr id="11" name="TextBox 10"/>
          <p:cNvSpPr txBox="1"/>
          <p:nvPr/>
        </p:nvSpPr>
        <p:spPr>
          <a:xfrm>
            <a:off x="0" y="0"/>
            <a:ext cx="9144000" cy="1046440"/>
          </a:xfrm>
          <a:prstGeom prst="rect">
            <a:avLst/>
          </a:prstGeom>
          <a:solidFill>
            <a:schemeClr val="tx2">
              <a:lumMod val="50000"/>
            </a:schemeClr>
          </a:solidFill>
        </p:spPr>
        <p:txBody>
          <a:bodyPr>
            <a:spAutoFit/>
          </a:bodyPr>
          <a:lstStyle/>
          <a:p>
            <a:pPr>
              <a:defRPr/>
            </a:pPr>
            <a:endParaRPr lang="en-US" sz="1000" dirty="0">
              <a:solidFill>
                <a:schemeClr val="bg2"/>
              </a:solidFill>
              <a:latin typeface="+mj-lt"/>
            </a:endParaRPr>
          </a:p>
          <a:p>
            <a:pPr>
              <a:defRPr/>
            </a:pPr>
            <a:r>
              <a:rPr lang="en-US" sz="3600" dirty="0" smtClean="0">
                <a:solidFill>
                  <a:schemeClr val="bg2"/>
                </a:solidFill>
                <a:latin typeface="+mj-lt"/>
              </a:rPr>
              <a:t>INCOMING FIRST YEAR STUDENTS</a:t>
            </a:r>
          </a:p>
          <a:p>
            <a:pPr>
              <a:defRPr/>
            </a:pPr>
            <a:endParaRPr lang="en-US" sz="1600" dirty="0">
              <a:solidFill>
                <a:schemeClr val="bg2"/>
              </a:solidFill>
            </a:endParaRPr>
          </a:p>
        </p:txBody>
      </p:sp>
      <p:cxnSp>
        <p:nvCxnSpPr>
          <p:cNvPr id="29703" name="Straight Connector 11"/>
          <p:cNvCxnSpPr>
            <a:cxnSpLocks noChangeShapeType="1"/>
          </p:cNvCxnSpPr>
          <p:nvPr/>
        </p:nvCxnSpPr>
        <p:spPr bwMode="auto">
          <a:xfrm>
            <a:off x="152400" y="838200"/>
            <a:ext cx="8686800" cy="0"/>
          </a:xfrm>
          <a:prstGeom prst="line">
            <a:avLst/>
          </a:prstGeom>
          <a:noFill/>
          <a:ln w="15875" algn="ctr">
            <a:solidFill>
              <a:schemeClr val="bg2"/>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High School Experiences</a:t>
            </a:r>
            <a:endParaRPr lang="en-US" dirty="0">
              <a:solidFill>
                <a:schemeClr val="tx2">
                  <a:lumMod val="50000"/>
                </a:schemeClr>
              </a:solidFill>
            </a:endParaRPr>
          </a:p>
        </p:txBody>
      </p:sp>
      <p:sp>
        <p:nvSpPr>
          <p:cNvPr id="38915" name="Subtitle 6"/>
          <p:cNvSpPr>
            <a:spLocks noGrp="1"/>
          </p:cNvSpPr>
          <p:nvPr>
            <p:ph type="subTitle" sz="quarter" idx="1"/>
          </p:nvPr>
        </p:nvSpPr>
        <p:spPr>
          <a:xfrm>
            <a:off x="1371600" y="4648200"/>
            <a:ext cx="6172200" cy="1752600"/>
          </a:xfrm>
        </p:spPr>
        <p:txBody>
          <a:bodyPr/>
          <a:lstStyle/>
          <a:p>
            <a:r>
              <a:rPr lang="en-US" dirty="0" smtClean="0"/>
              <a:t>Understanding students’ established behaviors in high school helps foster skills, knowledge and abilities in the curriculum and co-curriculum.</a:t>
            </a:r>
          </a:p>
        </p:txBody>
      </p:sp>
      <p:pic>
        <p:nvPicPr>
          <p:cNvPr id="83972" name="Picture 4"/>
          <p:cNvPicPr>
            <a:picLocks noChangeAspect="1" noChangeArrowheads="1"/>
          </p:cNvPicPr>
          <p:nvPr/>
        </p:nvPicPr>
        <p:blipFill>
          <a:blip r:embed="rId3" cstate="print"/>
          <a:srcRect/>
          <a:stretch>
            <a:fillRect/>
          </a:stretch>
        </p:blipFill>
        <p:spPr bwMode="auto">
          <a:xfrm>
            <a:off x="1924050" y="1997075"/>
            <a:ext cx="5391150" cy="1050925"/>
          </a:xfrm>
          <a:prstGeom prst="rect">
            <a:avLst/>
          </a:prstGeom>
          <a:noFill/>
          <a:ln w="12700">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How many Advanced Placement </a:t>
            </a:r>
            <a:r>
              <a:rPr lang="en-US" sz="2160" i="1" u="sng" dirty="0" smtClean="0">
                <a:solidFill>
                  <a:schemeClr val="accent5">
                    <a:lumMod val="75000"/>
                  </a:schemeClr>
                </a:solidFill>
              </a:rPr>
              <a:t>courses</a:t>
            </a:r>
            <a:r>
              <a:rPr lang="en-US" sz="2160" i="1" dirty="0" smtClean="0">
                <a:solidFill>
                  <a:schemeClr val="accent5">
                    <a:lumMod val="75000"/>
                  </a:schemeClr>
                </a:solidFill>
              </a:rPr>
              <a:t> </a:t>
            </a:r>
            <a:r>
              <a:rPr lang="en-US" sz="2160" dirty="0" smtClean="0">
                <a:solidFill>
                  <a:schemeClr val="accent5">
                    <a:lumMod val="75000"/>
                  </a:schemeClr>
                </a:solidFill>
              </a:rPr>
              <a:t>did you take in high school?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21</a:t>
            </a:fld>
            <a:endParaRPr lang="en-US" dirty="0"/>
          </a:p>
        </p:txBody>
      </p:sp>
      <p:graphicFrame>
        <p:nvGraphicFramePr>
          <p:cNvPr id="5" name="AP Courses"/>
          <p:cNvGraphicFramePr>
            <a:graphicFrameLocks noGrp="1"/>
          </p:cNvGraphicFramePr>
          <p:nvPr>
            <p:ph idx="1"/>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How many Advanced Placement </a:t>
            </a:r>
            <a:r>
              <a:rPr lang="en-US" sz="2160" i="1" u="sng" dirty="0" smtClean="0">
                <a:solidFill>
                  <a:schemeClr val="accent5">
                    <a:lumMod val="75000"/>
                  </a:schemeClr>
                </a:solidFill>
              </a:rPr>
              <a:t>exams</a:t>
            </a:r>
            <a:r>
              <a:rPr lang="en-US" sz="2160" dirty="0" smtClean="0">
                <a:solidFill>
                  <a:schemeClr val="accent5">
                    <a:lumMod val="75000"/>
                  </a:schemeClr>
                </a:solidFill>
              </a:rPr>
              <a:t> did you take in high school?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22</a:t>
            </a:fld>
            <a:endParaRPr lang="en-US" dirty="0"/>
          </a:p>
        </p:txBody>
      </p:sp>
      <p:graphicFrame>
        <p:nvGraphicFramePr>
          <p:cNvPr id="6" name="AP Exams"/>
          <p:cNvGraphicFramePr>
            <a:graphicFrameLocks/>
          </p:cNvGraphicFramePr>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Which of the following math courses did you complete in high school?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23</a:t>
            </a:fld>
            <a:endParaRPr lang="en-US" dirty="0"/>
          </a:p>
        </p:txBody>
      </p:sp>
      <p:graphicFrame>
        <p:nvGraphicFramePr>
          <p:cNvPr id="5" name="Course completion"/>
          <p:cNvGraphicFramePr>
            <a:graphicFrameLocks noGrp="1"/>
          </p:cNvGraphicFramePr>
          <p:nvPr>
            <p:ph idx="1"/>
          </p:nvPr>
        </p:nvGraphicFramePr>
        <p:xfrm>
          <a:off x="0" y="1447800"/>
          <a:ext cx="9144000" cy="5105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Have you </a:t>
            </a:r>
            <a:r>
              <a:rPr lang="en-US" sz="2160" i="1" u="sng" dirty="0" smtClean="0">
                <a:solidFill>
                  <a:schemeClr val="accent5">
                    <a:lumMod val="75000"/>
                  </a:schemeClr>
                </a:solidFill>
              </a:rPr>
              <a:t>had</a:t>
            </a:r>
            <a:r>
              <a:rPr lang="en-US" sz="2160" i="1" dirty="0" smtClean="0">
                <a:solidFill>
                  <a:schemeClr val="accent5">
                    <a:lumMod val="75000"/>
                  </a:schemeClr>
                </a:solidFill>
              </a:rPr>
              <a:t> </a:t>
            </a:r>
            <a:r>
              <a:rPr lang="en-US" sz="2160" dirty="0" smtClean="0">
                <a:solidFill>
                  <a:schemeClr val="accent5">
                    <a:lumMod val="75000"/>
                  </a:schemeClr>
                </a:solidFill>
              </a:rPr>
              <a:t>any special tutoring or remedial work </a:t>
            </a:r>
            <a:br>
              <a:rPr lang="en-US" sz="2160" dirty="0" smtClean="0">
                <a:solidFill>
                  <a:schemeClr val="accent5">
                    <a:lumMod val="75000"/>
                  </a:schemeClr>
                </a:solidFill>
              </a:rPr>
            </a:br>
            <a:r>
              <a:rPr lang="en-US" sz="2160" dirty="0" smtClean="0">
                <a:solidFill>
                  <a:schemeClr val="accent5">
                    <a:lumMod val="75000"/>
                  </a:schemeClr>
                </a:solidFill>
              </a:rPr>
              <a:t>in any of the following subjects?</a:t>
            </a:r>
            <a:endParaRPr lang="en-US" sz="2160" dirty="0"/>
          </a:p>
        </p:txBody>
      </p:sp>
      <p:graphicFrame>
        <p:nvGraphicFramePr>
          <p:cNvPr id="5" name="Had tutoring"/>
          <p:cNvGraphicFramePr>
            <a:graphicFrameLocks noGrp="1"/>
          </p:cNvGraphicFramePr>
          <p:nvPr>
            <p:ph idx="1"/>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 Do you feel you </a:t>
            </a:r>
            <a:r>
              <a:rPr lang="en-US" sz="2160" i="1" u="sng" dirty="0" smtClean="0">
                <a:solidFill>
                  <a:schemeClr val="accent5">
                    <a:lumMod val="75000"/>
                  </a:schemeClr>
                </a:solidFill>
              </a:rPr>
              <a:t>will need</a:t>
            </a:r>
            <a:r>
              <a:rPr lang="en-US" sz="2160" i="1" dirty="0" smtClean="0">
                <a:solidFill>
                  <a:schemeClr val="accent5">
                    <a:lumMod val="75000"/>
                  </a:schemeClr>
                </a:solidFill>
              </a:rPr>
              <a:t> </a:t>
            </a:r>
            <a:r>
              <a:rPr lang="en-US" sz="2160" dirty="0" smtClean="0">
                <a:solidFill>
                  <a:schemeClr val="accent5">
                    <a:lumMod val="75000"/>
                  </a:schemeClr>
                </a:solidFill>
              </a:rPr>
              <a:t>any special tutoring or remedial work </a:t>
            </a:r>
            <a:br>
              <a:rPr lang="en-US" sz="2160" dirty="0" smtClean="0">
                <a:solidFill>
                  <a:schemeClr val="accent5">
                    <a:lumMod val="75000"/>
                  </a:schemeClr>
                </a:solidFill>
              </a:rPr>
            </a:br>
            <a:r>
              <a:rPr lang="en-US" sz="2160" dirty="0" smtClean="0">
                <a:solidFill>
                  <a:schemeClr val="accent5">
                    <a:lumMod val="75000"/>
                  </a:schemeClr>
                </a:solidFill>
              </a:rPr>
              <a:t>in any of the following subjects?</a:t>
            </a:r>
            <a:endParaRPr lang="en-US" dirty="0"/>
          </a:p>
        </p:txBody>
      </p:sp>
      <p:graphicFrame>
        <p:nvGraphicFramePr>
          <p:cNvPr id="5" name="Will need tutoring"/>
          <p:cNvGraphicFramePr>
            <a:graphicFrameLocks noGrp="1"/>
          </p:cNvGraphicFramePr>
          <p:nvPr>
            <p:ph idx="1"/>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26</a:t>
            </a:fld>
            <a:endParaRPr lang="en-US" dirty="0"/>
          </a:p>
        </p:txBody>
      </p:sp>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smtClean="0">
                <a:solidFill>
                  <a:srgbClr val="7680AC">
                    <a:lumMod val="75000"/>
                  </a:srgbClr>
                </a:solidFill>
              </a:rPr>
              <a:t> </a:t>
            </a:r>
            <a:r>
              <a:rPr lang="en-US" sz="1200" dirty="0">
                <a:solidFill>
                  <a:schemeClr val="tx2"/>
                </a:solidFill>
              </a:rPr>
              <a:t>Your </a:t>
            </a:r>
            <a:r>
              <a:rPr lang="en-US" sz="1200" dirty="0" smtClean="0">
                <a:solidFill>
                  <a:schemeClr val="tx2"/>
                </a:solidFill>
              </a:rPr>
              <a:t>Institution       Comparison </a:t>
            </a:r>
            <a:r>
              <a:rPr lang="en-US" sz="1200" dirty="0">
                <a:solidFill>
                  <a:schemeClr val="tx2"/>
                </a:solidFill>
              </a:rPr>
              <a:t>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90600" y="152400"/>
            <a:ext cx="8001000" cy="1219200"/>
          </a:xfrm>
        </p:spPr>
        <p:txBody>
          <a:bodyPr/>
          <a:lstStyle/>
          <a:p>
            <a:pPr eaLnBrk="1" hangingPunct="1">
              <a:defRPr/>
            </a:pPr>
            <a:r>
              <a:rPr lang="en-US" dirty="0" smtClean="0">
                <a:solidFill>
                  <a:schemeClr val="tx1">
                    <a:lumMod val="50000"/>
                  </a:schemeClr>
                </a:solidFill>
              </a:rPr>
              <a:t>Habits of Mind</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solidFill>
                  <a:schemeClr val="tx1"/>
                </a:solidFill>
              </a:rPr>
              <a:t> </a:t>
            </a:r>
            <a:r>
              <a:rPr lang="en-US" sz="1600" i="1" dirty="0" smtClean="0"/>
              <a:t>Habits of Mind </a:t>
            </a:r>
            <a:r>
              <a:rPr lang="en-US" sz="1600" dirty="0" smtClean="0"/>
              <a:t>is a unified measure of the behaviors and traits associated with academic success. These learning behaviors are seen as the foundation for lifelong learning.</a:t>
            </a:r>
            <a:endParaRPr lang="en-US" sz="1600" dirty="0" smtClean="0">
              <a:solidFill>
                <a:schemeClr val="tx1"/>
              </a:solidFill>
            </a:endParaRPr>
          </a:p>
        </p:txBody>
      </p:sp>
      <p:sp>
        <p:nvSpPr>
          <p:cNvPr id="7176" name="TextBox 1"/>
          <p:cNvSpPr txBox="1">
            <a:spLocks noChangeArrowheads="1"/>
          </p:cNvSpPr>
          <p:nvPr/>
        </p:nvSpPr>
        <p:spPr bwMode="auto">
          <a:xfrm>
            <a:off x="5791200" y="1828800"/>
            <a:ext cx="2971800" cy="3505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2">
                    <a:lumMod val="75000"/>
                  </a:schemeClr>
                </a:solidFill>
              </a:rPr>
              <a:t> Support your </a:t>
            </a:r>
            <a:r>
              <a:rPr lang="en-US" sz="1200" dirty="0" smtClean="0">
                <a:solidFill>
                  <a:schemeClr val="tx2">
                    <a:lumMod val="75000"/>
                  </a:schemeClr>
                </a:solidFill>
              </a:rPr>
              <a:t>opinions </a:t>
            </a:r>
            <a:r>
              <a:rPr lang="en-US" sz="1200" dirty="0">
                <a:solidFill>
                  <a:schemeClr val="tx2">
                    <a:lumMod val="75000"/>
                  </a:schemeClr>
                </a:solidFill>
              </a:rPr>
              <a:t>with </a:t>
            </a:r>
            <a:r>
              <a:rPr lang="en-US" sz="1200" dirty="0" smtClean="0">
                <a:solidFill>
                  <a:schemeClr val="tx2">
                    <a:lumMod val="75000"/>
                  </a:schemeClr>
                </a:solidFill>
              </a:rPr>
              <a:t>a logical </a:t>
            </a:r>
            <a:r>
              <a:rPr lang="en-US" sz="1200" dirty="0">
                <a:solidFill>
                  <a:schemeClr val="tx2">
                    <a:lumMod val="75000"/>
                  </a:schemeClr>
                </a:solidFill>
              </a:rPr>
              <a:t>argument</a:t>
            </a:r>
          </a:p>
          <a:p>
            <a:pPr>
              <a:buFont typeface="Arial" charset="0"/>
              <a:buChar char="•"/>
              <a:defRPr/>
            </a:pPr>
            <a:r>
              <a:rPr lang="en-US" sz="1200" dirty="0">
                <a:solidFill>
                  <a:schemeClr val="tx2">
                    <a:lumMod val="75000"/>
                  </a:schemeClr>
                </a:solidFill>
              </a:rPr>
              <a:t> Seek solutions to problems and explain them</a:t>
            </a:r>
          </a:p>
          <a:p>
            <a:pPr>
              <a:defRPr/>
            </a:pPr>
            <a:r>
              <a:rPr lang="en-US" sz="1200" dirty="0">
                <a:solidFill>
                  <a:schemeClr val="tx2">
                    <a:lumMod val="75000"/>
                  </a:schemeClr>
                </a:solidFill>
              </a:rPr>
              <a:t>  to others</a:t>
            </a:r>
          </a:p>
          <a:p>
            <a:pPr>
              <a:buFont typeface="Arial" charset="0"/>
              <a:buChar char="•"/>
              <a:defRPr/>
            </a:pPr>
            <a:r>
              <a:rPr lang="en-US" sz="1200" dirty="0">
                <a:solidFill>
                  <a:schemeClr val="tx2">
                    <a:lumMod val="75000"/>
                  </a:schemeClr>
                </a:solidFill>
              </a:rPr>
              <a:t> Seek alternative solutions to a problem</a:t>
            </a:r>
          </a:p>
          <a:p>
            <a:pPr>
              <a:buFont typeface="Arial" charset="0"/>
              <a:buChar char="•"/>
              <a:defRPr/>
            </a:pPr>
            <a:r>
              <a:rPr lang="en-US" sz="1200" dirty="0">
                <a:solidFill>
                  <a:schemeClr val="tx2">
                    <a:lumMod val="75000"/>
                  </a:schemeClr>
                </a:solidFill>
              </a:rPr>
              <a:t> Evaluate the quality or reliability of</a:t>
            </a:r>
          </a:p>
          <a:p>
            <a:pPr>
              <a:defRPr/>
            </a:pPr>
            <a:r>
              <a:rPr lang="en-US" sz="1200" dirty="0">
                <a:solidFill>
                  <a:schemeClr val="tx2">
                    <a:lumMod val="75000"/>
                  </a:schemeClr>
                </a:solidFill>
              </a:rPr>
              <a:t>  information you received</a:t>
            </a:r>
          </a:p>
          <a:p>
            <a:pPr>
              <a:buFont typeface="Arial" charset="0"/>
              <a:buChar char="•"/>
              <a:defRPr/>
            </a:pPr>
            <a:r>
              <a:rPr lang="en-US" sz="1200" dirty="0">
                <a:solidFill>
                  <a:schemeClr val="tx2">
                    <a:lumMod val="75000"/>
                  </a:schemeClr>
                </a:solidFill>
              </a:rPr>
              <a:t> Ask questions in class</a:t>
            </a:r>
          </a:p>
          <a:p>
            <a:pPr>
              <a:buFont typeface="Arial" charset="0"/>
              <a:buChar char="•"/>
              <a:defRPr/>
            </a:pPr>
            <a:r>
              <a:rPr lang="en-US" sz="1200" dirty="0">
                <a:solidFill>
                  <a:schemeClr val="tx2">
                    <a:lumMod val="75000"/>
                  </a:schemeClr>
                </a:solidFill>
              </a:rPr>
              <a:t> Take a risk because you felt you had more to</a:t>
            </a:r>
          </a:p>
          <a:p>
            <a:pPr>
              <a:defRPr/>
            </a:pPr>
            <a:r>
              <a:rPr lang="en-US" sz="1200" dirty="0">
                <a:solidFill>
                  <a:schemeClr val="tx2">
                    <a:lumMod val="75000"/>
                  </a:schemeClr>
                </a:solidFill>
              </a:rPr>
              <a:t>  gain</a:t>
            </a:r>
          </a:p>
          <a:p>
            <a:pPr>
              <a:buFont typeface="Arial" charset="0"/>
              <a:buChar char="•"/>
              <a:defRPr/>
            </a:pPr>
            <a:r>
              <a:rPr lang="en-US" sz="1200" dirty="0">
                <a:solidFill>
                  <a:schemeClr val="tx2">
                    <a:lumMod val="75000"/>
                  </a:schemeClr>
                </a:solidFill>
              </a:rPr>
              <a:t> Seek feedback on academic work </a:t>
            </a:r>
          </a:p>
          <a:p>
            <a:pPr>
              <a:buFont typeface="Arial" charset="0"/>
              <a:buChar char="•"/>
              <a:defRPr/>
            </a:pPr>
            <a:r>
              <a:rPr lang="en-US" sz="1200" dirty="0">
                <a:solidFill>
                  <a:schemeClr val="tx2">
                    <a:lumMod val="75000"/>
                  </a:schemeClr>
                </a:solidFill>
              </a:rPr>
              <a:t> Explore topics on your own, even though it</a:t>
            </a:r>
          </a:p>
          <a:p>
            <a:pPr>
              <a:defRPr/>
            </a:pPr>
            <a:r>
              <a:rPr lang="en-US" sz="1200" dirty="0">
                <a:solidFill>
                  <a:schemeClr val="tx2">
                    <a:lumMod val="75000"/>
                  </a:schemeClr>
                </a:solidFill>
              </a:rPr>
              <a:t>  was not required for a class</a:t>
            </a:r>
          </a:p>
          <a:p>
            <a:pPr>
              <a:buFont typeface="Arial" charset="0"/>
              <a:buChar char="•"/>
              <a:defRPr/>
            </a:pPr>
            <a:r>
              <a:rPr lang="en-US" sz="1200" dirty="0">
                <a:solidFill>
                  <a:schemeClr val="tx2">
                    <a:lumMod val="75000"/>
                  </a:schemeClr>
                </a:solidFill>
              </a:rPr>
              <a:t> Accept mistakes as part of the learning</a:t>
            </a:r>
          </a:p>
          <a:p>
            <a:pPr>
              <a:defRPr/>
            </a:pPr>
            <a:r>
              <a:rPr lang="en-US" sz="1200" dirty="0">
                <a:solidFill>
                  <a:schemeClr val="tx2">
                    <a:lumMod val="75000"/>
                  </a:schemeClr>
                </a:solidFill>
              </a:rPr>
              <a:t>  process</a:t>
            </a:r>
          </a:p>
          <a:p>
            <a:pPr>
              <a:buFont typeface="Arial" charset="0"/>
              <a:buChar char="•"/>
              <a:defRPr/>
            </a:pPr>
            <a:r>
              <a:rPr lang="en-US" sz="1200" dirty="0">
                <a:solidFill>
                  <a:schemeClr val="tx2">
                    <a:lumMod val="75000"/>
                  </a:schemeClr>
                </a:solidFill>
              </a:rPr>
              <a:t> Revise your papers to improve your writing</a:t>
            </a:r>
          </a:p>
          <a:p>
            <a:pPr>
              <a:buFont typeface="Arial" charset="0"/>
              <a:buChar char="•"/>
              <a:defRPr/>
            </a:pPr>
            <a:r>
              <a:rPr lang="en-US" sz="1200" dirty="0">
                <a:solidFill>
                  <a:schemeClr val="tx2">
                    <a:lumMod val="75000"/>
                  </a:schemeClr>
                </a:solidFill>
              </a:rPr>
              <a:t> Look up scientific research articles and</a:t>
            </a:r>
          </a:p>
          <a:p>
            <a:pPr>
              <a:defRPr/>
            </a:pPr>
            <a:r>
              <a:rPr lang="en-US" sz="1200" dirty="0">
                <a:solidFill>
                  <a:schemeClr val="tx2">
                    <a:lumMod val="75000"/>
                  </a:schemeClr>
                </a:solidFill>
              </a:rPr>
              <a:t>  resources</a:t>
            </a:r>
          </a:p>
          <a:p>
            <a:pPr>
              <a:defRPr/>
            </a:pPr>
            <a:endParaRPr lang="en-US" sz="1200" dirty="0">
              <a:solidFill>
                <a:schemeClr val="tx2">
                  <a:lumMod val="75000"/>
                </a:schemeClr>
              </a:solidFill>
            </a:endParaRPr>
          </a:p>
          <a:p>
            <a:pPr>
              <a:buFont typeface="Arial" charset="0"/>
              <a:buChar char="•"/>
              <a:defRPr/>
            </a:pPr>
            <a:endParaRPr lang="en-US" sz="1200" dirty="0">
              <a:solidFill>
                <a:schemeClr val="tx2">
                  <a:lumMod val="75000"/>
                </a:schemeClr>
              </a:solidFill>
            </a:endParaRP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nvGraphicFramePr>
        <p:xfrm>
          <a:off x="152400" y="1676400"/>
          <a:ext cx="5715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943600" y="2514600"/>
            <a:ext cx="2819400" cy="2362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Tolerance of others with different beliefs</a:t>
            </a:r>
          </a:p>
          <a:p>
            <a:pPr>
              <a:buFont typeface="Arial" charset="0"/>
              <a:buChar char="•"/>
              <a:defRPr/>
            </a:pPr>
            <a:r>
              <a:rPr lang="en-US" sz="1200" dirty="0">
                <a:solidFill>
                  <a:schemeClr val="tx1">
                    <a:lumMod val="75000"/>
                  </a:schemeClr>
                </a:solidFill>
              </a:rPr>
              <a:t> Ability to work cooperatively with diverse</a:t>
            </a:r>
          </a:p>
          <a:p>
            <a:pPr>
              <a:defRPr/>
            </a:pPr>
            <a:r>
              <a:rPr lang="en-US" sz="1200" dirty="0">
                <a:solidFill>
                  <a:schemeClr val="tx1">
                    <a:lumMod val="75000"/>
                  </a:schemeClr>
                </a:solidFill>
              </a:rPr>
              <a:t>   people</a:t>
            </a:r>
          </a:p>
          <a:p>
            <a:pPr>
              <a:buFont typeface="Arial" charset="0"/>
              <a:buChar char="•"/>
              <a:defRPr/>
            </a:pPr>
            <a:r>
              <a:rPr lang="en-US" sz="1200" dirty="0">
                <a:solidFill>
                  <a:schemeClr val="tx1">
                    <a:lumMod val="75000"/>
                  </a:schemeClr>
                </a:solidFill>
              </a:rPr>
              <a:t> Ability to discuss and negotiate</a:t>
            </a:r>
          </a:p>
          <a:p>
            <a:pPr>
              <a:defRPr/>
            </a:pPr>
            <a:r>
              <a:rPr lang="en-US" sz="1200" dirty="0">
                <a:solidFill>
                  <a:schemeClr val="tx1">
                    <a:lumMod val="75000"/>
                  </a:schemeClr>
                </a:solidFill>
              </a:rPr>
              <a:t>   controversial issues</a:t>
            </a:r>
          </a:p>
          <a:p>
            <a:pPr>
              <a:buFont typeface="Arial" charset="0"/>
              <a:buChar char="•"/>
              <a:defRPr/>
            </a:pPr>
            <a:r>
              <a:rPr lang="en-US" sz="1200" dirty="0">
                <a:solidFill>
                  <a:schemeClr val="tx1">
                    <a:lumMod val="75000"/>
                  </a:schemeClr>
                </a:solidFill>
              </a:rPr>
              <a:t> Openness to having my views challenged</a:t>
            </a:r>
          </a:p>
          <a:p>
            <a:pPr>
              <a:buFont typeface="Arial" charset="0"/>
              <a:buChar char="•"/>
              <a:defRPr/>
            </a:pPr>
            <a:r>
              <a:rPr lang="en-US" sz="1200" dirty="0">
                <a:solidFill>
                  <a:schemeClr val="tx1">
                    <a:lumMod val="75000"/>
                  </a:schemeClr>
                </a:solidFill>
              </a:rPr>
              <a:t> Ability to see the world from someone</a:t>
            </a:r>
          </a:p>
          <a:p>
            <a:pPr>
              <a:defRPr/>
            </a:pPr>
            <a:r>
              <a:rPr lang="en-US" sz="1200" dirty="0">
                <a:solidFill>
                  <a:schemeClr val="tx1">
                    <a:lumMod val="75000"/>
                  </a:schemeClr>
                </a:solidFill>
              </a:rPr>
              <a:t>   else's perspective</a:t>
            </a:r>
          </a:p>
          <a:p>
            <a:pP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Pluralistic Orientation</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kern="0" dirty="0">
                <a:solidFill>
                  <a:srgbClr val="7680AC"/>
                </a:solidFill>
                <a:latin typeface="+mj-lt"/>
                <a:ea typeface="+mj-ea"/>
                <a:cs typeface="+mj-cs"/>
              </a:rPr>
              <a:t/>
            </a:r>
            <a:br>
              <a:rPr lang="en-US" sz="1600" b="1" kern="0" dirty="0">
                <a:solidFill>
                  <a:srgbClr val="7680AC"/>
                </a:solidFill>
                <a:latin typeface="+mj-lt"/>
                <a:ea typeface="+mj-ea"/>
                <a:cs typeface="+mj-cs"/>
              </a:rPr>
            </a:br>
            <a:r>
              <a:rPr lang="en-US" sz="1600" b="1" i="1" kern="0" dirty="0">
                <a:solidFill>
                  <a:srgbClr val="7680AC"/>
                </a:solidFill>
                <a:latin typeface="+mj-lt"/>
                <a:ea typeface="+mj-ea"/>
                <a:cs typeface="+mj-cs"/>
              </a:rPr>
              <a:t>Pluralistic Orientation </a:t>
            </a:r>
            <a:r>
              <a:rPr lang="en-US" sz="1600" b="1" kern="0" dirty="0">
                <a:solidFill>
                  <a:srgbClr val="7680AC"/>
                </a:solidFill>
                <a:latin typeface="+mj-lt"/>
                <a:ea typeface="+mj-ea"/>
                <a:cs typeface="+mj-cs"/>
              </a:rPr>
              <a:t>measures skills and dispositions appropriate for </a:t>
            </a:r>
            <a:br>
              <a:rPr lang="en-US" sz="1600" b="1" kern="0" dirty="0">
                <a:solidFill>
                  <a:srgbClr val="7680AC"/>
                </a:solidFill>
                <a:latin typeface="+mj-lt"/>
                <a:ea typeface="+mj-ea"/>
                <a:cs typeface="+mj-cs"/>
              </a:rPr>
            </a:br>
            <a:r>
              <a:rPr lang="en-US" sz="1600" b="1" kern="0" dirty="0">
                <a:solidFill>
                  <a:srgbClr val="7680AC"/>
                </a:solidFill>
                <a:latin typeface="+mj-lt"/>
                <a:ea typeface="+mj-ea"/>
                <a:cs typeface="+mj-cs"/>
              </a:rPr>
              <a:t>living and working in a diverse society.</a:t>
            </a:r>
            <a:endParaRPr lang="en-US" sz="1600" b="1" kern="0" dirty="0">
              <a:latin typeface="+mj-lt"/>
              <a:ea typeface="+mj-ea"/>
              <a:cs typeface="+mj-cs"/>
            </a:endParaRPr>
          </a:p>
        </p:txBody>
      </p:sp>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28</a:t>
            </a:fld>
            <a:endParaRPr lang="en-US" dirty="0"/>
          </a:p>
        </p:txBody>
      </p:sp>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nvGraphicFramePr>
        <p:xfrm>
          <a:off x="533400" y="1600200"/>
          <a:ext cx="56388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590800" cy="1600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Self-rated academic ability</a:t>
            </a:r>
          </a:p>
          <a:p>
            <a:pPr algn="just">
              <a:buFont typeface="Arial" charset="0"/>
              <a:buChar char="•"/>
              <a:defRPr/>
            </a:pPr>
            <a:r>
              <a:rPr lang="en-US" sz="1200" dirty="0">
                <a:solidFill>
                  <a:schemeClr val="tx1">
                    <a:lumMod val="75000"/>
                  </a:schemeClr>
                </a:solidFill>
              </a:rPr>
              <a:t> Self-rated mathematical ability</a:t>
            </a:r>
          </a:p>
          <a:p>
            <a:pPr algn="just">
              <a:buFont typeface="Arial" charset="0"/>
              <a:buChar char="•"/>
              <a:defRPr/>
            </a:pPr>
            <a:r>
              <a:rPr lang="en-US" sz="1200" dirty="0">
                <a:solidFill>
                  <a:schemeClr val="tx1">
                    <a:lumMod val="75000"/>
                  </a:schemeClr>
                </a:solidFill>
              </a:rPr>
              <a:t> Self-rated self-confidence (intellectual)</a:t>
            </a:r>
          </a:p>
          <a:p>
            <a:pPr algn="just">
              <a:buFont typeface="Arial" charset="0"/>
              <a:buChar char="•"/>
              <a:defRPr/>
            </a:pPr>
            <a:r>
              <a:rPr lang="en-US" sz="1200" dirty="0">
                <a:solidFill>
                  <a:schemeClr val="tx1">
                    <a:lumMod val="75000"/>
                  </a:schemeClr>
                </a:solidFill>
              </a:rPr>
              <a:t> Self-rated drive to achieve</a:t>
            </a:r>
            <a:endParaRPr lang="en-US" sz="1200" dirty="0">
              <a:solidFill>
                <a:schemeClr val="tx2">
                  <a:lumMod val="75000"/>
                </a:schemeClr>
              </a:solidFill>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Academic Self-Concept</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Self-awareness and confidence in academic environments help students learn </a:t>
            </a:r>
            <a:r>
              <a:rPr lang="en-US" sz="1600" b="1" kern="0" dirty="0" smtClean="0">
                <a:latin typeface="+mj-lt"/>
                <a:ea typeface="+mj-ea"/>
                <a:cs typeface="+mj-cs"/>
              </a:rPr>
              <a:t>by encouraging </a:t>
            </a:r>
            <a:r>
              <a:rPr lang="en-US" sz="1600" b="1" kern="0" dirty="0">
                <a:latin typeface="+mj-lt"/>
                <a:ea typeface="+mj-ea"/>
                <a:cs typeface="+mj-cs"/>
              </a:rPr>
              <a:t>their intellectual inquiry. </a:t>
            </a:r>
            <a:r>
              <a:rPr lang="en-US" sz="1600" b="1" i="1" kern="0" dirty="0">
                <a:solidFill>
                  <a:srgbClr val="7680AC"/>
                </a:solidFill>
                <a:latin typeface="+mj-lt"/>
                <a:ea typeface="+mj-ea"/>
                <a:cs typeface="+mj-cs"/>
              </a:rPr>
              <a:t>Academic Self-Concept </a:t>
            </a:r>
            <a:r>
              <a:rPr lang="en-US" sz="1600" b="1" kern="0" dirty="0">
                <a:solidFill>
                  <a:srgbClr val="7680AC"/>
                </a:solidFill>
                <a:latin typeface="+mj-lt"/>
                <a:ea typeface="+mj-ea"/>
                <a:cs typeface="+mj-cs"/>
              </a:rPr>
              <a:t>is a unified measure </a:t>
            </a:r>
            <a:endParaRPr lang="en-US" sz="1600" b="1" kern="0" dirty="0" smtClean="0">
              <a:solidFill>
                <a:srgbClr val="7680AC"/>
              </a:solidFill>
              <a:latin typeface="+mj-lt"/>
              <a:ea typeface="+mj-ea"/>
              <a:cs typeface="+mj-cs"/>
            </a:endParaRPr>
          </a:p>
          <a:p>
            <a:pPr algn="ctr" eaLnBrk="1" hangingPunct="1">
              <a:defRPr/>
            </a:pPr>
            <a:r>
              <a:rPr lang="en-US" sz="1600" b="1" kern="0" dirty="0" smtClean="0">
                <a:solidFill>
                  <a:srgbClr val="7680AC"/>
                </a:solidFill>
                <a:latin typeface="+mj-lt"/>
                <a:ea typeface="+mj-ea"/>
                <a:cs typeface="+mj-cs"/>
              </a:rPr>
              <a:t>of </a:t>
            </a:r>
            <a:r>
              <a:rPr lang="en-US" sz="1600" b="1" kern="0" dirty="0">
                <a:solidFill>
                  <a:srgbClr val="7680AC"/>
                </a:solidFill>
                <a:latin typeface="+mj-lt"/>
                <a:ea typeface="+mj-ea"/>
                <a:cs typeface="+mj-cs"/>
              </a:rPr>
              <a:t>students’ beliefs about their abilities and confidence in academic environments.</a:t>
            </a:r>
            <a:endParaRPr lang="en-US" sz="1600" b="1" kern="0" dirty="0">
              <a:latin typeface="+mj-lt"/>
              <a:ea typeface="+mj-ea"/>
              <a:cs typeface="+mj-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Civic Engagement</a:t>
            </a:r>
            <a:r>
              <a:rPr lang="en-US" sz="1600" dirty="0" smtClean="0"/>
              <a:t/>
            </a:r>
            <a:br>
              <a:rPr lang="en-US" sz="1600" dirty="0" smtClean="0"/>
            </a:br>
            <a:r>
              <a:rPr lang="en-US" sz="1600" dirty="0" smtClean="0"/>
              <a:t/>
            </a:r>
            <a:br>
              <a:rPr lang="en-US" sz="1600" dirty="0" smtClean="0"/>
            </a:br>
            <a:r>
              <a:rPr lang="en-US" sz="1600" dirty="0" smtClean="0">
                <a:solidFill>
                  <a:schemeClr val="tx1"/>
                </a:solidFill>
              </a:rPr>
              <a:t>Engaged citizens are a critical element in the functioning of our democratic society. </a:t>
            </a:r>
            <a:br>
              <a:rPr lang="en-US" sz="1600" dirty="0" smtClean="0">
                <a:solidFill>
                  <a:schemeClr val="tx1"/>
                </a:solidFill>
              </a:rPr>
            </a:br>
            <a:r>
              <a:rPr lang="en-US" sz="1600" i="1" dirty="0" smtClean="0"/>
              <a:t>Civic Engagement </a:t>
            </a:r>
            <a:r>
              <a:rPr lang="en-US" sz="1600" dirty="0" smtClean="0"/>
              <a:t>measures the extent to which students are motivated and </a:t>
            </a:r>
            <a:br>
              <a:rPr lang="en-US" sz="1600" dirty="0" smtClean="0"/>
            </a:br>
            <a:r>
              <a:rPr lang="en-US" sz="1600" dirty="0" smtClean="0"/>
              <a:t>involved in civic, electoral and political activities.</a:t>
            </a:r>
            <a:endParaRPr lang="en-US" sz="1600" dirty="0" smtClean="0">
              <a:solidFill>
                <a:schemeClr val="tx1"/>
              </a:solidFill>
            </a:endParaRPr>
          </a:p>
        </p:txBody>
      </p:sp>
      <p:graphicFrame>
        <p:nvGraphicFramePr>
          <p:cNvPr id="8" name="Civic Engagement"/>
          <p:cNvGraphicFramePr>
            <a:graphicFrameLocks noChangeAspect="1"/>
          </p:cNvGraphicFramePr>
          <p:nvPr>
            <p:custDataLst>
              <p:tags r:id="rId1"/>
            </p:custData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701914" y="6019800"/>
            <a:ext cx="2668359" cy="276999"/>
          </a:xfrm>
          <a:prstGeom prst="rect">
            <a:avLst/>
          </a:prstGeom>
          <a:noFill/>
          <a:ln w="9525">
            <a:noFill/>
            <a:miter lim="800000"/>
            <a:headEnd/>
            <a:tailEnd/>
          </a:ln>
        </p:spPr>
        <p:txBody>
          <a:bodyPr wrap="none">
            <a:spAutoFit/>
          </a:bodyPr>
          <a:lstStyle/>
          <a:p>
            <a:pPr algn="ctr">
              <a:defRPr/>
            </a:pPr>
            <a:r>
              <a:rPr lang="en-US" sz="1200" dirty="0" smtClean="0">
                <a:solidFill>
                  <a:schemeClr val="tx2">
                    <a:lumMod val="75000"/>
                  </a:schemeClr>
                </a:solidFill>
              </a:rPr>
              <a:t>  Your </a:t>
            </a:r>
            <a:r>
              <a:rPr lang="en-US" sz="1200" dirty="0">
                <a:solidFill>
                  <a:schemeClr val="tx2">
                    <a:lumMod val="75000"/>
                  </a:schemeClr>
                </a:solidFill>
              </a:rPr>
              <a:t>Institution       Comparison Group</a:t>
            </a: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29</a:t>
            </a:fld>
            <a:endParaRPr lang="en-US" dirty="0"/>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smtClean="0">
                <a:solidFill>
                  <a:schemeClr val="tx2">
                    <a:lumMod val="50000"/>
                  </a:schemeClr>
                </a:solidFill>
              </a:rPr>
              <a:t>Table of Contents</a:t>
            </a:r>
          </a:p>
        </p:txBody>
      </p:sp>
      <p:sp>
        <p:nvSpPr>
          <p:cNvPr id="8" name="Content Placeholder 7"/>
          <p:cNvSpPr>
            <a:spLocks noGrp="1"/>
          </p:cNvSpPr>
          <p:nvPr>
            <p:ph idx="1"/>
          </p:nvPr>
        </p:nvSpPr>
        <p:spPr>
          <a:xfrm>
            <a:off x="457200" y="1295400"/>
            <a:ext cx="8077200" cy="4724400"/>
          </a:xfrm>
        </p:spPr>
        <p:txBody>
          <a:bodyPr numCol="2"/>
          <a:lstStyle/>
          <a:p>
            <a:pPr eaLnBrk="1" hangingPunct="1">
              <a:spcBef>
                <a:spcPts val="400"/>
              </a:spcBef>
              <a:buClr>
                <a:srgbClr val="7680AC"/>
              </a:buClr>
              <a:buNone/>
              <a:defRPr/>
            </a:pPr>
            <a:r>
              <a:rPr lang="en-US" sz="1600" u="sng" dirty="0" smtClean="0">
                <a:solidFill>
                  <a:schemeClr val="tx2">
                    <a:lumMod val="50000"/>
                  </a:schemeClr>
                </a:solidFill>
              </a:rPr>
              <a:t>Demographics</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Sex and Race/Ethnicity</a:t>
            </a:r>
          </a:p>
          <a:p>
            <a:pPr eaLnBrk="1" hangingPunct="1">
              <a:spcBef>
                <a:spcPts val="400"/>
              </a:spcBef>
              <a:buClr>
                <a:srgbClr val="7680AC"/>
              </a:buClr>
              <a:buNone/>
              <a:defRPr/>
            </a:pPr>
            <a:r>
              <a:rPr lang="en-US" sz="1400" dirty="0" smtClean="0">
                <a:solidFill>
                  <a:srgbClr val="767FAC"/>
                </a:solidFill>
              </a:rPr>
              <a:t>   Distance from Home</a:t>
            </a:r>
          </a:p>
          <a:p>
            <a:pPr eaLnBrk="1" hangingPunct="1">
              <a:spcBef>
                <a:spcPts val="400"/>
              </a:spcBef>
              <a:buClr>
                <a:srgbClr val="7680AC"/>
              </a:buClr>
              <a:buNone/>
              <a:defRPr/>
            </a:pPr>
            <a:r>
              <a:rPr lang="en-US" sz="1400" dirty="0" smtClean="0">
                <a:solidFill>
                  <a:srgbClr val="767FAC"/>
                </a:solidFill>
              </a:rPr>
              <a:t>   Type of High School</a:t>
            </a:r>
          </a:p>
          <a:p>
            <a:pPr lvl="1" eaLnBrk="1" hangingPunct="1">
              <a:spcBef>
                <a:spcPts val="400"/>
              </a:spcBef>
              <a:buClr>
                <a:srgbClr val="7680AC"/>
              </a:buClr>
              <a:buNone/>
              <a:defRPr/>
            </a:pPr>
            <a:endParaRPr lang="en-US" sz="1800"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College Admissions Decisions</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College Applications</a:t>
            </a:r>
          </a:p>
          <a:p>
            <a:pPr eaLnBrk="1" hangingPunct="1">
              <a:spcBef>
                <a:spcPts val="400"/>
              </a:spcBef>
              <a:buClr>
                <a:srgbClr val="7680AC"/>
              </a:buClr>
              <a:buNone/>
              <a:defRPr/>
            </a:pPr>
            <a:r>
              <a:rPr lang="en-US" sz="1400" dirty="0" smtClean="0">
                <a:solidFill>
                  <a:srgbClr val="767FAC"/>
                </a:solidFill>
              </a:rPr>
              <a:t>   Accepted/Attending First Choice</a:t>
            </a:r>
          </a:p>
          <a:p>
            <a:pPr eaLnBrk="1" hangingPunct="1">
              <a:spcBef>
                <a:spcPts val="400"/>
              </a:spcBef>
              <a:buClr>
                <a:srgbClr val="7680AC"/>
              </a:buClr>
              <a:buNone/>
              <a:defRPr/>
            </a:pPr>
            <a:r>
              <a:rPr lang="en-US" sz="1400" dirty="0" smtClean="0">
                <a:solidFill>
                  <a:srgbClr val="767FAC"/>
                </a:solidFill>
              </a:rPr>
              <a:t>   Reasons for Attending College</a:t>
            </a:r>
          </a:p>
          <a:p>
            <a:pPr eaLnBrk="1" hangingPunct="1">
              <a:spcBef>
                <a:spcPts val="400"/>
              </a:spcBef>
              <a:buClr>
                <a:srgbClr val="7680AC"/>
              </a:buClr>
              <a:buNone/>
              <a:defRPr/>
            </a:pPr>
            <a:r>
              <a:rPr lang="en-US" sz="1400" dirty="0" smtClean="0">
                <a:solidFill>
                  <a:srgbClr val="767FAC"/>
                </a:solidFill>
              </a:rPr>
              <a:t>   Reasons for Attending </a:t>
            </a:r>
            <a:r>
              <a:rPr lang="en-US" sz="1400" i="1" u="sng" dirty="0" smtClean="0">
                <a:solidFill>
                  <a:srgbClr val="767FAC"/>
                </a:solidFill>
              </a:rPr>
              <a:t>This</a:t>
            </a:r>
            <a:r>
              <a:rPr lang="en-US" sz="1400" dirty="0" smtClean="0">
                <a:solidFill>
                  <a:srgbClr val="767FAC"/>
                </a:solidFill>
              </a:rPr>
              <a:t> College</a:t>
            </a:r>
          </a:p>
          <a:p>
            <a:pPr lvl="1" eaLnBrk="1" hangingPunct="1">
              <a:spcBef>
                <a:spcPts val="400"/>
              </a:spcBef>
              <a:buClr>
                <a:srgbClr val="7680AC"/>
              </a:buClr>
              <a:buNone/>
              <a:defRPr/>
            </a:pPr>
            <a:endParaRPr lang="en-US" sz="1800"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Financing College</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Economic Situation</a:t>
            </a:r>
          </a:p>
          <a:p>
            <a:pPr eaLnBrk="1" hangingPunct="1">
              <a:spcBef>
                <a:spcPts val="400"/>
              </a:spcBef>
              <a:buClr>
                <a:srgbClr val="7680AC"/>
              </a:buClr>
              <a:buNone/>
              <a:defRPr/>
            </a:pPr>
            <a:r>
              <a:rPr lang="en-US" sz="1400" dirty="0" smtClean="0">
                <a:solidFill>
                  <a:srgbClr val="767FAC"/>
                </a:solidFill>
              </a:rPr>
              <a:t>   Educational Expenses</a:t>
            </a:r>
          </a:p>
          <a:p>
            <a:pPr eaLnBrk="1" hangingPunct="1">
              <a:spcBef>
                <a:spcPts val="400"/>
              </a:spcBef>
              <a:buClr>
                <a:srgbClr val="7680AC"/>
              </a:buClr>
              <a:buNone/>
              <a:defRPr/>
            </a:pPr>
            <a:r>
              <a:rPr lang="en-US" sz="1400" dirty="0" smtClean="0">
                <a:solidFill>
                  <a:srgbClr val="767FAC"/>
                </a:solidFill>
              </a:rPr>
              <a:t>   Ability to Finance Education </a:t>
            </a:r>
          </a:p>
          <a:p>
            <a:pPr eaLnBrk="1" hangingPunct="1">
              <a:spcBef>
                <a:spcPts val="400"/>
              </a:spcBef>
              <a:buClr>
                <a:srgbClr val="7680AC"/>
              </a:buClr>
              <a:buNone/>
              <a:defRPr/>
            </a:pPr>
            <a:endParaRPr lang="en-US" sz="1400" u="sng" dirty="0" smtClean="0">
              <a:solidFill>
                <a:schemeClr val="tx2">
                  <a:lumMod val="50000"/>
                </a:schemeClr>
              </a:solidFill>
            </a:endParaRPr>
          </a:p>
          <a:p>
            <a:pPr eaLnBrk="1" hangingPunct="1">
              <a:spcBef>
                <a:spcPts val="400"/>
              </a:spcBef>
              <a:buClr>
                <a:srgbClr val="7680AC"/>
              </a:buClr>
              <a:buNone/>
              <a:defRPr/>
            </a:pPr>
            <a:endParaRPr lang="en-US" sz="1400" u="sng"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High School Experience</a:t>
            </a:r>
          </a:p>
          <a:p>
            <a:pPr eaLnBrk="1" hangingPunct="1">
              <a:spcBef>
                <a:spcPts val="400"/>
              </a:spcBef>
              <a:buClr>
                <a:srgbClr val="7680AC"/>
              </a:buClr>
              <a:buNone/>
              <a:defRPr/>
            </a:pPr>
            <a:r>
              <a:rPr lang="en-US" sz="1400" b="0" dirty="0" smtClean="0">
                <a:solidFill>
                  <a:schemeClr val="tx2">
                    <a:lumMod val="50000"/>
                  </a:schemeClr>
                </a:solidFill>
              </a:rPr>
              <a:t>   </a:t>
            </a:r>
            <a:r>
              <a:rPr lang="en-US" sz="1400" dirty="0" smtClean="0">
                <a:solidFill>
                  <a:srgbClr val="767FAC"/>
                </a:solidFill>
              </a:rPr>
              <a:t>Academic Preparation</a:t>
            </a:r>
          </a:p>
          <a:p>
            <a:pPr eaLnBrk="1" hangingPunct="1">
              <a:spcBef>
                <a:spcPts val="400"/>
              </a:spcBef>
              <a:buClr>
                <a:srgbClr val="7680AC"/>
              </a:buClr>
              <a:buNone/>
              <a:defRPr/>
            </a:pPr>
            <a:r>
              <a:rPr lang="en-US" sz="1400" dirty="0" smtClean="0">
                <a:solidFill>
                  <a:srgbClr val="767FAC"/>
                </a:solidFill>
              </a:rPr>
              <a:t>   Habits of Mind Construct</a:t>
            </a:r>
          </a:p>
          <a:p>
            <a:pPr eaLnBrk="1" hangingPunct="1">
              <a:spcBef>
                <a:spcPts val="400"/>
              </a:spcBef>
              <a:buClr>
                <a:srgbClr val="7680AC"/>
              </a:buClr>
              <a:buNone/>
              <a:defRPr/>
            </a:pPr>
            <a:r>
              <a:rPr lang="en-US" sz="1400" dirty="0" smtClean="0">
                <a:solidFill>
                  <a:srgbClr val="767FAC"/>
                </a:solidFill>
              </a:rPr>
              <a:t>   Pluralistic Orientation</a:t>
            </a:r>
          </a:p>
          <a:p>
            <a:pPr eaLnBrk="1" hangingPunct="1">
              <a:spcBef>
                <a:spcPts val="400"/>
              </a:spcBef>
              <a:buClr>
                <a:srgbClr val="7680AC"/>
              </a:buClr>
              <a:buNone/>
              <a:defRPr/>
            </a:pPr>
            <a:r>
              <a:rPr lang="en-US" sz="1400" dirty="0" smtClean="0">
                <a:solidFill>
                  <a:srgbClr val="767FAC"/>
                </a:solidFill>
              </a:rPr>
              <a:t>   Academic Self-Concept</a:t>
            </a:r>
          </a:p>
          <a:p>
            <a:pPr eaLnBrk="1" hangingPunct="1">
              <a:spcBef>
                <a:spcPts val="400"/>
              </a:spcBef>
              <a:buClr>
                <a:srgbClr val="7680AC"/>
              </a:buClr>
              <a:buNone/>
              <a:defRPr/>
            </a:pPr>
            <a:r>
              <a:rPr lang="en-US" sz="1400" dirty="0" smtClean="0">
                <a:solidFill>
                  <a:srgbClr val="767FAC"/>
                </a:solidFill>
              </a:rPr>
              <a:t>   Civic Engagement</a:t>
            </a:r>
          </a:p>
          <a:p>
            <a:pPr eaLnBrk="1" hangingPunct="1">
              <a:spcBef>
                <a:spcPts val="400"/>
              </a:spcBef>
              <a:buClr>
                <a:srgbClr val="7680AC"/>
              </a:buClr>
              <a:buNone/>
              <a:defRPr/>
            </a:pPr>
            <a:r>
              <a:rPr lang="en-US" sz="1400" dirty="0" smtClean="0">
                <a:solidFill>
                  <a:srgbClr val="767FAC"/>
                </a:solidFill>
              </a:rPr>
              <a:t>   Health and Wellness</a:t>
            </a:r>
          </a:p>
          <a:p>
            <a:pPr lvl="1" eaLnBrk="1" hangingPunct="1">
              <a:spcBef>
                <a:spcPts val="400"/>
              </a:spcBef>
              <a:buClr>
                <a:srgbClr val="7680AC"/>
              </a:buClr>
              <a:buNone/>
              <a:defRPr/>
            </a:pPr>
            <a:endParaRPr lang="en-US" sz="1800" dirty="0" smtClean="0">
              <a:solidFill>
                <a:srgbClr val="767FAC"/>
              </a:solidFill>
            </a:endParaRPr>
          </a:p>
          <a:p>
            <a:pPr eaLnBrk="1" hangingPunct="1">
              <a:spcBef>
                <a:spcPct val="30000"/>
              </a:spcBef>
              <a:buClr>
                <a:srgbClr val="7680AC"/>
              </a:buClr>
              <a:buNone/>
              <a:defRPr/>
            </a:pPr>
            <a:r>
              <a:rPr lang="en-US" sz="1600" u="sng" dirty="0" smtClean="0">
                <a:solidFill>
                  <a:schemeClr val="bg1"/>
                </a:solidFill>
              </a:rPr>
              <a:t>Knowledge, Skills and Abilities</a:t>
            </a:r>
          </a:p>
          <a:p>
            <a:pPr eaLnBrk="1" hangingPunct="1">
              <a:spcBef>
                <a:spcPct val="30000"/>
              </a:spcBef>
              <a:buClr>
                <a:srgbClr val="7680AC"/>
              </a:buClr>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600" u="sng" dirty="0" smtClean="0">
                <a:solidFill>
                  <a:schemeClr val="tx2">
                    <a:lumMod val="50000"/>
                  </a:schemeClr>
                </a:solidFill>
              </a:rPr>
              <a:t>Expectations for College</a:t>
            </a:r>
            <a:r>
              <a:rPr lang="en-US" sz="1600" u="sng" dirty="0" smtClean="0">
                <a:solidFill>
                  <a:schemeClr val="tx2">
                    <a:lumMod val="50000"/>
                  </a:schemeClr>
                </a:solidFill>
                <a:latin typeface="Arial Narrow"/>
              </a:rPr>
              <a:t>—</a:t>
            </a:r>
            <a:r>
              <a:rPr lang="en-US" sz="1600" u="sng" dirty="0" smtClean="0">
                <a:solidFill>
                  <a:schemeClr val="tx2">
                    <a:lumMod val="50000"/>
                  </a:schemeClr>
                </a:solidFill>
              </a:rPr>
              <a:t>Major and Career</a:t>
            </a:r>
          </a:p>
          <a:p>
            <a:pPr eaLnBrk="1" hangingPunct="1">
              <a:spcBef>
                <a:spcPct val="30000"/>
              </a:spcBef>
              <a:buClr>
                <a:srgbClr val="7680AC"/>
              </a:buClr>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600" u="sng" dirty="0" smtClean="0">
                <a:solidFill>
                  <a:schemeClr val="tx2">
                    <a:lumMod val="50000"/>
                  </a:schemeClr>
                </a:solidFill>
              </a:rPr>
              <a:t>Expectations for College Life</a:t>
            </a:r>
          </a:p>
          <a:p>
            <a:endParaRPr lang="en-US" dirty="0"/>
          </a:p>
        </p:txBody>
      </p:sp>
      <p:sp>
        <p:nvSpPr>
          <p:cNvPr id="30722" name="Slide Number Placeholder 5"/>
          <p:cNvSpPr>
            <a:spLocks noGrp="1"/>
          </p:cNvSpPr>
          <p:nvPr>
            <p:ph type="sldNum" sz="quarter" idx="10"/>
          </p:nvPr>
        </p:nvSpPr>
        <p:spPr>
          <a:noFill/>
        </p:spPr>
        <p:txBody>
          <a:bodyPr/>
          <a:lstStyle/>
          <a:p>
            <a:fld id="{8CB3E2E7-B9AF-4679-973C-2443AC803ABB}" type="slidenum">
              <a:rPr lang="en-US" smtClean="0"/>
              <a:pPr/>
              <a:t>3</a:t>
            </a:fld>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10"/>
          </p:nvPr>
        </p:nvSpPr>
        <p:spPr>
          <a:xfrm>
            <a:off x="8686800" y="6397625"/>
            <a:ext cx="457200" cy="457200"/>
          </a:xfrm>
          <a:noFill/>
        </p:spPr>
        <p:txBody>
          <a:bodyPr/>
          <a:lstStyle/>
          <a:p>
            <a:fld id="{20A2124B-91A7-4EB7-A1A8-F76ECD7C477A}" type="slidenum">
              <a:rPr lang="en-US" smtClean="0"/>
              <a:pPr/>
              <a:t>30</a:t>
            </a:fld>
            <a:endParaRPr lang="en-US" smtClean="0"/>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smtClean="0">
                <a:solidFill>
                  <a:schemeClr val="tx1">
                    <a:lumMod val="50000"/>
                  </a:schemeClr>
                </a:solidFill>
              </a:rPr>
              <a:t>Health and Wellness</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8" name="Health Wellness"/>
          <p:cNvGraphicFramePr>
            <a:graphicFrameLocks noChangeAspect="1"/>
          </p:cNvGraphicFramePr>
          <p:nvPr>
            <p:custDataLst>
              <p:tags r:id="rId1"/>
            </p:custData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685800" y="5562600"/>
            <a:ext cx="4038600" cy="307777"/>
          </a:xfrm>
          <a:prstGeom prst="rect">
            <a:avLst/>
          </a:prstGeom>
          <a:noFill/>
          <a:ln w="9525">
            <a:noFill/>
            <a:miter lim="800000"/>
            <a:headEnd/>
            <a:tailEnd/>
          </a:ln>
        </p:spPr>
        <p:txBody>
          <a:bodyPr wrap="square">
            <a:spAutoFit/>
          </a:bodyPr>
          <a:lstStyle/>
          <a:p>
            <a:pPr algn="ctr">
              <a:defRPr/>
            </a:pPr>
            <a:r>
              <a:rPr lang="en-US" sz="1400" dirty="0">
                <a:solidFill>
                  <a:schemeClr val="tx2"/>
                </a:solidFill>
              </a:rPr>
              <a:t>Felt overwhelmed by all you had to do</a:t>
            </a:r>
          </a:p>
        </p:txBody>
      </p:sp>
      <p:sp>
        <p:nvSpPr>
          <p:cNvPr id="22537" name="TextBox 13"/>
          <p:cNvSpPr txBox="1">
            <a:spLocks noChangeArrowheads="1"/>
          </p:cNvSpPr>
          <p:nvPr/>
        </p:nvSpPr>
        <p:spPr bwMode="auto">
          <a:xfrm>
            <a:off x="5791200" y="5562600"/>
            <a:ext cx="1981200" cy="307975"/>
          </a:xfrm>
          <a:prstGeom prst="rect">
            <a:avLst/>
          </a:prstGeom>
          <a:noFill/>
          <a:ln w="9525">
            <a:noFill/>
            <a:miter lim="800000"/>
            <a:headEnd/>
            <a:tailEnd/>
          </a:ln>
        </p:spPr>
        <p:txBody>
          <a:bodyPr wrap="square">
            <a:spAutoFit/>
          </a:bodyPr>
          <a:lstStyle/>
          <a:p>
            <a:pPr algn="ctr">
              <a:defRPr/>
            </a:pPr>
            <a:r>
              <a:rPr lang="en-US" sz="1400" dirty="0">
                <a:solidFill>
                  <a:schemeClr val="tx2"/>
                </a:solidFill>
              </a:rPr>
              <a:t>Felt depressed</a:t>
            </a:r>
          </a:p>
        </p:txBody>
      </p:sp>
      <p:sp>
        <p:nvSpPr>
          <p:cNvPr id="14" name="Rectangle 6"/>
          <p:cNvSpPr>
            <a:spLocks noChangeArrowheads="1"/>
          </p:cNvSpPr>
          <p:nvPr/>
        </p:nvSpPr>
        <p:spPr bwMode="auto">
          <a:xfrm>
            <a:off x="3276600" y="6035824"/>
            <a:ext cx="2895600" cy="553998"/>
          </a:xfrm>
          <a:prstGeom prst="rect">
            <a:avLst/>
          </a:prstGeom>
          <a:noFill/>
          <a:ln w="9525">
            <a:noFill/>
            <a:miter lim="800000"/>
            <a:headEnd/>
            <a:tailEnd/>
          </a:ln>
        </p:spPr>
        <p:txBody>
          <a:bodyPr wrap="square" lIns="91440" tIns="0" rIns="91440" bIns="0" anchor="b"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Comparison Group</a:t>
            </a:r>
          </a:p>
          <a:p>
            <a:pPr>
              <a:defRPr/>
            </a:pPr>
            <a:r>
              <a:rPr lang="en-US" sz="1200" b="1" dirty="0"/>
              <a:t>     </a:t>
            </a:r>
            <a:r>
              <a:rPr lang="en-US" sz="1200" dirty="0"/>
              <a:t>Frequently                  </a:t>
            </a:r>
            <a:r>
              <a:rPr lang="en-US" sz="1200" dirty="0" smtClean="0"/>
              <a:t>  Frequently</a:t>
            </a:r>
            <a:endParaRPr lang="en-US" sz="1200" dirty="0"/>
          </a:p>
          <a:p>
            <a:pPr>
              <a:defRPr/>
            </a:pPr>
            <a:r>
              <a:rPr lang="en-US" sz="1200" dirty="0"/>
              <a:t>     Occasionally               </a:t>
            </a:r>
            <a:r>
              <a:rPr lang="en-US" sz="1200" dirty="0" smtClean="0"/>
              <a:t>  Occasionally</a:t>
            </a:r>
            <a:endParaRPr lang="en-US" sz="1200" dirty="0"/>
          </a:p>
        </p:txBody>
      </p:sp>
      <p:sp>
        <p:nvSpPr>
          <p:cNvPr id="17" name="Rectangle 16"/>
          <p:cNvSpPr/>
          <p:nvPr/>
        </p:nvSpPr>
        <p:spPr bwMode="auto">
          <a:xfrm>
            <a:off x="34290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2" name="Rectangle 21"/>
          <p:cNvSpPr/>
          <p:nvPr/>
        </p:nvSpPr>
        <p:spPr bwMode="auto">
          <a:xfrm>
            <a:off x="4800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2743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Knowledge, Skills and Abilities</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These items illustrate students’ views of their academic skills and abilities.</a:t>
            </a:r>
          </a:p>
        </p:txBody>
      </p:sp>
      <p:pic>
        <p:nvPicPr>
          <p:cNvPr id="3074" name="Picture 2" descr="C:\Documents and Settings\abates\Desktop\pen paper.jpg"/>
          <p:cNvPicPr>
            <a:picLocks noChangeAspect="1" noChangeArrowheads="1"/>
          </p:cNvPicPr>
          <p:nvPr/>
        </p:nvPicPr>
        <p:blipFill>
          <a:blip r:embed="rId3" cstate="print"/>
          <a:srcRect/>
          <a:stretch>
            <a:fillRect/>
          </a:stretch>
        </p:blipFill>
        <p:spPr bwMode="auto">
          <a:xfrm>
            <a:off x="3733800" y="1295400"/>
            <a:ext cx="1219200" cy="1934817"/>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32</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nvPr>
        </p:nvGraphicFramePr>
        <p:xfrm>
          <a:off x="228600" y="1371600"/>
          <a:ext cx="8737600" cy="40386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334000"/>
            <a:ext cx="2667000" cy="307975"/>
          </a:xfrm>
          <a:prstGeom prst="rect">
            <a:avLst/>
          </a:prstGeom>
          <a:noFill/>
          <a:ln w="9525">
            <a:noFill/>
            <a:miter lim="800000"/>
            <a:headEnd/>
            <a:tailEnd/>
          </a:ln>
        </p:spPr>
        <p:txBody>
          <a:bodyPr wrap="square">
            <a:spAutoFit/>
          </a:bodyPr>
          <a:lstStyle/>
          <a:p>
            <a:pPr algn="ctr">
              <a:defRPr/>
            </a:pPr>
            <a:r>
              <a:rPr lang="en-US" sz="1400" dirty="0">
                <a:solidFill>
                  <a:schemeClr val="tx2"/>
                </a:solidFill>
              </a:rPr>
              <a:t>General knowledge</a:t>
            </a:r>
          </a:p>
        </p:txBody>
      </p:sp>
      <p:sp>
        <p:nvSpPr>
          <p:cNvPr id="9225" name="TextBox 13"/>
          <p:cNvSpPr txBox="1">
            <a:spLocks noChangeArrowheads="1"/>
          </p:cNvSpPr>
          <p:nvPr/>
        </p:nvSpPr>
        <p:spPr bwMode="auto">
          <a:xfrm>
            <a:off x="3581400" y="5334000"/>
            <a:ext cx="2590800" cy="523875"/>
          </a:xfrm>
          <a:prstGeom prst="rect">
            <a:avLst/>
          </a:prstGeom>
          <a:noFill/>
          <a:ln w="9525">
            <a:noFill/>
            <a:miter lim="800000"/>
            <a:headEnd/>
            <a:tailEnd/>
          </a:ln>
        </p:spPr>
        <p:txBody>
          <a:bodyPr wrap="square">
            <a:spAutoFit/>
          </a:bodyPr>
          <a:lstStyle/>
          <a:p>
            <a:pPr algn="ctr">
              <a:defRPr/>
            </a:pPr>
            <a:r>
              <a:rPr lang="en-US" sz="1400" dirty="0">
                <a:solidFill>
                  <a:schemeClr val="tx2"/>
                </a:solidFill>
              </a:rPr>
              <a:t>Knowledge of a particular field or discipline</a:t>
            </a:r>
          </a:p>
        </p:txBody>
      </p:sp>
      <p:sp>
        <p:nvSpPr>
          <p:cNvPr id="9226" name="TextBox 14"/>
          <p:cNvSpPr txBox="1">
            <a:spLocks noChangeArrowheads="1"/>
          </p:cNvSpPr>
          <p:nvPr/>
        </p:nvSpPr>
        <p:spPr bwMode="auto">
          <a:xfrm>
            <a:off x="6324600" y="5334000"/>
            <a:ext cx="26670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Foreign language ability</a:t>
            </a:r>
            <a:endParaRPr lang="en-US" sz="1400" dirty="0">
              <a:solidFill>
                <a:schemeClr val="tx2"/>
              </a:solidFill>
            </a:endParaRPr>
          </a:p>
        </p:txBody>
      </p:sp>
      <p:sp>
        <p:nvSpPr>
          <p:cNvPr id="16" name="Rectangle 6"/>
          <p:cNvSpPr>
            <a:spLocks noChangeArrowheads="1"/>
          </p:cNvSpPr>
          <p:nvPr/>
        </p:nvSpPr>
        <p:spPr bwMode="auto">
          <a:xfrm>
            <a:off x="3200400" y="6019800"/>
            <a:ext cx="3276600" cy="646113"/>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Your 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9" name="Rectangle 18"/>
          <p:cNvSpPr/>
          <p:nvPr/>
        </p:nvSpPr>
        <p:spPr bwMode="auto">
          <a:xfrm>
            <a:off x="3352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3" name="Rectangle 22"/>
          <p:cNvSpPr/>
          <p:nvPr/>
        </p:nvSpPr>
        <p:spPr bwMode="auto">
          <a:xfrm>
            <a:off x="3352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4" name="Rectangle 23"/>
          <p:cNvSpPr/>
          <p:nvPr/>
        </p:nvSpPr>
        <p:spPr bwMode="auto">
          <a:xfrm>
            <a:off x="4800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5" name="Rectangle 24"/>
          <p:cNvSpPr/>
          <p:nvPr/>
        </p:nvSpPr>
        <p:spPr bwMode="auto">
          <a:xfrm>
            <a:off x="48006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33</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nvPr>
        </p:nvGraphicFramePr>
        <p:xfrm>
          <a:off x="228600" y="1371600"/>
          <a:ext cx="8737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257800"/>
            <a:ext cx="2667000" cy="523220"/>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Understanding of the problems facing your community</a:t>
            </a:r>
            <a:endParaRPr lang="en-US" sz="1400" dirty="0">
              <a:solidFill>
                <a:schemeClr val="tx2"/>
              </a:solidFill>
            </a:endParaRPr>
          </a:p>
        </p:txBody>
      </p:sp>
      <p:sp>
        <p:nvSpPr>
          <p:cNvPr id="9225" name="TextBox 13"/>
          <p:cNvSpPr txBox="1">
            <a:spLocks noChangeArrowheads="1"/>
          </p:cNvSpPr>
          <p:nvPr/>
        </p:nvSpPr>
        <p:spPr bwMode="auto">
          <a:xfrm>
            <a:off x="3581400" y="5257800"/>
            <a:ext cx="25908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Understanding of national issues</a:t>
            </a:r>
            <a:endParaRPr lang="en-US" sz="1400" dirty="0">
              <a:solidFill>
                <a:schemeClr val="tx2"/>
              </a:solidFill>
            </a:endParaRPr>
          </a:p>
        </p:txBody>
      </p:sp>
      <p:sp>
        <p:nvSpPr>
          <p:cNvPr id="9226" name="TextBox 14"/>
          <p:cNvSpPr txBox="1">
            <a:spLocks noChangeArrowheads="1"/>
          </p:cNvSpPr>
          <p:nvPr/>
        </p:nvSpPr>
        <p:spPr bwMode="auto">
          <a:xfrm>
            <a:off x="6324600" y="5257800"/>
            <a:ext cx="25908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Understanding of global issues</a:t>
            </a:r>
            <a:endParaRPr lang="en-US" sz="1400" dirty="0">
              <a:solidFill>
                <a:schemeClr val="tx2"/>
              </a:solidFill>
            </a:endParaRPr>
          </a:p>
        </p:txBody>
      </p:sp>
      <p:sp>
        <p:nvSpPr>
          <p:cNvPr id="14" name="Rectangle 6"/>
          <p:cNvSpPr>
            <a:spLocks noChangeArrowheads="1"/>
          </p:cNvSpPr>
          <p:nvPr/>
        </p:nvSpPr>
        <p:spPr bwMode="auto">
          <a:xfrm>
            <a:off x="3200400" y="6019800"/>
            <a:ext cx="3276600" cy="646113"/>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Your 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3352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0" name="Rectangle 19"/>
          <p:cNvSpPr/>
          <p:nvPr/>
        </p:nvSpPr>
        <p:spPr bwMode="auto">
          <a:xfrm>
            <a:off x="3352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1" name="Rectangle 20"/>
          <p:cNvSpPr/>
          <p:nvPr/>
        </p:nvSpPr>
        <p:spPr bwMode="auto">
          <a:xfrm>
            <a:off x="4800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2" name="Rectangle 21"/>
          <p:cNvSpPr/>
          <p:nvPr/>
        </p:nvSpPr>
        <p:spPr bwMode="auto">
          <a:xfrm>
            <a:off x="48006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34</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nvPr>
        </p:nvGraphicFramePr>
        <p:xfrm>
          <a:off x="228600" y="1371600"/>
          <a:ext cx="8737600" cy="41910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486400"/>
            <a:ext cx="39624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Critical thinking skills</a:t>
            </a:r>
            <a:endParaRPr lang="en-US" sz="1400" dirty="0">
              <a:solidFill>
                <a:schemeClr val="tx2"/>
              </a:solidFill>
            </a:endParaRPr>
          </a:p>
        </p:txBody>
      </p:sp>
      <p:sp>
        <p:nvSpPr>
          <p:cNvPr id="9225" name="TextBox 13"/>
          <p:cNvSpPr txBox="1">
            <a:spLocks noChangeArrowheads="1"/>
          </p:cNvSpPr>
          <p:nvPr/>
        </p:nvSpPr>
        <p:spPr bwMode="auto">
          <a:xfrm>
            <a:off x="4876800" y="5486400"/>
            <a:ext cx="39624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Problem-solving skills</a:t>
            </a:r>
            <a:endParaRPr lang="en-US" sz="1400" dirty="0">
              <a:solidFill>
                <a:schemeClr val="tx2"/>
              </a:solidFill>
            </a:endParaRPr>
          </a:p>
        </p:txBody>
      </p:sp>
      <p:sp>
        <p:nvSpPr>
          <p:cNvPr id="14" name="Rectangle 6"/>
          <p:cNvSpPr>
            <a:spLocks noChangeArrowheads="1"/>
          </p:cNvSpPr>
          <p:nvPr/>
        </p:nvSpPr>
        <p:spPr bwMode="auto">
          <a:xfrm>
            <a:off x="3276600" y="6019800"/>
            <a:ext cx="32766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Your 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34290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9" name="Rectangle 18"/>
          <p:cNvSpPr/>
          <p:nvPr/>
        </p:nvSpPr>
        <p:spPr bwMode="auto">
          <a:xfrm>
            <a:off x="34290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0" name="Rectangle 19"/>
          <p:cNvSpPr/>
          <p:nvPr/>
        </p:nvSpPr>
        <p:spPr bwMode="auto">
          <a:xfrm>
            <a:off x="48768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1" name="Rectangle 20"/>
          <p:cNvSpPr/>
          <p:nvPr/>
        </p:nvSpPr>
        <p:spPr bwMode="auto">
          <a:xfrm>
            <a:off x="48768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35</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nvPr>
        </p:nvGraphicFramePr>
        <p:xfrm>
          <a:off x="228600" y="13716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762000" y="5410200"/>
            <a:ext cx="41148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Knowledge of people from different races/cultures</a:t>
            </a:r>
            <a:endParaRPr lang="en-US" sz="1400" dirty="0">
              <a:solidFill>
                <a:schemeClr val="tx2"/>
              </a:solidFill>
            </a:endParaRPr>
          </a:p>
        </p:txBody>
      </p:sp>
      <p:sp>
        <p:nvSpPr>
          <p:cNvPr id="9225" name="TextBox 13"/>
          <p:cNvSpPr txBox="1">
            <a:spLocks noChangeArrowheads="1"/>
          </p:cNvSpPr>
          <p:nvPr/>
        </p:nvSpPr>
        <p:spPr bwMode="auto">
          <a:xfrm>
            <a:off x="4876800" y="5410200"/>
            <a:ext cx="3962400" cy="523220"/>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Ability to get along with people of different races/cultures</a:t>
            </a:r>
            <a:endParaRPr lang="en-US" sz="1400" dirty="0">
              <a:solidFill>
                <a:schemeClr val="tx2"/>
              </a:solidFill>
            </a:endParaRPr>
          </a:p>
        </p:txBody>
      </p:sp>
      <p:sp>
        <p:nvSpPr>
          <p:cNvPr id="14" name="Rectangle 6"/>
          <p:cNvSpPr>
            <a:spLocks noChangeArrowheads="1"/>
          </p:cNvSpPr>
          <p:nvPr/>
        </p:nvSpPr>
        <p:spPr bwMode="auto">
          <a:xfrm>
            <a:off x="3200400" y="6019800"/>
            <a:ext cx="32766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Your 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3352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9" name="Rectangle 18"/>
          <p:cNvSpPr/>
          <p:nvPr/>
        </p:nvSpPr>
        <p:spPr bwMode="auto">
          <a:xfrm>
            <a:off x="3352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0" name="Rectangle 19"/>
          <p:cNvSpPr/>
          <p:nvPr/>
        </p:nvSpPr>
        <p:spPr bwMode="auto">
          <a:xfrm>
            <a:off x="4800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1" name="Rectangle 20"/>
          <p:cNvSpPr/>
          <p:nvPr/>
        </p:nvSpPr>
        <p:spPr bwMode="auto">
          <a:xfrm>
            <a:off x="48006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36</a:t>
            </a:fld>
            <a:endParaRPr lang="en-US"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nvPr>
        </p:nvGraphicFramePr>
        <p:xfrm>
          <a:off x="228600" y="13716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762000" y="5410200"/>
            <a:ext cx="2667000" cy="523220"/>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Ability to manage your time effectively</a:t>
            </a:r>
            <a:endParaRPr lang="en-US" sz="1400" dirty="0">
              <a:solidFill>
                <a:schemeClr val="tx2"/>
              </a:solidFill>
            </a:endParaRPr>
          </a:p>
        </p:txBody>
      </p:sp>
      <p:sp>
        <p:nvSpPr>
          <p:cNvPr id="9225" name="TextBox 13"/>
          <p:cNvSpPr txBox="1">
            <a:spLocks noChangeArrowheads="1"/>
          </p:cNvSpPr>
          <p:nvPr/>
        </p:nvSpPr>
        <p:spPr bwMode="auto">
          <a:xfrm>
            <a:off x="3505200" y="5410200"/>
            <a:ext cx="27432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Interpersonal skills</a:t>
            </a:r>
            <a:endParaRPr lang="en-US" sz="1400" dirty="0">
              <a:solidFill>
                <a:schemeClr val="tx2"/>
              </a:solidFill>
            </a:endParaRPr>
          </a:p>
        </p:txBody>
      </p:sp>
      <p:sp>
        <p:nvSpPr>
          <p:cNvPr id="9226" name="TextBox 14"/>
          <p:cNvSpPr txBox="1">
            <a:spLocks noChangeArrowheads="1"/>
          </p:cNvSpPr>
          <p:nvPr/>
        </p:nvSpPr>
        <p:spPr bwMode="auto">
          <a:xfrm>
            <a:off x="6324600" y="5410200"/>
            <a:ext cx="25908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Leadership abilities</a:t>
            </a:r>
            <a:endParaRPr lang="en-US" sz="1400" dirty="0">
              <a:solidFill>
                <a:schemeClr val="tx2"/>
              </a:solidFill>
            </a:endParaRPr>
          </a:p>
        </p:txBody>
      </p:sp>
      <p:sp>
        <p:nvSpPr>
          <p:cNvPr id="14" name="Rectangle 6"/>
          <p:cNvSpPr>
            <a:spLocks noChangeArrowheads="1"/>
          </p:cNvSpPr>
          <p:nvPr/>
        </p:nvSpPr>
        <p:spPr bwMode="auto">
          <a:xfrm>
            <a:off x="3200400" y="6019800"/>
            <a:ext cx="32766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48768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0" name="Rectangle 19"/>
          <p:cNvSpPr/>
          <p:nvPr/>
        </p:nvSpPr>
        <p:spPr bwMode="auto">
          <a:xfrm>
            <a:off x="3352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1" name="Rectangle 20"/>
          <p:cNvSpPr/>
          <p:nvPr/>
        </p:nvSpPr>
        <p:spPr bwMode="auto">
          <a:xfrm>
            <a:off x="3352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22" name="Rectangle 21"/>
          <p:cNvSpPr/>
          <p:nvPr/>
        </p:nvSpPr>
        <p:spPr bwMode="auto">
          <a:xfrm>
            <a:off x="48768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Expectations for College:</a:t>
            </a:r>
            <a:br>
              <a:rPr lang="en-US" dirty="0" smtClean="0">
                <a:solidFill>
                  <a:schemeClr val="tx2">
                    <a:lumMod val="50000"/>
                  </a:schemeClr>
                </a:solidFill>
              </a:rPr>
            </a:br>
            <a:r>
              <a:rPr lang="en-US" dirty="0" smtClean="0">
                <a:solidFill>
                  <a:schemeClr val="tx2">
                    <a:lumMod val="50000"/>
                  </a:schemeClr>
                </a:solidFill>
              </a:rPr>
              <a:t>Major and Career</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Understanding students’ intended majors and career aspirations helps them plot an intentional and meaningful course of study.</a:t>
            </a:r>
          </a:p>
        </p:txBody>
      </p:sp>
      <p:pic>
        <p:nvPicPr>
          <p:cNvPr id="4098" name="Picture 2" descr="C:\Documents and Settings\abates\Desktop\job guy.jpg"/>
          <p:cNvPicPr>
            <a:picLocks noChangeAspect="1" noChangeArrowheads="1"/>
          </p:cNvPicPr>
          <p:nvPr/>
        </p:nvPicPr>
        <p:blipFill>
          <a:blip r:embed="rId3" cstate="print"/>
          <a:srcRect/>
          <a:stretch>
            <a:fillRect/>
          </a:stretch>
        </p:blipFill>
        <p:spPr bwMode="auto">
          <a:xfrm>
            <a:off x="3810000" y="762000"/>
            <a:ext cx="1066800" cy="1989762"/>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pPr algn="r" eaLnBrk="1" hangingPunct="1"/>
              <a:t>38</a:t>
            </a:fld>
            <a:endParaRPr lang="en-US" sz="1200" u="none" dirty="0"/>
          </a:p>
        </p:txBody>
      </p:sp>
      <p:sp>
        <p:nvSpPr>
          <p:cNvPr id="54275" name="Slide Number Placeholder 5"/>
          <p:cNvSpPr>
            <a:spLocks noGrp="1"/>
          </p:cNvSpPr>
          <p:nvPr>
            <p:ph type="sldNum" sz="quarter" idx="11"/>
          </p:nvPr>
        </p:nvSpPr>
        <p:spPr>
          <a:noFill/>
        </p:spPr>
        <p:txBody>
          <a:bodyPr/>
          <a:lstStyle/>
          <a:p>
            <a:endParaRPr lang="en-US" dirty="0" smtClean="0"/>
          </a:p>
        </p:txBody>
      </p:sp>
      <p:sp>
        <p:nvSpPr>
          <p:cNvPr id="50182"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dirty="0" smtClean="0">
                <a:solidFill>
                  <a:schemeClr val="tx1">
                    <a:lumMod val="50000"/>
                  </a:schemeClr>
                </a:solidFill>
              </a:rPr>
              <a:t>Expectations: Major</a:t>
            </a:r>
            <a:br>
              <a:rPr lang="en-US" dirty="0" smtClean="0">
                <a:solidFill>
                  <a:schemeClr val="tx1">
                    <a:lumMod val="50000"/>
                  </a:schemeClr>
                </a:solidFill>
              </a:rPr>
            </a:br>
            <a:r>
              <a:rPr lang="en-US" sz="2160" dirty="0" smtClean="0">
                <a:solidFill>
                  <a:schemeClr val="accent5">
                    <a:lumMod val="75000"/>
                  </a:schemeClr>
                </a:solidFill>
              </a:rPr>
              <a:t>Please indicate your intended major.</a:t>
            </a:r>
          </a:p>
        </p:txBody>
      </p:sp>
      <p:graphicFrame>
        <p:nvGraphicFramePr>
          <p:cNvPr id="409674" name="Intended major"/>
          <p:cNvGraphicFramePr>
            <a:graphicFrameLocks noGrp="1"/>
          </p:cNvGraphicFramePr>
          <p:nvPr>
            <p:custDataLst>
              <p:tags r:id="rId1"/>
            </p:custDataLst>
          </p:nvPr>
        </p:nvGraphicFramePr>
        <p:xfrm>
          <a:off x="228597" y="1676400"/>
          <a:ext cx="8686802" cy="4142597"/>
        </p:xfrm>
        <a:graphic>
          <a:graphicData uri="http://schemas.openxmlformats.org/drawingml/2006/table">
            <a:tbl>
              <a:tblPr/>
              <a:tblGrid>
                <a:gridCol w="2080255"/>
                <a:gridCol w="831986"/>
                <a:gridCol w="748863"/>
                <a:gridCol w="582448"/>
                <a:gridCol w="2912241"/>
                <a:gridCol w="748863"/>
                <a:gridCol w="782146"/>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 </a:t>
                      </a: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Agriculture</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Fine Arts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8.8%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Biological &amp; Life Sciences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23.6%</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Mathematics or Computer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7.2%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9.3%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13.7%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Physical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8.4%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11.0%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Engineering</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9.3%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10.6%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Justice and Security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English </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2.1%</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Library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 Non-technical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History or Political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9.3%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8.4%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8.9%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Arts &amp; Humanities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5">
                            <a:lumMod val="75000"/>
                          </a:schemeClr>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Expectations: Major</a:t>
            </a:r>
            <a:br>
              <a:rPr lang="en-US" dirty="0" smtClean="0">
                <a:solidFill>
                  <a:schemeClr val="tx1">
                    <a:lumMod val="50000"/>
                  </a:schemeClr>
                </a:solidFill>
              </a:rPr>
            </a:br>
            <a:r>
              <a:rPr lang="en-US" sz="2160" dirty="0" smtClean="0">
                <a:solidFill>
                  <a:schemeClr val="accent5">
                    <a:lumMod val="75000"/>
                  </a:schemeClr>
                </a:solidFill>
              </a:rPr>
              <a:t>Do you consider yourself Pre-Med or Pre-Law?</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39</a:t>
            </a:fld>
            <a:endParaRPr lang="en-US" dirty="0"/>
          </a:p>
        </p:txBody>
      </p:sp>
      <p:graphicFrame>
        <p:nvGraphicFramePr>
          <p:cNvPr id="7" name="Pre med Pre law"/>
          <p:cNvGraphicFramePr>
            <a:graphicFrameLocks noGrp="1"/>
          </p:cNvGraphicFramePr>
          <p:nvPr>
            <p:ph idx="1"/>
          </p:nvPr>
        </p:nvGraphicFramePr>
        <p:xfrm>
          <a:off x="457200" y="1371600"/>
          <a:ext cx="8229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rPr>
              <a:t>A Note about CIRP Constructs</a:t>
            </a:r>
            <a:endParaRPr lang="en-US" dirty="0">
              <a:solidFill>
                <a:schemeClr val="tx2">
                  <a:lumMod val="50000"/>
                </a:schemeClr>
              </a:solidFill>
            </a:endParaRP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dirty="0" smtClean="0">
                <a:solidFill>
                  <a:schemeClr val="tx2">
                    <a:lumMod val="50000"/>
                  </a:schemeClr>
                </a:solidFill>
              </a:rPr>
              <a:t>	</a:t>
            </a:r>
          </a:p>
          <a:p>
            <a:pPr>
              <a:buFontTx/>
              <a:buNone/>
              <a:defRPr/>
            </a:pPr>
            <a:r>
              <a:rPr lang="en-US" sz="2200" dirty="0" smtClean="0">
                <a:solidFill>
                  <a:schemeClr val="tx2">
                    <a:lumMod val="50000"/>
                  </a:schemeClr>
                </a:solidFill>
              </a:rPr>
              <a:t>	</a:t>
            </a:r>
            <a:r>
              <a:rPr lang="en-US" sz="2800" dirty="0" smtClean="0">
                <a:solidFill>
                  <a:schemeClr val="tx2">
                    <a:lumMod val="50000"/>
                  </a:schemeClr>
                </a:solidFill>
              </a:rPr>
              <a:t>We use the CIRP Constructs throughout this PowerPoint to help summarize important information about your students from the TFS.  </a:t>
            </a:r>
          </a:p>
          <a:p>
            <a:pPr>
              <a:buFontTx/>
              <a:buNone/>
              <a:defRPr/>
            </a:pPr>
            <a:r>
              <a:rPr lang="en-US" sz="1400" dirty="0" smtClean="0">
                <a:solidFill>
                  <a:schemeClr val="tx2">
                    <a:lumMod val="50000"/>
                  </a:schemeClr>
                </a:solidFill>
              </a:rPr>
              <a:t>	</a:t>
            </a:r>
          </a:p>
          <a:p>
            <a:pPr>
              <a:buFontTx/>
              <a:buNone/>
              <a:defRPr/>
            </a:pPr>
            <a:endParaRPr lang="en-US" sz="1400" dirty="0" smtClean="0">
              <a:solidFill>
                <a:schemeClr val="tx2">
                  <a:lumMod val="50000"/>
                </a:schemeClr>
              </a:solidFill>
            </a:endParaRPr>
          </a:p>
          <a:p>
            <a:pPr>
              <a:buFontTx/>
              <a:buNone/>
              <a:defRPr/>
            </a:pPr>
            <a:r>
              <a:rPr lang="en-US" sz="2200" dirty="0" smtClean="0">
                <a:solidFill>
                  <a:schemeClr val="tx2">
                    <a:lumMod val="50000"/>
                  </a:schemeClr>
                </a:solidFill>
              </a:rPr>
              <a:t>	</a:t>
            </a:r>
            <a:r>
              <a:rPr lang="en-US" sz="2800" dirty="0" smtClean="0">
                <a:solidFill>
                  <a:schemeClr val="tx2">
                    <a:lumMod val="50000"/>
                  </a:schemeClr>
                </a:solidFill>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smtClean="0">
                <a:solidFill>
                  <a:schemeClr val="tx2">
                    <a:lumMod val="50000"/>
                  </a:schemeClr>
                </a:solidFill>
              </a:rPr>
              <a:t>	</a:t>
            </a:r>
            <a:endParaRPr lang="en-US" sz="1000" dirty="0" smtClean="0"/>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pPr algn="r" eaLnBrk="1" hangingPunct="1"/>
              <a:t>40</a:t>
            </a:fld>
            <a:endParaRPr lang="en-US" sz="1200" u="none" dirty="0"/>
          </a:p>
        </p:txBody>
      </p:sp>
      <p:sp>
        <p:nvSpPr>
          <p:cNvPr id="54275" name="Slide Number Placeholder 5"/>
          <p:cNvSpPr>
            <a:spLocks noGrp="1"/>
          </p:cNvSpPr>
          <p:nvPr>
            <p:ph type="sldNum" sz="quarter" idx="11"/>
          </p:nvPr>
        </p:nvSpPr>
        <p:spPr>
          <a:noFill/>
        </p:spPr>
        <p:txBody>
          <a:bodyPr/>
          <a:lstStyle/>
          <a:p>
            <a:endParaRPr lang="en-US" dirty="0" smtClean="0"/>
          </a:p>
        </p:txBody>
      </p:sp>
      <p:sp>
        <p:nvSpPr>
          <p:cNvPr id="50182"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dirty="0" smtClean="0">
                <a:solidFill>
                  <a:schemeClr val="tx1">
                    <a:lumMod val="50000"/>
                  </a:schemeClr>
                </a:solidFill>
              </a:rPr>
              <a:t>Expectations: Career</a:t>
            </a:r>
            <a:br>
              <a:rPr lang="en-US" dirty="0" smtClean="0">
                <a:solidFill>
                  <a:schemeClr val="tx1">
                    <a:lumMod val="50000"/>
                  </a:schemeClr>
                </a:solidFill>
              </a:rPr>
            </a:br>
            <a:r>
              <a:rPr lang="en-US" sz="2160" dirty="0" smtClean="0">
                <a:solidFill>
                  <a:schemeClr val="accent5">
                    <a:lumMod val="75000"/>
                  </a:schemeClr>
                </a:solidFill>
              </a:rPr>
              <a:t>Please indicate your intended career.</a:t>
            </a:r>
          </a:p>
        </p:txBody>
      </p:sp>
      <p:graphicFrame>
        <p:nvGraphicFramePr>
          <p:cNvPr id="409674" name="Intended career"/>
          <p:cNvGraphicFramePr>
            <a:graphicFrameLocks noGrp="1"/>
          </p:cNvGraphicFramePr>
          <p:nvPr>
            <p:custDataLst>
              <p:tags r:id="rId1"/>
            </p:custDataLst>
          </p:nvPr>
        </p:nvGraphicFramePr>
        <p:xfrm>
          <a:off x="685800" y="1371600"/>
          <a:ext cx="7954963" cy="5128718"/>
        </p:xfrm>
        <a:graphic>
          <a:graphicData uri="http://schemas.openxmlformats.org/drawingml/2006/table">
            <a:tbl>
              <a:tblPr/>
              <a:tblGrid>
                <a:gridCol w="2045561"/>
                <a:gridCol w="621332"/>
                <a:gridCol w="685773"/>
                <a:gridCol w="533379"/>
                <a:gridCol w="2666893"/>
                <a:gridCol w="685773"/>
                <a:gridCol w="716252"/>
              </a:tblGrid>
              <a:tr h="570046">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dirty="0" smtClean="0">
                          <a:ln>
                            <a:noFill/>
                          </a:ln>
                          <a:solidFill>
                            <a:srgbClr val="002060"/>
                          </a:solidFill>
                          <a:effectLst/>
                          <a:latin typeface="Garamond" pitchFamily="18" charset="0"/>
                        </a:rPr>
                        <a:t> </a:t>
                      </a:r>
                      <a:r>
                        <a:rPr kumimoji="0" lang="en-US" sz="12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2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449109">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Agriculture/Natural Resources</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0.9%</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1.6%</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2.7%</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9.1%</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Artist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3.1%</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13.9%</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Homemaker/Stay-at-Home Parent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0.4%</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1.2%</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Business </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12.1%</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11.1%</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Information Technology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0.9%</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1.6%</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Business (Admin Assistant)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0.0%</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0.1%</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6.7%</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3.3%</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0.0%</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0.4%</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Military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0.9%</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0.9%</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College Faculty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0.4%</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0.5%</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0.4%</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3.0%</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Communications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0.9%</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1.3%</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5.8%</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3.0%</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21.9%</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10.1%</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Service Industry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0.4%</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0.4%</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Education (Elementary/Secondary)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4.5%</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6.3%</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0.0%</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0.1%</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10.7%</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7.2%</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Social /Non-Profit  Services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0.0%</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2.4%</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Government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4.9%</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2.7%</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12.1%</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11.1%</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72862">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accent1">
                            <a:lumMod val="50000"/>
                          </a:schemeClr>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2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rgbClr val="002060"/>
                          </a:solidFill>
                          <a:effectLst/>
                          <a:latin typeface="Garamond" pitchFamily="18" charset="0"/>
                        </a:rPr>
                        <a:t>10.3%</a:t>
                      </a:r>
                      <a:endParaRPr kumimoji="0" lang="en-US" sz="12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200" b="1" i="0" u="none" strike="noStrike" cap="none" normalizeH="0" baseline="0" smtClean="0">
                          <a:ln>
                            <a:noFill/>
                          </a:ln>
                          <a:solidFill>
                            <a:schemeClr val="accent1"/>
                          </a:solidFill>
                          <a:effectLst/>
                          <a:latin typeface="Garamond" pitchFamily="18" charset="0"/>
                        </a:rPr>
                        <a:t>8.8%</a:t>
                      </a:r>
                      <a:endParaRPr kumimoji="0" lang="en-US" sz="12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smtClean="0">
                <a:solidFill>
                  <a:schemeClr val="tx1">
                    <a:lumMod val="50000"/>
                  </a:schemeClr>
                </a:solidFill>
              </a:rPr>
              <a:t>Expectations: Time to Degree</a:t>
            </a:r>
            <a:br>
              <a:rPr lang="en-US" dirty="0" smtClean="0">
                <a:solidFill>
                  <a:schemeClr val="tx1">
                    <a:lumMod val="50000"/>
                  </a:schemeClr>
                </a:solidFill>
              </a:rPr>
            </a:br>
            <a:r>
              <a:rPr lang="en-US" sz="2160" dirty="0" smtClean="0">
                <a:solidFill>
                  <a:schemeClr val="accent5">
                    <a:lumMod val="75000"/>
                  </a:schemeClr>
                </a:solidFill>
              </a:rPr>
              <a:t>How many years do you expect it will take you to graduate from this college?</a:t>
            </a:r>
            <a:endParaRPr lang="en-US" sz="2160" dirty="0">
              <a:solidFill>
                <a:schemeClr val="accent5">
                  <a:lumMod val="75000"/>
                </a:schemeClr>
              </a:solidFill>
            </a:endParaRPr>
          </a:p>
        </p:txBody>
      </p:sp>
      <p:graphicFrame>
        <p:nvGraphicFramePr>
          <p:cNvPr id="5" name="Time to degree"/>
          <p:cNvGraphicFramePr>
            <a:graphicFrameLocks noGrp="1"/>
          </p:cNvGraphicFramePr>
          <p:nvPr>
            <p:ph idx="1"/>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Expectations: Degree Aspirations</a:t>
            </a:r>
            <a:br>
              <a:rPr lang="en-US" dirty="0" smtClean="0">
                <a:solidFill>
                  <a:schemeClr val="tx1">
                    <a:lumMod val="50000"/>
                  </a:schemeClr>
                </a:solidFill>
              </a:rPr>
            </a:br>
            <a:r>
              <a:rPr lang="en-US" sz="2160" dirty="0" smtClean="0">
                <a:solidFill>
                  <a:schemeClr val="accent5">
                    <a:lumMod val="75000"/>
                  </a:schemeClr>
                </a:solidFill>
              </a:rPr>
              <a:t>What is the highest academic degree that you intend to attain?</a:t>
            </a:r>
            <a:endParaRPr lang="en-US" sz="2160" dirty="0">
              <a:solidFill>
                <a:schemeClr val="accent5">
                  <a:lumMod val="75000"/>
                </a:schemeClr>
              </a:solidFill>
            </a:endParaRPr>
          </a:p>
        </p:txBody>
      </p:sp>
      <p:graphicFrame>
        <p:nvGraphicFramePr>
          <p:cNvPr id="5" name="Degree aspirations"/>
          <p:cNvGraphicFramePr>
            <a:graphicFrameLocks noGrp="1"/>
          </p:cNvGraphicFramePr>
          <p:nvPr>
            <p:ph sz="half" idx="1"/>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Expectations for College Life</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Understanding students’ expectations helps provide opportunities for students to grow intellectually, interpersonally and affectively. </a:t>
            </a:r>
          </a:p>
        </p:txBody>
      </p:sp>
      <p:pic>
        <p:nvPicPr>
          <p:cNvPr id="84994" name="Picture 2"/>
          <p:cNvPicPr>
            <a:picLocks noChangeAspect="1" noChangeArrowheads="1"/>
          </p:cNvPicPr>
          <p:nvPr/>
        </p:nvPicPr>
        <p:blipFill>
          <a:blip r:embed="rId3" cstate="print"/>
          <a:srcRect/>
          <a:stretch>
            <a:fillRect/>
          </a:stretch>
        </p:blipFill>
        <p:spPr bwMode="auto">
          <a:xfrm>
            <a:off x="3886200" y="1847850"/>
            <a:ext cx="1524000" cy="1276350"/>
          </a:xfrm>
          <a:prstGeom prst="rect">
            <a:avLst/>
          </a:prstGeom>
          <a:noFill/>
          <a:ln w="12700">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44</a:t>
            </a:fld>
            <a:endParaRPr lang="en-US" dirty="0"/>
          </a:p>
        </p:txBody>
      </p:sp>
      <p:sp>
        <p:nvSpPr>
          <p:cNvPr id="5" name="Rectangle 6"/>
          <p:cNvSpPr>
            <a:spLocks noChangeArrowheads="1"/>
          </p:cNvSpPr>
          <p:nvPr/>
        </p:nvSpPr>
        <p:spPr bwMode="auto">
          <a:xfrm>
            <a:off x="2743200" y="6142166"/>
            <a:ext cx="3886200" cy="553998"/>
          </a:xfrm>
          <a:prstGeom prst="rect">
            <a:avLst/>
          </a:prstGeom>
          <a:noFill/>
          <a:ln w="9525">
            <a:noFill/>
            <a:miter lim="800000"/>
            <a:headEnd/>
            <a:tailEnd/>
          </a:ln>
        </p:spPr>
        <p:txBody>
          <a:bodyPr wrap="square" lIns="0" tIns="0" rIns="365760" bIns="0" anchor="ctr" anchorCtr="1">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766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45</a:t>
            </a:fld>
            <a:endParaRPr lang="en-US" dirty="0"/>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b="1" dirty="0" smtClean="0"/>
              <a:t>  </a:t>
            </a:r>
            <a:r>
              <a:rPr lang="en-US" sz="1200" dirty="0" smtClean="0"/>
              <a:t>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46</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dirty="0" smtClean="0"/>
              <a:t>  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766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47</a:t>
            </a:fld>
            <a:endParaRPr lang="en-US" smtClean="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lstStyle/>
          <a:p>
            <a:pPr algn="ctr" eaLnBrk="1" hangingPunct="1">
              <a:defRPr/>
            </a:pPr>
            <a:r>
              <a:rPr lang="en-US" sz="2800" b="1" dirty="0">
                <a:solidFill>
                  <a:schemeClr val="tx2">
                    <a:lumMod val="50000"/>
                  </a:schemeClr>
                </a:solidFill>
              </a:rPr>
              <a:t>For more information about </a:t>
            </a:r>
          </a:p>
          <a:p>
            <a:pPr algn="ctr" eaLnBrk="1" hangingPunct="1">
              <a:defRPr/>
            </a:pPr>
            <a:r>
              <a:rPr lang="en-US" sz="2800" b="1" dirty="0">
                <a:solidFill>
                  <a:schemeClr val="tx2">
                    <a:lumMod val="50000"/>
                  </a:schemeClr>
                </a:solidFill>
              </a:rPr>
              <a:t>HERI/CIRP Surveys</a:t>
            </a:r>
            <a:r>
              <a:rPr lang="en-US" sz="2800" b="1" dirty="0">
                <a:solidFill>
                  <a:srgbClr val="7680AC"/>
                </a:solidFill>
              </a:rPr>
              <a:t/>
            </a:r>
            <a:br>
              <a:rPr lang="en-US" sz="2800" b="1" dirty="0">
                <a:solidFill>
                  <a:srgbClr val="7680AC"/>
                </a:solidFill>
              </a:rPr>
            </a:br>
            <a:r>
              <a:rPr lang="en-US" b="1" dirty="0">
                <a:solidFill>
                  <a:srgbClr val="7680AC"/>
                </a:solidFill>
              </a:rPr>
              <a:t/>
            </a:r>
            <a:br>
              <a:rPr lang="en-US" b="1" dirty="0">
                <a:solidFill>
                  <a:srgbClr val="7680AC"/>
                </a:solidFill>
              </a:rPr>
            </a:br>
            <a:r>
              <a:rPr lang="en-US" b="1" dirty="0"/>
              <a:t>The Freshman Survey</a:t>
            </a:r>
            <a:br>
              <a:rPr lang="en-US" b="1" dirty="0"/>
            </a:br>
            <a:r>
              <a:rPr lang="en-US" b="1" dirty="0"/>
              <a:t>Your First College Year Survey</a:t>
            </a:r>
          </a:p>
          <a:p>
            <a:pPr algn="ctr" eaLnBrk="1" hangingPunct="1">
              <a:defRPr/>
            </a:pPr>
            <a:r>
              <a:rPr lang="en-US" b="1" dirty="0"/>
              <a:t>Diverse Learning Environments Survey</a:t>
            </a:r>
            <a:br>
              <a:rPr lang="en-US" b="1" dirty="0"/>
            </a:br>
            <a:r>
              <a:rPr lang="en-US" b="1" dirty="0"/>
              <a:t>College Senior Survey</a:t>
            </a:r>
          </a:p>
          <a:p>
            <a:pPr algn="ctr" eaLnBrk="1" hangingPunct="1">
              <a:defRPr/>
            </a:pPr>
            <a:r>
              <a:rPr lang="en-US" b="1" dirty="0"/>
              <a:t>The Faculty Survey</a:t>
            </a:r>
            <a:br>
              <a:rPr lang="en-US" b="1" dirty="0"/>
            </a:br>
            <a:endParaRPr lang="en-US" b="1" dirty="0"/>
          </a:p>
          <a:p>
            <a:pPr algn="ctr" eaLnBrk="1" hangingPunct="1">
              <a:defRPr/>
            </a:pPr>
            <a:r>
              <a:rPr lang="en-US" sz="2800" b="1" dirty="0">
                <a:solidFill>
                  <a:schemeClr val="tx2">
                    <a:lumMod val="50000"/>
                  </a:schemeClr>
                </a:solidFill>
              </a:rPr>
              <a:t>Please contact:</a:t>
            </a:r>
          </a:p>
          <a:p>
            <a:pPr algn="ctr" eaLnBrk="1" hangingPunct="1">
              <a:defRPr/>
            </a:pPr>
            <a:r>
              <a:rPr lang="en-US" sz="2800" b="1" dirty="0">
                <a:solidFill>
                  <a:schemeClr val="tx2">
                    <a:lumMod val="50000"/>
                  </a:schemeClr>
                </a:solidFill>
              </a:rPr>
              <a:t>heri@ucla.edu</a:t>
            </a:r>
            <a:br>
              <a:rPr lang="en-US" sz="2800" b="1" dirty="0">
                <a:solidFill>
                  <a:schemeClr val="tx2">
                    <a:lumMod val="50000"/>
                  </a:schemeClr>
                </a:solidFill>
              </a:rPr>
            </a:br>
            <a:r>
              <a:rPr lang="en-US" sz="2800" b="1" dirty="0">
                <a:solidFill>
                  <a:schemeClr val="tx2">
                    <a:lumMod val="50000"/>
                  </a:schemeClr>
                </a:solidFill>
              </a:rPr>
              <a:t>(310) 825-1925</a:t>
            </a:r>
            <a:br>
              <a:rPr lang="en-US" sz="2800" b="1" dirty="0">
                <a:solidFill>
                  <a:schemeClr val="tx2">
                    <a:lumMod val="50000"/>
                  </a:schemeClr>
                </a:solidFill>
              </a:rPr>
            </a:br>
            <a:r>
              <a:rPr lang="en-US" sz="2800" b="1" dirty="0">
                <a:solidFill>
                  <a:schemeClr val="tx2">
                    <a:lumMod val="50000"/>
                  </a:schemeClr>
                </a:solidFill>
              </a:rPr>
              <a:t>www.heri.ucla.edu</a:t>
            </a:r>
          </a:p>
        </p:txBody>
      </p:sp>
      <p:sp>
        <p:nvSpPr>
          <p:cNvPr id="6" name="TextBox 5"/>
          <p:cNvSpPr txBox="1"/>
          <p:nvPr/>
        </p:nvSpPr>
        <p:spPr>
          <a:xfrm>
            <a:off x="1447800" y="0"/>
            <a:ext cx="7696200" cy="1200150"/>
          </a:xfrm>
          <a:prstGeom prst="rect">
            <a:avLst/>
          </a:prstGeom>
          <a:solidFill>
            <a:schemeClr val="tx1">
              <a:lumMod val="50000"/>
            </a:schemeClr>
          </a:solidFill>
        </p:spPr>
        <p:txBody>
          <a:bodyPr>
            <a:spAutoFit/>
          </a:bodyPr>
          <a:lstStyle/>
          <a:p>
            <a:pPr algn="ctr">
              <a:defRPr/>
            </a:pPr>
            <a:r>
              <a:rPr lang="en-US" sz="3600" dirty="0">
                <a:solidFill>
                  <a:schemeClr val="bg2"/>
                </a:solidFill>
              </a:rPr>
              <a:t>The more you get to know your students, the better you can understand their needs. </a:t>
            </a:r>
          </a:p>
        </p:txBody>
      </p:sp>
      <p:pic>
        <p:nvPicPr>
          <p:cNvPr id="7" name="Picture 6"/>
          <p:cNvPicPr>
            <a:picLocks noChangeAspect="1" noChangeArrowheads="1"/>
          </p:cNvPicPr>
          <p:nvPr/>
        </p:nvPicPr>
        <p:blipFill>
          <a:blip r:embed="rId3" cstate="print"/>
          <a:srcRect/>
          <a:stretch>
            <a:fillRect/>
          </a:stretch>
        </p:blipFill>
        <p:spPr bwMode="auto">
          <a:xfrm>
            <a:off x="0" y="0"/>
            <a:ext cx="1447800" cy="1187450"/>
          </a:xfrm>
          <a:prstGeom prst="rect">
            <a:avLst/>
          </a:prstGeom>
          <a:noFill/>
          <a:ln w="12700">
            <a:solidFill>
              <a:schemeClr val="tx2">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Demographics</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7" name="Sex"/>
          <p:cNvGraphicFramePr>
            <a:graphicFrameLocks noGrp="1" noChangeAspect="1"/>
          </p:cNvGraphicFramePr>
          <p:nvPr>
            <p:ph sz="half" idx="1"/>
            <p:custDataLst>
              <p:tags r:id="rId1"/>
            </p:custDataLst>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Race/Ethnicity"/>
          <p:cNvGraphicFramePr>
            <a:graphicFrameLocks noGrp="1" noChangeAspect="1"/>
          </p:cNvGraphicFramePr>
          <p:nvPr>
            <p:ph sz="half" idx="2"/>
            <p:custDataLst>
              <p:tags r:id="rId2"/>
            </p:custDataLst>
          </p:nvPr>
        </p:nvGraphicFramePr>
        <p:xfrm>
          <a:off x="3200400" y="1371601"/>
          <a:ext cx="5334000" cy="5111750"/>
        </p:xfrm>
        <a:graphic>
          <a:graphicData uri="http://schemas.openxmlformats.org/drawingml/2006/chart">
            <c:chart xmlns:c="http://schemas.openxmlformats.org/drawingml/2006/chart" xmlns:r="http://schemas.openxmlformats.org/officeDocument/2006/relationships" r:id="rId6"/>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smtClean="0"/>
              <a:t>5</a:t>
            </a:r>
            <a:endParaRPr lang="en-US"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685800"/>
            <a:ext cx="9140825" cy="1143000"/>
          </a:xfrm>
          <a:noFill/>
        </p:spPr>
        <p:txBody>
          <a:bodyPr/>
          <a:lstStyle/>
          <a:p>
            <a:pPr eaLnBrk="1" hangingPunct="1"/>
            <a:r>
              <a:rPr lang="en-US" dirty="0" smtClean="0">
                <a:solidFill>
                  <a:schemeClr val="accent1">
                    <a:lumMod val="50000"/>
                  </a:schemeClr>
                </a:solidFill>
              </a:rPr>
              <a:t>Demographics</a:t>
            </a:r>
            <a:br>
              <a:rPr lang="en-US" dirty="0" smtClean="0">
                <a:solidFill>
                  <a:schemeClr val="accent1">
                    <a:lumMod val="50000"/>
                  </a:schemeClr>
                </a:solidFill>
              </a:rPr>
            </a:br>
            <a:r>
              <a:rPr lang="en-US" dirty="0" smtClean="0">
                <a:solidFill>
                  <a:schemeClr val="accent1">
                    <a:lumMod val="50000"/>
                  </a:schemeClr>
                </a:solidFill>
              </a:rPr>
              <a:t> </a:t>
            </a:r>
            <a:r>
              <a:rPr lang="en-US" sz="2160" dirty="0" smtClean="0">
                <a:solidFill>
                  <a:schemeClr val="accent5">
                    <a:lumMod val="75000"/>
                  </a:schemeClr>
                </a:solidFill>
              </a:rPr>
              <a:t>How many miles is this college from your permanent home? </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7" name="place holder"/>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6</a:t>
            </a:fld>
            <a:endParaRPr lang="en-US" sz="1200"/>
          </a:p>
        </p:txBody>
      </p:sp>
      <p:graphicFrame>
        <p:nvGraphicFramePr>
          <p:cNvPr id="9" name="miles from home"/>
          <p:cNvGraphicFramePr>
            <a:graphicFrameLocks noGrp="1"/>
          </p:cNvGraphicFramePr>
          <p:nvPr>
            <p:ph sz="half" idx="4294967295"/>
          </p:nvPr>
        </p:nvGraphicFramePr>
        <p:xfrm>
          <a:off x="381000" y="1752600"/>
          <a:ext cx="8229600" cy="48768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
            </a:r>
            <a:br>
              <a:rPr lang="en-US" dirty="0" smtClean="0">
                <a:solidFill>
                  <a:schemeClr val="accent1">
                    <a:lumMod val="50000"/>
                  </a:schemeClr>
                </a:solidFill>
              </a:rPr>
            </a:br>
            <a:r>
              <a:rPr lang="en-US" dirty="0" smtClean="0">
                <a:solidFill>
                  <a:schemeClr val="accent1">
                    <a:lumMod val="50000"/>
                  </a:schemeClr>
                </a:solidFill>
              </a:rPr>
              <a:t>Demographics</a:t>
            </a:r>
            <a:br>
              <a:rPr lang="en-US" dirty="0" smtClean="0">
                <a:solidFill>
                  <a:schemeClr val="accent1">
                    <a:lumMod val="50000"/>
                  </a:schemeClr>
                </a:solidFill>
              </a:rPr>
            </a:br>
            <a:r>
              <a:rPr lang="en-US" sz="2160" dirty="0" smtClean="0">
                <a:solidFill>
                  <a:schemeClr val="accent5">
                    <a:lumMod val="75000"/>
                  </a:schemeClr>
                </a:solidFill>
              </a:rPr>
              <a:t>From what kind of high school did you graduate?</a:t>
            </a:r>
            <a:br>
              <a:rPr lang="en-US" sz="2160" dirty="0" smtClean="0">
                <a:solidFill>
                  <a:schemeClr val="accent5">
                    <a:lumMod val="75000"/>
                  </a:schemeClr>
                </a:solidFill>
              </a:rPr>
            </a:br>
            <a:endParaRPr lang="en-US" sz="2160" dirty="0" smtClean="0">
              <a:solidFill>
                <a:schemeClr val="accent5">
                  <a:lumMod val="75000"/>
                </a:schemeClr>
              </a:solidFill>
            </a:endParaRPr>
          </a:p>
        </p:txBody>
      </p:sp>
      <p:graphicFrame>
        <p:nvGraphicFramePr>
          <p:cNvPr id="7" name="place holder"/>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7</a:t>
            </a:fld>
            <a:endParaRPr lang="en-US" sz="1200"/>
          </a:p>
        </p:txBody>
      </p:sp>
      <p:graphicFrame>
        <p:nvGraphicFramePr>
          <p:cNvPr id="9" name="type of high school"/>
          <p:cNvGraphicFramePr>
            <a:graphicFrameLocks noGrp="1"/>
          </p:cNvGraphicFramePr>
          <p:nvPr>
            <p:ph sz="half" idx="4294967295"/>
          </p:nvPr>
        </p:nvGraphicFramePr>
        <p:xfrm>
          <a:off x="228600" y="1524000"/>
          <a:ext cx="8610600" cy="50292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College Admissions Decisions</a:t>
            </a:r>
            <a:endParaRPr lang="en-US" dirty="0">
              <a:solidFill>
                <a:schemeClr val="tx2">
                  <a:lumMod val="50000"/>
                </a:schemeClr>
              </a:solidFill>
            </a:endParaRPr>
          </a:p>
        </p:txBody>
      </p:sp>
      <p:sp>
        <p:nvSpPr>
          <p:cNvPr id="32771" name="Subtitle 8"/>
          <p:cNvSpPr>
            <a:spLocks noGrp="1"/>
          </p:cNvSpPr>
          <p:nvPr>
            <p:ph type="subTitle" sz="quarter" idx="1"/>
          </p:nvPr>
        </p:nvSpPr>
        <p:spPr>
          <a:xfrm>
            <a:off x="1143000" y="4572000"/>
            <a:ext cx="6629400" cy="1676400"/>
          </a:xfrm>
        </p:spPr>
        <p:txBody>
          <a:bodyPr/>
          <a:lstStyle/>
          <a:p>
            <a:pPr>
              <a:spcBef>
                <a:spcPct val="0"/>
              </a:spcBef>
            </a:pPr>
            <a:r>
              <a:rPr lang="en-US" dirty="0" smtClean="0"/>
              <a:t>Many factors impact incoming students’ college choice, including the benefits they see in attending college and considerations about which specific college to attend.</a:t>
            </a:r>
          </a:p>
          <a:p>
            <a:endParaRPr lang="en-US" sz="1800" dirty="0" smtClean="0"/>
          </a:p>
        </p:txBody>
      </p:sp>
      <p:pic>
        <p:nvPicPr>
          <p:cNvPr id="1026" name="Picture 2" descr="C:\Documents and Settings\abates\Desktop\girl desk.jpg"/>
          <p:cNvPicPr>
            <a:picLocks noChangeAspect="1" noChangeArrowheads="1"/>
          </p:cNvPicPr>
          <p:nvPr/>
        </p:nvPicPr>
        <p:blipFill>
          <a:blip r:embed="rId3" cstate="print"/>
          <a:srcRect/>
          <a:stretch>
            <a:fillRect/>
          </a:stretch>
        </p:blipFill>
        <p:spPr bwMode="auto">
          <a:xfrm>
            <a:off x="3810000" y="1404455"/>
            <a:ext cx="1266825" cy="1929294"/>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609600"/>
            <a:ext cx="9140825" cy="1143000"/>
          </a:xfrm>
          <a:noFill/>
        </p:spPr>
        <p:txBody>
          <a:bodyPr/>
          <a:lstStyle/>
          <a:p>
            <a:pPr eaLnBrk="1" hangingPunct="1"/>
            <a:r>
              <a:rPr lang="en-US" dirty="0" smtClean="0">
                <a:solidFill>
                  <a:schemeClr val="accent1">
                    <a:lumMod val="50000"/>
                  </a:schemeClr>
                </a:solidFill>
              </a:rPr>
              <a:t/>
            </a:r>
            <a:br>
              <a:rPr lang="en-US" dirty="0" smtClean="0">
                <a:solidFill>
                  <a:schemeClr val="accent1">
                    <a:lumMod val="50000"/>
                  </a:schemeClr>
                </a:solidFill>
              </a:rPr>
            </a:br>
            <a:r>
              <a:rPr lang="en-US" dirty="0" smtClean="0">
                <a:solidFill>
                  <a:schemeClr val="tx1">
                    <a:lumMod val="50000"/>
                  </a:schemeClr>
                </a:solidFill>
              </a:rPr>
              <a:t> College Admissions Decisions</a:t>
            </a:r>
            <a:br>
              <a:rPr lang="en-US" dirty="0" smtClean="0">
                <a:solidFill>
                  <a:schemeClr val="tx1">
                    <a:lumMod val="50000"/>
                  </a:schemeClr>
                </a:solidFill>
              </a:rPr>
            </a:br>
            <a:r>
              <a:rPr lang="en-US" sz="2160" dirty="0" smtClean="0">
                <a:solidFill>
                  <a:schemeClr val="accent5">
                    <a:lumMod val="75000"/>
                  </a:schemeClr>
                </a:solidFill>
              </a:rPr>
              <a:t>To how many colleges </a:t>
            </a:r>
            <a:r>
              <a:rPr lang="en-US" sz="2160" i="1" u="sng" dirty="0" smtClean="0">
                <a:solidFill>
                  <a:schemeClr val="accent5">
                    <a:lumMod val="75000"/>
                  </a:schemeClr>
                </a:solidFill>
              </a:rPr>
              <a:t>other than this one</a:t>
            </a:r>
            <a:r>
              <a:rPr lang="en-US" sz="2160" dirty="0" smtClean="0">
                <a:solidFill>
                  <a:schemeClr val="accent5">
                    <a:lumMod val="75000"/>
                  </a:schemeClr>
                </a:solidFill>
              </a:rPr>
              <a:t> did you </a:t>
            </a:r>
            <a:br>
              <a:rPr lang="en-US" sz="2160" dirty="0" smtClean="0">
                <a:solidFill>
                  <a:schemeClr val="accent5">
                    <a:lumMod val="75000"/>
                  </a:schemeClr>
                </a:solidFill>
              </a:rPr>
            </a:br>
            <a:r>
              <a:rPr lang="en-US" sz="2160" dirty="0" smtClean="0">
                <a:solidFill>
                  <a:schemeClr val="accent5">
                    <a:lumMod val="75000"/>
                  </a:schemeClr>
                </a:solidFill>
              </a:rPr>
              <a:t>apply for admission this year? </a:t>
            </a:r>
            <a:br>
              <a:rPr lang="en-US" sz="2160" dirty="0" smtClean="0">
                <a:solidFill>
                  <a:schemeClr val="accent5">
                    <a:lumMod val="75000"/>
                  </a:schemeClr>
                </a:solidFill>
              </a:rPr>
            </a:br>
            <a:endParaRPr lang="en-US" sz="2160" dirty="0" smtClean="0">
              <a:solidFill>
                <a:schemeClr val="accent5">
                  <a:lumMod val="75000"/>
                </a:schemeClr>
              </a:solidFill>
            </a:endParaRPr>
          </a:p>
        </p:txBody>
      </p:sp>
      <p:graphicFrame>
        <p:nvGraphicFramePr>
          <p:cNvPr id="7" name="place holder"/>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9</a:t>
            </a:fld>
            <a:endParaRPr lang="en-US" sz="1200"/>
          </a:p>
        </p:txBody>
      </p:sp>
      <p:graphicFrame>
        <p:nvGraphicFramePr>
          <p:cNvPr id="9" name="number of applications"/>
          <p:cNvGraphicFramePr>
            <a:graphicFrameLocks noGrp="1"/>
          </p:cNvGraphicFramePr>
          <p:nvPr>
            <p:ph sz="half" idx="4294967295"/>
          </p:nvPr>
        </p:nvGraphicFramePr>
        <p:xfrm>
          <a:off x="0" y="1828800"/>
          <a:ext cx="9144000" cy="48768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ctGains1"/>
</p:tagLst>
</file>

<file path=ppt/tags/tag14.xml><?xml version="1.0" encoding="utf-8"?>
<p:tagLst xmlns:a="http://schemas.openxmlformats.org/drawingml/2006/main" xmlns:r="http://schemas.openxmlformats.org/officeDocument/2006/relationships" xmlns:p="http://schemas.openxmlformats.org/presentationml/2006/main">
  <p:tag name="CHART" val="ctGains1"/>
</p:tagLst>
</file>

<file path=ppt/tags/tag15.xml><?xml version="1.0" encoding="utf-8"?>
<p:tagLst xmlns:a="http://schemas.openxmlformats.org/drawingml/2006/main" xmlns:r="http://schemas.openxmlformats.org/officeDocument/2006/relationships" xmlns:p="http://schemas.openxmlformats.org/presentationml/2006/main">
  <p:tag name="CHART" val="ctGains1"/>
</p:tagLst>
</file>

<file path=ppt/tags/tag16.xml><?xml version="1.0" encoding="utf-8"?>
<p:tagLst xmlns:a="http://schemas.openxmlformats.org/drawingml/2006/main" xmlns:r="http://schemas.openxmlformats.org/officeDocument/2006/relationships" xmlns:p="http://schemas.openxmlformats.org/presentationml/2006/main">
  <p:tag name="CHART" val="ctGains1"/>
</p:tagLst>
</file>

<file path=ppt/tags/tag17.xml><?xml version="1.0" encoding="utf-8"?>
<p:tagLst xmlns:a="http://schemas.openxmlformats.org/drawingml/2006/main" xmlns:r="http://schemas.openxmlformats.org/officeDocument/2006/relationships" xmlns:p="http://schemas.openxmlformats.org/presentationml/2006/main">
  <p:tag name="CHART" val="ctGains1"/>
</p:tagLst>
</file>

<file path=ppt/tags/tag1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25297</TotalTime>
  <Words>2503</Words>
  <Application>Microsoft Office PowerPoint</Application>
  <PresentationFormat>On-screen Show (4:3)</PresentationFormat>
  <Paragraphs>534</Paragraphs>
  <Slides>47</Slides>
  <Notes>47</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Teamwork</vt:lpstr>
      <vt:lpstr>Wabash College  CIRP Freshman Survey   2013 Results</vt:lpstr>
      <vt:lpstr>The First Year is Important…</vt:lpstr>
      <vt:lpstr>Table of Contents</vt:lpstr>
      <vt:lpstr>A Note about CIRP Constructs</vt:lpstr>
      <vt:lpstr>Demographics </vt:lpstr>
      <vt:lpstr>Demographics  How many miles is this college from your permanent home?  </vt:lpstr>
      <vt:lpstr> Demographics From what kind of high school did you graduate? </vt:lpstr>
      <vt:lpstr>College Admissions Decisions</vt:lpstr>
      <vt:lpstr>  College Admissions Decisions To how many colleges other than this one did you  apply for admission this year?  </vt:lpstr>
      <vt:lpstr> College Acceptance  </vt:lpstr>
      <vt:lpstr> College Choice In deciding to go to college, how important to  you was each of the following reasons?</vt:lpstr>
      <vt:lpstr> College Choice In deciding to go to college, how important to  you was each of the following reasons?</vt:lpstr>
      <vt:lpstr> College Choice How important was each reason in your decision to attend this college?</vt:lpstr>
      <vt:lpstr>College Choice How important was each reason in your decision to attend this college?</vt:lpstr>
      <vt:lpstr>College Choice How important was each reason in your decision to attend this college?</vt:lpstr>
      <vt:lpstr>Financing College</vt:lpstr>
      <vt:lpstr>Financing College The current economic situation significantly affected my college choice.</vt:lpstr>
      <vt:lpstr> Financing College The percentage of students with at least some funds  from these various sources.</vt:lpstr>
      <vt:lpstr> Financing College Do you have any concern about your ability  to finance your college education?</vt:lpstr>
      <vt:lpstr>High School Experiences</vt:lpstr>
      <vt:lpstr> High School Experiences How many Advanced Placement courses did you take in high school?</vt:lpstr>
      <vt:lpstr> High School Experiences How many Advanced Placement exams did you take in high school?</vt:lpstr>
      <vt:lpstr>High School Experiences Which of the following math courses did you complete in high school?</vt:lpstr>
      <vt:lpstr> High School Experiences Have you had any special tutoring or remedial work  in any of the following subjects?</vt:lpstr>
      <vt:lpstr> High School Experiences  Do you feel you will need any special tutoring or remedial work  in any of the following subjects?</vt:lpstr>
      <vt:lpstr>Habits of Mind   Habits of Mind is a unified measure of the behaviors and traits associated with academic success. These learning behaviors are seen as the foundation for lifelong learning.</vt:lpstr>
      <vt:lpstr>Slide 27</vt:lpstr>
      <vt:lpstr>Slide 28</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Knowledge, Skills and Abilities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Expectations for College: Major and Career</vt:lpstr>
      <vt:lpstr> Expectations: Major Please indicate your intended major.</vt:lpstr>
      <vt:lpstr>Expectations: Major Do you consider yourself Pre-Med or Pre-Law?</vt:lpstr>
      <vt:lpstr> Expectations: Career Please indicate your intended career.</vt:lpstr>
      <vt:lpstr>Expectations: Time to Degree How many years do you expect it will take you to graduate from this college?</vt:lpstr>
      <vt:lpstr>Expectations: Degree Aspirations What is the highest academic degree that you intend to attain?</vt:lpstr>
      <vt:lpstr>Expectations for College Life</vt:lpstr>
      <vt:lpstr>Expectations for College Life What is your best guess as to the chances that you will:</vt:lpstr>
      <vt:lpstr>Expectations for College Life What is your best guess as to the chances that you will:</vt:lpstr>
      <vt:lpstr>Expectations for College Life What is your best guess as to the chances that you will:</vt:lpstr>
      <vt:lpstr>Slide 47</vt:lpstr>
    </vt:vector>
  </TitlesOfParts>
  <Company>UCLA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eagan</cp:lastModifiedBy>
  <cp:revision>1781</cp:revision>
  <dcterms:created xsi:type="dcterms:W3CDTF">2007-06-27T16:52:25Z</dcterms:created>
  <dcterms:modified xsi:type="dcterms:W3CDTF">2014-02-13T22:47:26Z</dcterms:modified>
</cp:coreProperties>
</file>