
<file path=[Content_Types].xml><?xml version="1.0" encoding="utf-8"?>
<Types xmlns="http://schemas.openxmlformats.org/package/2006/content-types">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ags/tag4.xml" ContentType="application/vnd.openxmlformats-officedocument.presentationml.tags+xml"/>
  <Override PartName="/ppt/notesSlides/notesSlide6.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theme/themeOverride1.xml" ContentType="application/vnd.openxmlformats-officedocument.themeOverride+xml"/>
  <Override PartName="/ppt/notesSlides/notesSlide7.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tags/tag5.xml" ContentType="application/vnd.openxmlformats-officedocument.presentationml.tags+xml"/>
  <Override PartName="/ppt/notesSlides/notesSlide8.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9.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Override PartName="/ppt/notesSlides/notesSlide12.xml" ContentType="application/vnd.openxmlformats-officedocument.presentationml.notesSlide+xml"/>
  <Override PartName="/ppt/charts/chart11.xml" ContentType="application/vnd.openxmlformats-officedocument.drawingml.chart+xml"/>
  <Override PartName="/ppt/drawings/drawing1.xml" ContentType="application/vnd.openxmlformats-officedocument.drawingml.chartshapes+xml"/>
  <Override PartName="/ppt/notesSlides/notesSlide13.xml" ContentType="application/vnd.openxmlformats-officedocument.presentationml.notesSlide+xml"/>
  <Override PartName="/ppt/charts/chart12.xml" ContentType="application/vnd.openxmlformats-officedocument.drawingml.chart+xml"/>
  <Override PartName="/ppt/tags/tag6.xml" ContentType="application/vnd.openxmlformats-officedocument.presentationml.tags+xml"/>
  <Override PartName="/ppt/notesSlides/notesSlide14.xml" ContentType="application/vnd.openxmlformats-officedocument.presentationml.notesSlide+xml"/>
  <Override PartName="/ppt/charts/chart13.xml" ContentType="application/vnd.openxmlformats-officedocument.drawingml.chart+xml"/>
  <Override PartName="/ppt/tags/tag7.xml" ContentType="application/vnd.openxmlformats-officedocument.presentationml.tags+xml"/>
  <Override PartName="/ppt/notesSlides/notesSlide15.xml" ContentType="application/vnd.openxmlformats-officedocument.presentationml.notesSlide+xml"/>
  <Override PartName="/ppt/charts/chart14.xml" ContentType="application/vnd.openxmlformats-officedocument.drawingml.chart+xml"/>
  <Override PartName="/ppt/tags/tag8.xml" ContentType="application/vnd.openxmlformats-officedocument.presentationml.tags+xml"/>
  <Override PartName="/ppt/notesSlides/notesSlide16.xml" ContentType="application/vnd.openxmlformats-officedocument.presentationml.notesSlide+xml"/>
  <Override PartName="/ppt/charts/chart15.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6.xml" ContentType="application/vnd.openxmlformats-officedocument.drawingml.chart+xml"/>
  <Override PartName="/ppt/notesSlides/notesSlide19.xml" ContentType="application/vnd.openxmlformats-officedocument.presentationml.notesSlide+xml"/>
  <Override PartName="/ppt/charts/chart17.xml" ContentType="application/vnd.openxmlformats-officedocument.drawingml.chart+xml"/>
  <Override PartName="/ppt/notesSlides/notesSlide20.xml" ContentType="application/vnd.openxmlformats-officedocument.presentationml.notesSlide+xml"/>
  <Override PartName="/ppt/charts/chart18.xml" ContentType="application/vnd.openxmlformats-officedocument.drawingml.chart+xml"/>
  <Override PartName="/ppt/notesSlides/notesSlide21.xml" ContentType="application/vnd.openxmlformats-officedocument.presentationml.notesSlide+xml"/>
  <Override PartName="/ppt/charts/chart19.xml" ContentType="application/vnd.openxmlformats-officedocument.drawingml.chart+xml"/>
  <Override PartName="/ppt/notesSlides/notesSlide22.xml" ContentType="application/vnd.openxmlformats-officedocument.presentationml.notesSlide+xml"/>
  <Override PartName="/ppt/charts/chart20.xml" ContentType="application/vnd.openxmlformats-officedocument.drawingml.chart+xml"/>
  <Override PartName="/ppt/notesSlides/notesSlide23.xml" ContentType="application/vnd.openxmlformats-officedocument.presentationml.notesSlide+xml"/>
  <Override PartName="/ppt/charts/chart21.xml" ContentType="application/vnd.openxmlformats-officedocument.drawingml.chart+xml"/>
  <Override PartName="/ppt/notesSlides/notesSlide24.xml" ContentType="application/vnd.openxmlformats-officedocument.presentationml.notesSlide+xml"/>
  <Override PartName="/ppt/tags/tag9.xml" ContentType="application/vnd.openxmlformats-officedocument.presentationml.tags+xml"/>
  <Override PartName="/ppt/notesSlides/notesSlide25.xml" ContentType="application/vnd.openxmlformats-officedocument.presentationml.notesSlide+xml"/>
  <Override PartName="/ppt/charts/chart22.xml" ContentType="application/vnd.openxmlformats-officedocument.drawingml.chart+xml"/>
  <Override PartName="/ppt/tags/tag10.xml" ContentType="application/vnd.openxmlformats-officedocument.presentationml.tags+xml"/>
  <Override PartName="/ppt/notesSlides/notesSlide26.xml" ContentType="application/vnd.openxmlformats-officedocument.presentationml.notesSlide+xml"/>
  <Override PartName="/ppt/charts/chart23.xml" ContentType="application/vnd.openxmlformats-officedocument.drawingml.chart+xml"/>
  <Override PartName="/ppt/tags/tag11.xml" ContentType="application/vnd.openxmlformats-officedocument.presentationml.tags+xml"/>
  <Override PartName="/ppt/notesSlides/notesSlide27.xml" ContentType="application/vnd.openxmlformats-officedocument.presentationml.notesSlide+xml"/>
  <Override PartName="/ppt/charts/chart24.xml" ContentType="application/vnd.openxmlformats-officedocument.drawingml.chart+xml"/>
  <Override PartName="/ppt/notesSlides/notesSlide28.xml" ContentType="application/vnd.openxmlformats-officedocument.presentationml.notesSlide+xml"/>
  <Override PartName="/ppt/charts/chart25.xml" ContentType="application/vnd.openxmlformats-officedocument.drawingml.chart+xml"/>
  <Override PartName="/ppt/notesSlides/notesSlide29.xml" ContentType="application/vnd.openxmlformats-officedocument.presentationml.notesSlide+xml"/>
  <Override PartName="/ppt/charts/chart26.xml" ContentType="application/vnd.openxmlformats-officedocument.drawingml.chart+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12.xml" ContentType="application/vnd.openxmlformats-officedocument.presentationml.tags+xml"/>
  <Override PartName="/ppt/notesSlides/notesSlide32.xml" ContentType="application/vnd.openxmlformats-officedocument.presentationml.notesSlide+xml"/>
  <Override PartName="/ppt/charts/chart27.xml" ContentType="application/vnd.openxmlformats-officedocument.drawingml.chart+xml"/>
  <Override PartName="/ppt/drawings/drawing2.xml" ContentType="application/vnd.openxmlformats-officedocument.drawingml.chartshapes+xml"/>
  <Override PartName="/ppt/tags/tag13.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28.xml" ContentType="application/vnd.openxmlformats-officedocument.drawingml.chart+xml"/>
  <Override PartName="/ppt/notesSlides/notesSlide37.xml" ContentType="application/vnd.openxmlformats-officedocument.presentationml.notesSlide+xml"/>
  <Override PartName="/ppt/charts/chart29.xml" ContentType="application/vnd.openxmlformats-officedocument.drawingml.chart+xml"/>
  <Override PartName="/ppt/notesSlides/notesSlide38.xml" ContentType="application/vnd.openxmlformats-officedocument.presentationml.notesSlide+xml"/>
  <Override PartName="/ppt/charts/chart30.xml" ContentType="application/vnd.openxmlformats-officedocument.drawingml.chart+xml"/>
  <Override PartName="/ppt/notesSlides/notesSlide39.xml" ContentType="application/vnd.openxmlformats-officedocument.presentationml.notesSlide+xml"/>
  <Override PartName="/ppt/charts/chart31.xml" ContentType="application/vnd.openxmlformats-officedocument.drawingml.chart+xml"/>
  <Override PartName="/ppt/notesSlides/notesSlide40.xml" ContentType="application/vnd.openxmlformats-officedocument.presentationml.notesSlide+xml"/>
  <Override PartName="/ppt/charts/chart32.xml" ContentType="application/vnd.openxmlformats-officedocument.drawingml.chart+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43"/>
  </p:notesMasterIdLst>
  <p:handoutMasterIdLst>
    <p:handoutMasterId r:id="rId44"/>
  </p:handoutMasterIdLst>
  <p:sldIdLst>
    <p:sldId id="668" r:id="rId2"/>
    <p:sldId id="469" r:id="rId3"/>
    <p:sldId id="456" r:id="rId4"/>
    <p:sldId id="601" r:id="rId5"/>
    <p:sldId id="323" r:id="rId6"/>
    <p:sldId id="608" r:id="rId7"/>
    <p:sldId id="656" r:id="rId8"/>
    <p:sldId id="649" r:id="rId9"/>
    <p:sldId id="261" r:id="rId10"/>
    <p:sldId id="652" r:id="rId11"/>
    <p:sldId id="657" r:id="rId12"/>
    <p:sldId id="645" r:id="rId13"/>
    <p:sldId id="375" r:id="rId14"/>
    <p:sldId id="628" r:id="rId15"/>
    <p:sldId id="497" r:id="rId16"/>
    <p:sldId id="640" r:id="rId17"/>
    <p:sldId id="405" r:id="rId18"/>
    <p:sldId id="660" r:id="rId19"/>
    <p:sldId id="662" r:id="rId20"/>
    <p:sldId id="663" r:id="rId21"/>
    <p:sldId id="664" r:id="rId22"/>
    <p:sldId id="549" r:id="rId23"/>
    <p:sldId id="550" r:id="rId24"/>
    <p:sldId id="651" r:id="rId25"/>
    <p:sldId id="428" r:id="rId26"/>
    <p:sldId id="665" r:id="rId27"/>
    <p:sldId id="438" r:id="rId28"/>
    <p:sldId id="532" r:id="rId29"/>
    <p:sldId id="536" r:id="rId30"/>
    <p:sldId id="616" r:id="rId31"/>
    <p:sldId id="648" r:id="rId32"/>
    <p:sldId id="619" r:id="rId33"/>
    <p:sldId id="617" r:id="rId34"/>
    <p:sldId id="623" r:id="rId35"/>
    <p:sldId id="588" r:id="rId36"/>
    <p:sldId id="666" r:id="rId37"/>
    <p:sldId id="667" r:id="rId38"/>
    <p:sldId id="592" r:id="rId39"/>
    <p:sldId id="590" r:id="rId40"/>
    <p:sldId id="535" r:id="rId41"/>
    <p:sldId id="281" r:id="rId42"/>
  </p:sldIdLst>
  <p:sldSz cx="9144000" cy="6858000" type="screen4x3"/>
  <p:notesSz cx="6881813" cy="9296400"/>
  <p:defaultTextStyle>
    <a:defPPr>
      <a:defRPr lang="en-US"/>
    </a:defPPr>
    <a:lvl1pPr algn="l" rtl="0" eaLnBrk="0" fontAlgn="base" hangingPunct="0">
      <a:spcBef>
        <a:spcPct val="0"/>
      </a:spcBef>
      <a:spcAft>
        <a:spcPct val="0"/>
      </a:spcAft>
      <a:defRPr sz="2000" u="sng"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u="sng"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u="sng"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u="sng"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u="sng" kern="1200">
        <a:solidFill>
          <a:schemeClr val="tx1"/>
        </a:solidFill>
        <a:latin typeface="Garamond" pitchFamily="18" charset="0"/>
        <a:ea typeface="+mn-ea"/>
        <a:cs typeface="+mn-cs"/>
      </a:defRPr>
    </a:lvl5pPr>
    <a:lvl6pPr marL="2286000" algn="l" defTabSz="914400" rtl="0" eaLnBrk="1" latinLnBrk="0" hangingPunct="1">
      <a:defRPr sz="2000" u="sng" kern="1200">
        <a:solidFill>
          <a:schemeClr val="tx1"/>
        </a:solidFill>
        <a:latin typeface="Garamond" pitchFamily="18" charset="0"/>
        <a:ea typeface="+mn-ea"/>
        <a:cs typeface="+mn-cs"/>
      </a:defRPr>
    </a:lvl6pPr>
    <a:lvl7pPr marL="2743200" algn="l" defTabSz="914400" rtl="0" eaLnBrk="1" latinLnBrk="0" hangingPunct="1">
      <a:defRPr sz="2000" u="sng" kern="1200">
        <a:solidFill>
          <a:schemeClr val="tx1"/>
        </a:solidFill>
        <a:latin typeface="Garamond" pitchFamily="18" charset="0"/>
        <a:ea typeface="+mn-ea"/>
        <a:cs typeface="+mn-cs"/>
      </a:defRPr>
    </a:lvl7pPr>
    <a:lvl8pPr marL="3200400" algn="l" defTabSz="914400" rtl="0" eaLnBrk="1" latinLnBrk="0" hangingPunct="1">
      <a:defRPr sz="2000" u="sng" kern="1200">
        <a:solidFill>
          <a:schemeClr val="tx1"/>
        </a:solidFill>
        <a:latin typeface="Garamond" pitchFamily="18" charset="0"/>
        <a:ea typeface="+mn-ea"/>
        <a:cs typeface="+mn-cs"/>
      </a:defRPr>
    </a:lvl8pPr>
    <a:lvl9pPr marL="3657600" algn="l" defTabSz="914400" rtl="0" eaLnBrk="1" latinLnBrk="0" hangingPunct="1">
      <a:defRPr sz="2000" u="sng"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4">
          <p15:clr>
            <a:srgbClr val="A4A3A4"/>
          </p15:clr>
        </p15:guide>
        <p15:guide id="2" pos="2205">
          <p15:clr>
            <a:srgbClr val="A4A3A4"/>
          </p15:clr>
        </p15:guide>
        <p15:guide id="3" orient="horz" pos="2928">
          <p15:clr>
            <a:srgbClr val="A4A3A4"/>
          </p15:clr>
        </p15:guide>
        <p15:guide id="4" pos="216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aine Jessica Tamargo" initials="ET" lastIdx="1" clrIdx="0">
    <p:extLst>
      <p:ext uri="{19B8F6BF-5375-455C-9EA6-DF929625EA0E}">
        <p15:presenceInfo xmlns:p15="http://schemas.microsoft.com/office/powerpoint/2012/main" userId="Elaine Jessica Tamarg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F2A44"/>
    <a:srgbClr val="93328E"/>
    <a:srgbClr val="C5FFFE"/>
    <a:srgbClr val="FFC50D"/>
    <a:srgbClr val="FFA59B"/>
    <a:srgbClr val="FFE265"/>
    <a:srgbClr val="FFCC29"/>
    <a:srgbClr val="ADB3CD"/>
    <a:srgbClr val="ADB3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45" autoAdjust="0"/>
    <p:restoredTop sz="76700" autoAdjust="0"/>
  </p:normalViewPr>
  <p:slideViewPr>
    <p:cSldViewPr>
      <p:cViewPr varScale="1">
        <p:scale>
          <a:sx n="82" d="100"/>
          <a:sy n="82" d="100"/>
        </p:scale>
        <p:origin x="1230" y="39"/>
      </p:cViewPr>
      <p:guideLst>
        <p:guide orient="horz" pos="2160"/>
        <p:guide pos="2880"/>
      </p:guideLst>
    </p:cSldViewPr>
  </p:slideViewPr>
  <p:outlineViewPr>
    <p:cViewPr>
      <p:scale>
        <a:sx n="33" d="100"/>
        <a:sy n="33" d="100"/>
      </p:scale>
      <p:origin x="0" y="-22830"/>
    </p:cViewPr>
  </p:outlineViewPr>
  <p:notesTextViewPr>
    <p:cViewPr>
      <p:scale>
        <a:sx n="75" d="100"/>
        <a:sy n="75" d="100"/>
      </p:scale>
      <p:origin x="0" y="0"/>
    </p:cViewPr>
  </p:notesTextViewPr>
  <p:sorterViewPr>
    <p:cViewPr>
      <p:scale>
        <a:sx n="148" d="100"/>
        <a:sy n="148" d="100"/>
      </p:scale>
      <p:origin x="0" y="0"/>
    </p:cViewPr>
  </p:sorterViewPr>
  <p:notesViewPr>
    <p:cSldViewPr>
      <p:cViewPr varScale="1">
        <p:scale>
          <a:sx n="87" d="100"/>
          <a:sy n="87" d="100"/>
        </p:scale>
        <p:origin x="3040" y="192"/>
      </p:cViewPr>
      <p:guideLst>
        <p:guide orient="horz" pos="2924"/>
        <p:guide pos="2205"/>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Macro-Enabled_Worksheet.xlsm"/></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9.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Macro-Enabled_Worksheet24.xlsm"/></Relationships>
</file>

<file path=ppt/charts/_rels/chart27.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25.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Macro-Enabled_Worksheet26.xlsm"/></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Macro-Enabled_Worksheet27.xlsm"/></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4"/>
    </mc:Choice>
    <mc:Fallback>
      <c:style val="14"/>
    </mc:Fallback>
  </mc:AlternateContent>
  <c:chart>
    <c:title>
      <c:tx>
        <c:rich>
          <a:bodyPr/>
          <a:lstStyle/>
          <a:p>
            <a:pPr algn="ctr">
              <a:defRPr sz="2200">
                <a:latin typeface="Franklin Gothic Medium" panose="020B0603020102020204" pitchFamily="34" charset="0"/>
              </a:defRPr>
            </a:pPr>
            <a:r>
              <a:rPr lang="en-US" sz="2200" dirty="0">
                <a:solidFill>
                  <a:srgbClr val="93328E"/>
                </a:solidFill>
                <a:latin typeface="Franklin Gothic Medium" panose="020B0603020102020204" pitchFamily="34" charset="0"/>
              </a:rPr>
              <a:t>Gender Identity</a:t>
            </a:r>
          </a:p>
        </c:rich>
      </c:tx>
      <c:layout>
        <c:manualLayout>
          <c:xMode val="edge"/>
          <c:yMode val="edge"/>
          <c:x val="0.26284355964938344"/>
          <c:y val="0"/>
        </c:manualLayout>
      </c:layout>
      <c:overlay val="0"/>
    </c:title>
    <c:autoTitleDeleted val="0"/>
    <c:plotArea>
      <c:layout>
        <c:manualLayout>
          <c:layoutTarget val="inner"/>
          <c:xMode val="edge"/>
          <c:yMode val="edge"/>
          <c:x val="0.45161095429109099"/>
          <c:y val="0.27747063379372655"/>
          <c:w val="0.54838904570890901"/>
          <c:h val="0.56545221806290602"/>
        </c:manualLayout>
      </c:layout>
      <c:barChart>
        <c:barDir val="bar"/>
        <c:grouping val="clustered"/>
        <c:varyColors val="0"/>
        <c:ser>
          <c:idx val="0"/>
          <c:order val="0"/>
          <c:tx>
            <c:strRef>
              <c:f>Sheet1!$B$1</c:f>
              <c:strCache>
                <c:ptCount val="1"/>
                <c:pt idx="0">
                  <c:v>Your institution</c:v>
                </c:pt>
              </c:strCache>
            </c:strRef>
          </c:tx>
          <c:spPr>
            <a:ln>
              <a:solidFill>
                <a:schemeClr val="tx2"/>
              </a:solidFill>
            </a:ln>
          </c:spPr>
          <c:invertIfNegative val="0"/>
          <c:dPt>
            <c:idx val="0"/>
            <c:invertIfNegative val="0"/>
            <c:bubble3D val="0"/>
            <c:extLst>
              <c:ext xmlns:c16="http://schemas.microsoft.com/office/drawing/2014/chart" uri="{C3380CC4-5D6E-409C-BE32-E72D297353CC}">
                <c16:uniqueId val="{00000001-A70C-495C-AAF5-E360B11921AF}"/>
              </c:ext>
            </c:extLst>
          </c:dPt>
          <c:dPt>
            <c:idx val="1"/>
            <c:invertIfNegative val="0"/>
            <c:bubble3D val="0"/>
            <c:extLst>
              <c:ext xmlns:c16="http://schemas.microsoft.com/office/drawing/2014/chart" uri="{C3380CC4-5D6E-409C-BE32-E72D297353CC}">
                <c16:uniqueId val="{00000003-A70C-495C-AAF5-E360B11921AF}"/>
              </c:ext>
            </c:extLst>
          </c:dPt>
          <c:dLbls>
            <c:numFmt formatCode="0.0%" sourceLinked="0"/>
            <c:spPr>
              <a:noFill/>
              <a:ln>
                <a:noFill/>
              </a:ln>
              <a:effectLst/>
            </c:spPr>
            <c:txPr>
              <a:bodyPr/>
              <a:lstStyle/>
              <a:p>
                <a:pPr>
                  <a:defRPr sz="1600" baseline="0">
                    <a:solidFill>
                      <a:srgbClr val="1F2A44"/>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Sheet1!$A$2:$A$6</c:f>
              <c:strCache>
                <c:ptCount val="5"/>
                <c:pt idx="0">
                  <c:v>Man/Trans man</c:v>
                </c:pt>
                <c:pt idx="1">
                  <c:v>Woman/Trans woman</c:v>
                </c:pt>
                <c:pt idx="2">
                  <c:v>Non-binary</c:v>
                </c:pt>
                <c:pt idx="3">
                  <c:v>Genderqueer / Gender non-conforming</c:v>
                </c:pt>
                <c:pt idx="4">
                  <c:v>Identity not listed </c:v>
                </c:pt>
              </c:strCache>
            </c:strRef>
          </c:cat>
          <c:val>
            <c:numRef>
              <c:f>Sheet1!$B$2:$B$6</c:f>
              <c:numCache>
                <c:formatCode>0.0%</c:formatCode>
                <c:ptCount val="5"/>
                <c:pt idx="0">
                  <c:v>1</c:v>
                </c:pt>
                <c:pt idx="1">
                  <c:v>0</c:v>
                </c:pt>
                <c:pt idx="2">
                  <c:v>0</c:v>
                </c:pt>
                <c:pt idx="3">
                  <c:v>0</c:v>
                </c:pt>
                <c:pt idx="4">
                  <c:v>0</c:v>
                </c:pt>
              </c:numCache>
            </c:numRef>
          </c:val>
          <c:extLst>
            <c:ext xmlns:c16="http://schemas.microsoft.com/office/drawing/2014/chart" uri="{C3380CC4-5D6E-409C-BE32-E72D297353CC}">
              <c16:uniqueId val="{00000004-A70C-495C-AAF5-E360B11921AF}"/>
            </c:ext>
          </c:extLst>
        </c:ser>
        <c:dLbls>
          <c:showLegendKey val="0"/>
          <c:showVal val="0"/>
          <c:showCatName val="0"/>
          <c:showSerName val="0"/>
          <c:showPercent val="0"/>
          <c:showBubbleSize val="0"/>
        </c:dLbls>
        <c:gapWidth val="100"/>
        <c:axId val="339823568"/>
        <c:axId val="170032656"/>
      </c:barChart>
      <c:valAx>
        <c:axId val="170032656"/>
        <c:scaling>
          <c:orientation val="minMax"/>
          <c:min val="0"/>
        </c:scaling>
        <c:delete val="1"/>
        <c:axPos val="t"/>
        <c:majorGridlines>
          <c:spPr>
            <a:ln>
              <a:noFill/>
            </a:ln>
          </c:spPr>
        </c:majorGridlines>
        <c:numFmt formatCode="0.0%" sourceLinked="1"/>
        <c:majorTickMark val="out"/>
        <c:minorTickMark val="none"/>
        <c:tickLblPos val="nextTo"/>
        <c:crossAx val="339823568"/>
        <c:crosses val="autoZero"/>
        <c:crossBetween val="between"/>
        <c:majorUnit val="1"/>
      </c:valAx>
      <c:catAx>
        <c:axId val="339823568"/>
        <c:scaling>
          <c:orientation val="maxMin"/>
        </c:scaling>
        <c:delete val="0"/>
        <c:axPos val="l"/>
        <c:numFmt formatCode="General" sourceLinked="1"/>
        <c:majorTickMark val="out"/>
        <c:minorTickMark val="none"/>
        <c:tickLblPos val="nextTo"/>
        <c:txPr>
          <a:bodyPr/>
          <a:lstStyle/>
          <a:p>
            <a:pPr>
              <a:defRPr sz="1400" baseline="0"/>
            </a:pPr>
            <a:endParaRPr lang="en-US"/>
          </a:p>
        </c:txPr>
        <c:crossAx val="170032656"/>
        <c:crosses val="autoZero"/>
        <c:auto val="1"/>
        <c:lblAlgn val="ctr"/>
        <c:lblOffset val="100"/>
        <c:noMultiLvlLbl val="0"/>
      </c:catAx>
    </c:plotArea>
    <c:legend>
      <c:legendPos val="b"/>
      <c:layout/>
      <c:overlay val="0"/>
      <c:txPr>
        <a:bodyPr/>
        <a:lstStyle/>
        <a:p>
          <a:pPr>
            <a:defRPr sz="1400"/>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2"/>
          <c:order val="0"/>
          <c:tx>
            <c:strRef>
              <c:f>Sheet1!$B$1</c:f>
              <c:strCache>
                <c:ptCount val="1"/>
                <c:pt idx="0">
                  <c:v>Institution</c:v>
                </c:pt>
              </c:strCache>
            </c:strRef>
          </c:tx>
          <c:spPr>
            <a:solidFill>
              <a:srgbClr val="93328E"/>
            </a:solidFill>
            <a:ln w="9525">
              <a:solidFill>
                <a:schemeClr val="tx2"/>
              </a:solidFill>
            </a:ln>
          </c:spPr>
          <c:invertIfNegative val="0"/>
          <c:dPt>
            <c:idx val="0"/>
            <c:invertIfNegative val="0"/>
            <c:bubble3D val="0"/>
            <c:extLst>
              <c:ext xmlns:c16="http://schemas.microsoft.com/office/drawing/2014/chart" uri="{C3380CC4-5D6E-409C-BE32-E72D297353CC}">
                <c16:uniqueId val="{00000001-91EE-4470-B222-12DA4308B892}"/>
              </c:ext>
            </c:extLst>
          </c:dPt>
          <c:dPt>
            <c:idx val="1"/>
            <c:invertIfNegative val="0"/>
            <c:bubble3D val="0"/>
            <c:extLst>
              <c:ext xmlns:c16="http://schemas.microsoft.com/office/drawing/2014/chart" uri="{C3380CC4-5D6E-409C-BE32-E72D297353CC}">
                <c16:uniqueId val="{00000003-91EE-4470-B222-12DA4308B892}"/>
              </c:ext>
            </c:extLst>
          </c:dPt>
          <c:dPt>
            <c:idx val="2"/>
            <c:invertIfNegative val="0"/>
            <c:bubble3D val="0"/>
            <c:extLst>
              <c:ext xmlns:c16="http://schemas.microsoft.com/office/drawing/2014/chart" uri="{C3380CC4-5D6E-409C-BE32-E72D297353CC}">
                <c16:uniqueId val="{00000005-91EE-4470-B222-12DA4308B892}"/>
              </c:ext>
            </c:extLst>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Sheet1!$B$2:$B$5</c:f>
              <c:numCache>
                <c:formatCode>0.0</c:formatCode>
                <c:ptCount val="4"/>
                <c:pt idx="0">
                  <c:v>53.87</c:v>
                </c:pt>
                <c:pt idx="1">
                  <c:v>53.72</c:v>
                </c:pt>
                <c:pt idx="2">
                  <c:v>0</c:v>
                </c:pt>
                <c:pt idx="3">
                  <c:v>0</c:v>
                </c:pt>
              </c:numCache>
            </c:numRef>
          </c:val>
          <c:extLst>
            <c:ext xmlns:c16="http://schemas.microsoft.com/office/drawing/2014/chart" uri="{C3380CC4-5D6E-409C-BE32-E72D297353CC}">
              <c16:uniqueId val="{00000000-D6DC-47A2-A2D6-177288AFCABA}"/>
            </c:ext>
          </c:extLst>
        </c:ser>
        <c:ser>
          <c:idx val="1"/>
          <c:order val="1"/>
          <c:tx>
            <c:strRef>
              <c:f>Sheet1!$C$1</c:f>
              <c:strCache>
                <c:ptCount val="1"/>
                <c:pt idx="0">
                  <c:v>Comparison</c:v>
                </c:pt>
              </c:strCache>
            </c:strRef>
          </c:tx>
          <c:spPr>
            <a:solidFill>
              <a:schemeClr val="tx2"/>
            </a:solidFill>
            <a:ln w="9525">
              <a:solidFill>
                <a:schemeClr val="tx2"/>
              </a:solidFill>
            </a:ln>
          </c:spPr>
          <c:invertIfNegative val="0"/>
          <c:dPt>
            <c:idx val="0"/>
            <c:invertIfNegative val="0"/>
            <c:bubble3D val="0"/>
            <c:extLst>
              <c:ext xmlns:c16="http://schemas.microsoft.com/office/drawing/2014/chart" uri="{C3380CC4-5D6E-409C-BE32-E72D297353CC}">
                <c16:uniqueId val="{00000006-91EE-4470-B222-12DA4308B892}"/>
              </c:ext>
            </c:extLst>
          </c:dPt>
          <c:dPt>
            <c:idx val="1"/>
            <c:invertIfNegative val="0"/>
            <c:bubble3D val="0"/>
            <c:extLst>
              <c:ext xmlns:c16="http://schemas.microsoft.com/office/drawing/2014/chart" uri="{C3380CC4-5D6E-409C-BE32-E72D297353CC}">
                <c16:uniqueId val="{00000007-91EE-4470-B222-12DA4308B892}"/>
              </c:ext>
            </c:extLst>
          </c:dPt>
          <c:dPt>
            <c:idx val="2"/>
            <c:invertIfNegative val="0"/>
            <c:bubble3D val="0"/>
            <c:extLst>
              <c:ext xmlns:c16="http://schemas.microsoft.com/office/drawing/2014/chart" uri="{C3380CC4-5D6E-409C-BE32-E72D297353CC}">
                <c16:uniqueId val="{00000008-91EE-4470-B222-12DA4308B892}"/>
              </c:ext>
            </c:extLst>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Sheet1!$C$2:$C$5</c:f>
              <c:numCache>
                <c:formatCode>0.0</c:formatCode>
                <c:ptCount val="4"/>
                <c:pt idx="0">
                  <c:v>52.29</c:v>
                </c:pt>
                <c:pt idx="1">
                  <c:v>52.9</c:v>
                </c:pt>
                <c:pt idx="2">
                  <c:v>0</c:v>
                </c:pt>
                <c:pt idx="3">
                  <c:v>0</c:v>
                </c:pt>
              </c:numCache>
            </c:numRef>
          </c:val>
          <c:extLst>
            <c:ext xmlns:c16="http://schemas.microsoft.com/office/drawing/2014/chart" uri="{C3380CC4-5D6E-409C-BE32-E72D297353CC}">
              <c16:uniqueId val="{00000001-D6DC-47A2-A2D6-177288AFCABA}"/>
            </c:ext>
          </c:extLst>
        </c:ser>
        <c:dLbls>
          <c:showLegendKey val="0"/>
          <c:showVal val="1"/>
          <c:showCatName val="0"/>
          <c:showSerName val="0"/>
          <c:showPercent val="0"/>
          <c:showBubbleSize val="0"/>
        </c:dLbls>
        <c:gapWidth val="50"/>
        <c:axId val="660171776"/>
        <c:axId val="116616000"/>
      </c:barChart>
      <c:catAx>
        <c:axId val="660171776"/>
        <c:scaling>
          <c:orientation val="minMax"/>
        </c:scaling>
        <c:delete val="0"/>
        <c:axPos val="b"/>
        <c:numFmt formatCode="General" sourceLinked="1"/>
        <c:majorTickMark val="none"/>
        <c:minorTickMark val="none"/>
        <c:tickLblPos val="nextTo"/>
        <c:crossAx val="116616000"/>
        <c:crosses val="autoZero"/>
        <c:auto val="1"/>
        <c:lblAlgn val="ctr"/>
        <c:lblOffset val="100"/>
        <c:noMultiLvlLbl val="0"/>
      </c:catAx>
      <c:valAx>
        <c:axId val="116616000"/>
        <c:scaling>
          <c:orientation val="minMax"/>
          <c:max val="70"/>
          <c:min val="30"/>
        </c:scaling>
        <c:delete val="0"/>
        <c:axPos val="l"/>
        <c:numFmt formatCode="#,##0" sourceLinked="0"/>
        <c:majorTickMark val="none"/>
        <c:minorTickMark val="none"/>
        <c:tickLblPos val="nextTo"/>
        <c:crossAx val="660171776"/>
        <c:crosses val="autoZero"/>
        <c:crossBetween val="between"/>
        <c:majorUnit val="5"/>
      </c:valAx>
      <c:spPr>
        <a:noFill/>
        <a:ln w="25386">
          <a:noFill/>
        </a:ln>
      </c:spPr>
    </c:plotArea>
    <c:plotVisOnly val="1"/>
    <c:dispBlanksAs val="gap"/>
    <c:showDLblsOverMax val="0"/>
  </c:chart>
  <c:txPr>
    <a:bodyPr/>
    <a:lstStyle/>
    <a:p>
      <a:pPr algn="ctr">
        <a:defRPr lang="en-US" sz="1395" b="1" i="0" u="none" strike="noStrike" kern="1200" baseline="0">
          <a:solidFill>
            <a:srgbClr val="7680AC">
              <a:lumMod val="50000"/>
            </a:srgbClr>
          </a:solidFill>
          <a:latin typeface="+mn-lt"/>
          <a:ea typeface="+mn-ea"/>
          <a:cs typeface="+mn-cs"/>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2"/>
          <c:order val="0"/>
          <c:tx>
            <c:strRef>
              <c:f>Sheet1!$B$1</c:f>
              <c:strCache>
                <c:ptCount val="1"/>
                <c:pt idx="0">
                  <c:v>i</c:v>
                </c:pt>
              </c:strCache>
            </c:strRef>
          </c:tx>
          <c:spPr>
            <a:ln>
              <a:solidFill>
                <a:schemeClr val="accent4"/>
              </a:solidFill>
            </a:ln>
          </c:spPr>
          <c:marker>
            <c:symbol val="none"/>
          </c:marker>
          <c:cat>
            <c:strRef>
              <c:f>Sheet1!$A$2:$A$3</c:f>
              <c:strCache>
                <c:ptCount val="2"/>
                <c:pt idx="0">
                  <c:v>TFS</c:v>
                </c:pt>
                <c:pt idx="1">
                  <c:v>CSS</c:v>
                </c:pt>
              </c:strCache>
            </c:strRef>
          </c:cat>
          <c:val>
            <c:numRef>
              <c:f>Sheet1!$B$2:$B$3</c:f>
              <c:numCache>
                <c:formatCode>0.0</c:formatCode>
                <c:ptCount val="2"/>
                <c:pt idx="0">
                  <c:v>53.24</c:v>
                </c:pt>
                <c:pt idx="1">
                  <c:v>51.94</c:v>
                </c:pt>
              </c:numCache>
            </c:numRef>
          </c:val>
          <c:smooth val="0"/>
          <c:extLst>
            <c:ext xmlns:c16="http://schemas.microsoft.com/office/drawing/2014/chart" uri="{C3380CC4-5D6E-409C-BE32-E72D297353CC}">
              <c16:uniqueId val="{00000000-EDC9-48C3-B31F-C0578DB4C043}"/>
            </c:ext>
          </c:extLst>
        </c:ser>
        <c:ser>
          <c:idx val="1"/>
          <c:order val="1"/>
          <c:tx>
            <c:strRef>
              <c:f>Sheet1!$C$1</c:f>
              <c:strCache>
                <c:ptCount val="1"/>
                <c:pt idx="0">
                  <c:v>c</c:v>
                </c:pt>
              </c:strCache>
            </c:strRef>
          </c:tx>
          <c:spPr>
            <a:ln>
              <a:solidFill>
                <a:srgbClr val="FFC000"/>
              </a:solidFill>
            </a:ln>
          </c:spPr>
          <c:marker>
            <c:symbol val="none"/>
          </c:marker>
          <c:dPt>
            <c:idx val="1"/>
            <c:bubble3D val="0"/>
            <c:spPr>
              <a:ln>
                <a:solidFill>
                  <a:schemeClr val="tx2"/>
                </a:solidFill>
              </a:ln>
            </c:spPr>
            <c:extLst>
              <c:ext xmlns:c16="http://schemas.microsoft.com/office/drawing/2014/chart" uri="{C3380CC4-5D6E-409C-BE32-E72D297353CC}">
                <c16:uniqueId val="{00000002-EDC9-48C3-B31F-C0578DB4C043}"/>
              </c:ext>
            </c:extLst>
          </c:dPt>
          <c:cat>
            <c:strRef>
              <c:f>Sheet1!$A$2:$A$3</c:f>
              <c:strCache>
                <c:ptCount val="2"/>
                <c:pt idx="0">
                  <c:v>TFS</c:v>
                </c:pt>
                <c:pt idx="1">
                  <c:v>CSS</c:v>
                </c:pt>
              </c:strCache>
            </c:strRef>
          </c:cat>
          <c:val>
            <c:numRef>
              <c:f>Sheet1!$C$2:$C$3</c:f>
              <c:numCache>
                <c:formatCode>0.0</c:formatCode>
                <c:ptCount val="2"/>
                <c:pt idx="0">
                  <c:v>50.02</c:v>
                </c:pt>
                <c:pt idx="1">
                  <c:v>50.33</c:v>
                </c:pt>
              </c:numCache>
            </c:numRef>
          </c:val>
          <c:smooth val="0"/>
          <c:extLst>
            <c:ext xmlns:c16="http://schemas.microsoft.com/office/drawing/2014/chart" uri="{C3380CC4-5D6E-409C-BE32-E72D297353CC}">
              <c16:uniqueId val="{00000003-EDC9-48C3-B31F-C0578DB4C043}"/>
            </c:ext>
          </c:extLst>
        </c:ser>
        <c:dLbls>
          <c:showLegendKey val="0"/>
          <c:showVal val="0"/>
          <c:showCatName val="0"/>
          <c:showSerName val="0"/>
          <c:showPercent val="0"/>
          <c:showBubbleSize val="0"/>
        </c:dLbls>
        <c:smooth val="0"/>
        <c:axId val="36259328"/>
        <c:axId val="154502848"/>
      </c:lineChart>
      <c:catAx>
        <c:axId val="36259328"/>
        <c:scaling>
          <c:orientation val="minMax"/>
        </c:scaling>
        <c:delete val="0"/>
        <c:axPos val="b"/>
        <c:numFmt formatCode="General" sourceLinked="1"/>
        <c:majorTickMark val="none"/>
        <c:minorTickMark val="none"/>
        <c:tickLblPos val="nextTo"/>
        <c:txPr>
          <a:bodyPr/>
          <a:lstStyle/>
          <a:p>
            <a:pPr>
              <a:defRPr sz="1799" b="0">
                <a:latin typeface="+mn-lt"/>
              </a:defRPr>
            </a:pPr>
            <a:endParaRPr lang="en-US"/>
          </a:p>
        </c:txPr>
        <c:crossAx val="154502848"/>
        <c:crosses val="autoZero"/>
        <c:auto val="1"/>
        <c:lblAlgn val="ctr"/>
        <c:lblOffset val="100"/>
        <c:noMultiLvlLbl val="0"/>
      </c:catAx>
      <c:valAx>
        <c:axId val="154502848"/>
        <c:scaling>
          <c:orientation val="minMax"/>
          <c:max val="70"/>
          <c:min val="20"/>
        </c:scaling>
        <c:delete val="0"/>
        <c:axPos val="l"/>
        <c:numFmt formatCode="#,##0" sourceLinked="0"/>
        <c:majorTickMark val="none"/>
        <c:minorTickMark val="none"/>
        <c:tickLblPos val="nextTo"/>
        <c:txPr>
          <a:bodyPr/>
          <a:lstStyle/>
          <a:p>
            <a:pPr>
              <a:defRPr sz="1395">
                <a:solidFill>
                  <a:schemeClr val="tx2"/>
                </a:solidFill>
              </a:defRPr>
            </a:pPr>
            <a:endParaRPr lang="en-US"/>
          </a:p>
        </c:txPr>
        <c:crossAx val="36259328"/>
        <c:crosses val="autoZero"/>
        <c:crossBetween val="between"/>
        <c:majorUnit val="5"/>
      </c:valAx>
      <c:dTable>
        <c:showHorzBorder val="1"/>
        <c:showVertBorder val="1"/>
        <c:showOutline val="0"/>
        <c:showKeys val="0"/>
        <c:txPr>
          <a:bodyPr/>
          <a:lstStyle/>
          <a:p>
            <a:pPr rtl="0">
              <a:defRPr>
                <a:solidFill>
                  <a:schemeClr val="tx2"/>
                </a:solidFill>
              </a:defRPr>
            </a:pPr>
            <a:endParaRPr lang="en-US"/>
          </a:p>
        </c:txPr>
      </c:dTable>
      <c:spPr>
        <a:noFill/>
        <a:ln w="25386">
          <a:noFill/>
        </a:ln>
      </c:spPr>
    </c:plotArea>
    <c:plotVisOnly val="1"/>
    <c:dispBlanksAs val="gap"/>
    <c:showDLblsOverMax val="0"/>
  </c:chart>
  <c:txPr>
    <a:bodyPr/>
    <a:lstStyle/>
    <a:p>
      <a:pPr>
        <a:defRPr sz="1195" b="1">
          <a:solidFill>
            <a:schemeClr val="accent1">
              <a:lumMod val="50000"/>
            </a:schemeClr>
          </a:solidFill>
        </a:defRPr>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2"/>
          <c:order val="0"/>
          <c:tx>
            <c:strRef>
              <c:f>Sheet1!$B$1</c:f>
              <c:strCache>
                <c:ptCount val="1"/>
                <c:pt idx="0">
                  <c:v>Institution</c:v>
                </c:pt>
              </c:strCache>
            </c:strRef>
          </c:tx>
          <c:spPr>
            <a:solidFill>
              <a:schemeClr val="accent4"/>
            </a:solidFill>
            <a:ln w="9525">
              <a:solidFill>
                <a:schemeClr val="tx2"/>
              </a:solid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Sheet1!$B$2:$B$5</c:f>
              <c:numCache>
                <c:formatCode>0.0</c:formatCode>
                <c:ptCount val="4"/>
                <c:pt idx="0">
                  <c:v>62.41</c:v>
                </c:pt>
                <c:pt idx="1">
                  <c:v>62.26</c:v>
                </c:pt>
                <c:pt idx="2">
                  <c:v>0</c:v>
                </c:pt>
                <c:pt idx="3">
                  <c:v>0</c:v>
                </c:pt>
              </c:numCache>
            </c:numRef>
          </c:val>
          <c:extLst>
            <c:ext xmlns:c16="http://schemas.microsoft.com/office/drawing/2014/chart" uri="{C3380CC4-5D6E-409C-BE32-E72D297353CC}">
              <c16:uniqueId val="{00000000-8395-4C38-92CB-464098255E14}"/>
            </c:ext>
          </c:extLst>
        </c:ser>
        <c:ser>
          <c:idx val="1"/>
          <c:order val="1"/>
          <c:tx>
            <c:strRef>
              <c:f>Sheet1!$C$1</c:f>
              <c:strCache>
                <c:ptCount val="1"/>
                <c:pt idx="0">
                  <c:v>Comparison</c:v>
                </c:pt>
              </c:strCache>
            </c:strRef>
          </c:tx>
          <c:spPr>
            <a:solidFill>
              <a:schemeClr val="tx2"/>
            </a:solidFill>
            <a:ln w="9525">
              <a:solidFill>
                <a:schemeClr val="tx2"/>
              </a:solid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Sheet1!$C$2:$C$5</c:f>
              <c:numCache>
                <c:formatCode>0.0</c:formatCode>
                <c:ptCount val="4"/>
                <c:pt idx="0">
                  <c:v>59.36</c:v>
                </c:pt>
                <c:pt idx="1">
                  <c:v>60.48</c:v>
                </c:pt>
                <c:pt idx="2">
                  <c:v>0</c:v>
                </c:pt>
                <c:pt idx="3">
                  <c:v>0</c:v>
                </c:pt>
              </c:numCache>
            </c:numRef>
          </c:val>
          <c:extLst>
            <c:ext xmlns:c16="http://schemas.microsoft.com/office/drawing/2014/chart" uri="{C3380CC4-5D6E-409C-BE32-E72D297353CC}">
              <c16:uniqueId val="{00000001-8395-4C38-92CB-464098255E14}"/>
            </c:ext>
          </c:extLst>
        </c:ser>
        <c:dLbls>
          <c:showLegendKey val="0"/>
          <c:showVal val="0"/>
          <c:showCatName val="0"/>
          <c:showSerName val="0"/>
          <c:showPercent val="0"/>
          <c:showBubbleSize val="0"/>
        </c:dLbls>
        <c:gapWidth val="50"/>
        <c:axId val="736404480"/>
        <c:axId val="136999424"/>
      </c:barChart>
      <c:catAx>
        <c:axId val="736404480"/>
        <c:scaling>
          <c:orientation val="minMax"/>
        </c:scaling>
        <c:delete val="0"/>
        <c:axPos val="b"/>
        <c:numFmt formatCode="General" sourceLinked="1"/>
        <c:majorTickMark val="none"/>
        <c:minorTickMark val="none"/>
        <c:tickLblPos val="nextTo"/>
        <c:txPr>
          <a:bodyPr/>
          <a:lstStyle/>
          <a:p>
            <a:pPr>
              <a:defRPr>
                <a:solidFill>
                  <a:schemeClr val="tx2"/>
                </a:solidFill>
              </a:defRPr>
            </a:pPr>
            <a:endParaRPr lang="en-US"/>
          </a:p>
        </c:txPr>
        <c:crossAx val="136999424"/>
        <c:crosses val="autoZero"/>
        <c:auto val="1"/>
        <c:lblAlgn val="ctr"/>
        <c:lblOffset val="100"/>
        <c:noMultiLvlLbl val="0"/>
      </c:catAx>
      <c:valAx>
        <c:axId val="136999424"/>
        <c:scaling>
          <c:orientation val="minMax"/>
          <c:max val="74"/>
          <c:min val="26"/>
        </c:scaling>
        <c:delete val="0"/>
        <c:axPos val="l"/>
        <c:numFmt formatCode="#,##0" sourceLinked="0"/>
        <c:majorTickMark val="none"/>
        <c:minorTickMark val="none"/>
        <c:tickLblPos val="nextTo"/>
        <c:txPr>
          <a:bodyPr/>
          <a:lstStyle/>
          <a:p>
            <a:pPr>
              <a:defRPr>
                <a:solidFill>
                  <a:schemeClr val="tx2"/>
                </a:solidFill>
              </a:defRPr>
            </a:pPr>
            <a:endParaRPr lang="en-US"/>
          </a:p>
        </c:txPr>
        <c:crossAx val="736404480"/>
        <c:crosses val="autoZero"/>
        <c:crossBetween val="between"/>
        <c:majorUnit val="4"/>
      </c:valAx>
      <c:spPr>
        <a:noFill/>
        <a:ln w="25386">
          <a:noFill/>
        </a:ln>
      </c:spPr>
    </c:plotArea>
    <c:plotVisOnly val="1"/>
    <c:dispBlanksAs val="gap"/>
    <c:showDLblsOverMax val="0"/>
  </c:chart>
  <c:txPr>
    <a:bodyPr/>
    <a:lstStyle/>
    <a:p>
      <a:pPr algn="ctr">
        <a:defRPr lang="en-US" sz="1395" b="1" i="0" u="none" strike="noStrike" kern="1200" baseline="0">
          <a:solidFill>
            <a:srgbClr val="7680AC">
              <a:lumMod val="50000"/>
            </a:srgbClr>
          </a:solidFill>
          <a:latin typeface="+mn-lt"/>
          <a:ea typeface="+mn-ea"/>
          <a:cs typeface="+mn-cs"/>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4180637883747699E-2"/>
          <c:y val="3.70127952755906E-2"/>
          <c:w val="0.93581936211625205"/>
          <c:h val="0.93575623359581095"/>
        </c:manualLayout>
      </c:layout>
      <c:barChart>
        <c:barDir val="col"/>
        <c:grouping val="stacked"/>
        <c:varyColors val="0"/>
        <c:ser>
          <c:idx val="1"/>
          <c:order val="0"/>
          <c:tx>
            <c:strRef>
              <c:f>Sheet1!$B$1</c:f>
              <c:strCache>
                <c:ptCount val="1"/>
                <c:pt idx="0">
                  <c:v>Strongly Agree</c:v>
                </c:pt>
              </c:strCache>
            </c:strRef>
          </c:tx>
          <c:spPr>
            <a:solidFill>
              <a:schemeClr val="accent4">
                <a:lumMod val="60000"/>
                <a:lumOff val="40000"/>
              </a:schemeClr>
            </a:solidFill>
            <a:ln w="3171">
              <a:solidFill>
                <a:schemeClr val="tx1"/>
              </a:solidFill>
            </a:ln>
          </c:spPr>
          <c:invertIfNegative val="0"/>
          <c:dPt>
            <c:idx val="1"/>
            <c:invertIfNegative val="0"/>
            <c:bubble3D val="0"/>
            <c:spPr>
              <a:solidFill>
                <a:schemeClr val="tx2">
                  <a:lumMod val="50000"/>
                  <a:lumOff val="50000"/>
                </a:schemeClr>
              </a:solidFill>
              <a:ln w="3171">
                <a:solidFill>
                  <a:schemeClr val="tx1"/>
                </a:solidFill>
              </a:ln>
            </c:spPr>
            <c:extLst>
              <c:ext xmlns:c16="http://schemas.microsoft.com/office/drawing/2014/chart" uri="{C3380CC4-5D6E-409C-BE32-E72D297353CC}">
                <c16:uniqueId val="{00000001-611D-4403-8178-F7A7D2714CA3}"/>
              </c:ext>
            </c:extLst>
          </c:dPt>
          <c:dPt>
            <c:idx val="3"/>
            <c:invertIfNegative val="0"/>
            <c:bubble3D val="0"/>
            <c:spPr>
              <a:solidFill>
                <a:schemeClr val="tx2">
                  <a:lumMod val="50000"/>
                  <a:lumOff val="50000"/>
                </a:schemeClr>
              </a:solidFill>
              <a:ln w="3171">
                <a:solidFill>
                  <a:schemeClr val="tx1"/>
                </a:solidFill>
              </a:ln>
            </c:spPr>
            <c:extLst>
              <c:ext xmlns:c16="http://schemas.microsoft.com/office/drawing/2014/chart" uri="{C3380CC4-5D6E-409C-BE32-E72D297353CC}">
                <c16:uniqueId val="{00000003-611D-4403-8178-F7A7D2714CA3}"/>
              </c:ext>
            </c:extLst>
          </c:dPt>
          <c:dPt>
            <c:idx val="5"/>
            <c:invertIfNegative val="0"/>
            <c:bubble3D val="0"/>
            <c:spPr>
              <a:solidFill>
                <a:schemeClr val="tx2">
                  <a:lumMod val="50000"/>
                  <a:lumOff val="50000"/>
                </a:schemeClr>
              </a:solidFill>
              <a:ln w="3171">
                <a:solidFill>
                  <a:schemeClr val="tx1"/>
                </a:solidFill>
              </a:ln>
            </c:spPr>
            <c:extLst>
              <c:ext xmlns:c16="http://schemas.microsoft.com/office/drawing/2014/chart" uri="{C3380CC4-5D6E-409C-BE32-E72D297353CC}">
                <c16:uniqueId val="{00000005-611D-4403-8178-F7A7D2714CA3}"/>
              </c:ext>
            </c:extLst>
          </c:dPt>
          <c:dPt>
            <c:idx val="7"/>
            <c:invertIfNegative val="0"/>
            <c:bubble3D val="0"/>
            <c:spPr>
              <a:solidFill>
                <a:schemeClr val="tx2">
                  <a:lumMod val="50000"/>
                  <a:lumOff val="50000"/>
                </a:schemeClr>
              </a:solidFill>
              <a:ln w="3171">
                <a:solidFill>
                  <a:schemeClr val="tx1"/>
                </a:solidFill>
              </a:ln>
            </c:spPr>
            <c:extLst>
              <c:ext xmlns:c16="http://schemas.microsoft.com/office/drawing/2014/chart" uri="{C3380CC4-5D6E-409C-BE32-E72D297353CC}">
                <c16:uniqueId val="{00000007-611D-4403-8178-F7A7D2714CA3}"/>
              </c:ext>
            </c:extLst>
          </c:dPt>
          <c:dPt>
            <c:idx val="9"/>
            <c:invertIfNegative val="0"/>
            <c:bubble3D val="0"/>
            <c:extLst>
              <c:ext xmlns:c16="http://schemas.microsoft.com/office/drawing/2014/chart" uri="{C3380CC4-5D6E-409C-BE32-E72D297353CC}">
                <c16:uniqueId val="{00000009-611D-4403-8178-F7A7D2714CA3}"/>
              </c:ext>
            </c:extLst>
          </c:dPt>
          <c:dPt>
            <c:idx val="11"/>
            <c:invertIfNegative val="0"/>
            <c:bubble3D val="0"/>
            <c:extLst>
              <c:ext xmlns:c16="http://schemas.microsoft.com/office/drawing/2014/chart" uri="{C3380CC4-5D6E-409C-BE32-E72D297353CC}">
                <c16:uniqueId val="{0000000B-611D-4403-8178-F7A7D2714CA3}"/>
              </c:ext>
            </c:extLst>
          </c:dPt>
          <c:dLbls>
            <c:numFmt formatCode="0.0%" sourceLinked="0"/>
            <c:spPr>
              <a:noFill/>
              <a:ln w="18956">
                <a:noFill/>
              </a:ln>
            </c:spPr>
            <c:txPr>
              <a:bodyPr/>
              <a:lstStyle/>
              <a:p>
                <a:pPr>
                  <a:defRPr sz="1396">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At least one faculty member has taken an interest in my development</c:v>
                </c:pt>
                <c:pt idx="1">
                  <c:v>comp</c:v>
                </c:pt>
                <c:pt idx="2">
                  <c:v>At least one staff member has taken  an interest in my development</c:v>
                </c:pt>
                <c:pt idx="3">
                  <c:v>comp</c:v>
                </c:pt>
                <c:pt idx="4">
                  <c:v>Faculty show concern about my progress</c:v>
                </c:pt>
                <c:pt idx="5">
                  <c:v>comp</c:v>
                </c:pt>
                <c:pt idx="6">
                  <c:v>Faculty empower me to learn here</c:v>
                </c:pt>
                <c:pt idx="7">
                  <c:v>comp</c:v>
                </c:pt>
              </c:strCache>
            </c:strRef>
          </c:cat>
          <c:val>
            <c:numRef>
              <c:f>Sheet1!$B$2:$B$9</c:f>
              <c:numCache>
                <c:formatCode>0.0%</c:formatCode>
                <c:ptCount val="8"/>
                <c:pt idx="0">
                  <c:v>0.29499999999999998</c:v>
                </c:pt>
                <c:pt idx="1">
                  <c:v>0.33400000000000002</c:v>
                </c:pt>
                <c:pt idx="2">
                  <c:v>0.308</c:v>
                </c:pt>
                <c:pt idx="3">
                  <c:v>0.28899999999999998</c:v>
                </c:pt>
                <c:pt idx="4">
                  <c:v>0.436</c:v>
                </c:pt>
                <c:pt idx="5">
                  <c:v>0.48899999999999999</c:v>
                </c:pt>
                <c:pt idx="6">
                  <c:v>0.42299999999999999</c:v>
                </c:pt>
                <c:pt idx="7">
                  <c:v>0.51200000000000001</c:v>
                </c:pt>
              </c:numCache>
            </c:numRef>
          </c:val>
          <c:extLst>
            <c:ext xmlns:c16="http://schemas.microsoft.com/office/drawing/2014/chart" uri="{C3380CC4-5D6E-409C-BE32-E72D297353CC}">
              <c16:uniqueId val="{0000000C-611D-4403-8178-F7A7D2714CA3}"/>
            </c:ext>
          </c:extLst>
        </c:ser>
        <c:ser>
          <c:idx val="0"/>
          <c:order val="1"/>
          <c:tx>
            <c:strRef>
              <c:f>Sheet1!$C$1</c:f>
              <c:strCache>
                <c:ptCount val="1"/>
                <c:pt idx="0">
                  <c:v>Agree</c:v>
                </c:pt>
              </c:strCache>
            </c:strRef>
          </c:tx>
          <c:spPr>
            <a:solidFill>
              <a:srgbClr val="C5FFFE"/>
            </a:solidFill>
            <a:ln w="3171">
              <a:solidFill>
                <a:schemeClr val="tx1"/>
              </a:solidFill>
            </a:ln>
          </c:spPr>
          <c:invertIfNegative val="0"/>
          <c:dPt>
            <c:idx val="0"/>
            <c:invertIfNegative val="0"/>
            <c:bubble3D val="0"/>
            <c:spPr>
              <a:solidFill>
                <a:schemeClr val="accent4"/>
              </a:solidFill>
              <a:ln w="3171">
                <a:solidFill>
                  <a:schemeClr val="tx1"/>
                </a:solidFill>
              </a:ln>
            </c:spPr>
            <c:extLst>
              <c:ext xmlns:c16="http://schemas.microsoft.com/office/drawing/2014/chart" uri="{C3380CC4-5D6E-409C-BE32-E72D297353CC}">
                <c16:uniqueId val="{0000000B-6EB3-4800-BCFD-B682FA51C8C1}"/>
              </c:ext>
            </c:extLst>
          </c:dPt>
          <c:dPt>
            <c:idx val="1"/>
            <c:invertIfNegative val="0"/>
            <c:bubble3D val="0"/>
            <c:spPr>
              <a:solidFill>
                <a:schemeClr val="tx2"/>
              </a:solidFill>
              <a:ln w="3171">
                <a:solidFill>
                  <a:schemeClr val="tx1"/>
                </a:solidFill>
              </a:ln>
            </c:spPr>
            <c:extLst>
              <c:ext xmlns:c16="http://schemas.microsoft.com/office/drawing/2014/chart" uri="{C3380CC4-5D6E-409C-BE32-E72D297353CC}">
                <c16:uniqueId val="{0000000E-611D-4403-8178-F7A7D2714CA3}"/>
              </c:ext>
            </c:extLst>
          </c:dPt>
          <c:dPt>
            <c:idx val="2"/>
            <c:invertIfNegative val="0"/>
            <c:bubble3D val="0"/>
            <c:spPr>
              <a:solidFill>
                <a:schemeClr val="accent4"/>
              </a:solidFill>
              <a:ln w="3171">
                <a:solidFill>
                  <a:schemeClr val="tx1"/>
                </a:solidFill>
              </a:ln>
            </c:spPr>
            <c:extLst>
              <c:ext xmlns:c16="http://schemas.microsoft.com/office/drawing/2014/chart" uri="{C3380CC4-5D6E-409C-BE32-E72D297353CC}">
                <c16:uniqueId val="{0000000F-6EB3-4800-BCFD-B682FA51C8C1}"/>
              </c:ext>
            </c:extLst>
          </c:dPt>
          <c:dPt>
            <c:idx val="3"/>
            <c:invertIfNegative val="0"/>
            <c:bubble3D val="0"/>
            <c:spPr>
              <a:solidFill>
                <a:schemeClr val="tx2"/>
              </a:solidFill>
              <a:ln w="3171">
                <a:solidFill>
                  <a:schemeClr val="tx1"/>
                </a:solidFill>
              </a:ln>
            </c:spPr>
            <c:extLst>
              <c:ext xmlns:c16="http://schemas.microsoft.com/office/drawing/2014/chart" uri="{C3380CC4-5D6E-409C-BE32-E72D297353CC}">
                <c16:uniqueId val="{00000010-611D-4403-8178-F7A7D2714CA3}"/>
              </c:ext>
            </c:extLst>
          </c:dPt>
          <c:dPt>
            <c:idx val="4"/>
            <c:invertIfNegative val="0"/>
            <c:bubble3D val="0"/>
            <c:spPr>
              <a:solidFill>
                <a:schemeClr val="accent4"/>
              </a:solidFill>
              <a:ln w="3171">
                <a:solidFill>
                  <a:schemeClr val="tx1"/>
                </a:solidFill>
              </a:ln>
            </c:spPr>
            <c:extLst>
              <c:ext xmlns:c16="http://schemas.microsoft.com/office/drawing/2014/chart" uri="{C3380CC4-5D6E-409C-BE32-E72D297353CC}">
                <c16:uniqueId val="{00000013-6EB3-4800-BCFD-B682FA51C8C1}"/>
              </c:ext>
            </c:extLst>
          </c:dPt>
          <c:dPt>
            <c:idx val="5"/>
            <c:invertIfNegative val="0"/>
            <c:bubble3D val="0"/>
            <c:spPr>
              <a:solidFill>
                <a:schemeClr val="tx2"/>
              </a:solidFill>
              <a:ln w="3171">
                <a:solidFill>
                  <a:schemeClr val="tx1"/>
                </a:solidFill>
              </a:ln>
            </c:spPr>
            <c:extLst>
              <c:ext xmlns:c16="http://schemas.microsoft.com/office/drawing/2014/chart" uri="{C3380CC4-5D6E-409C-BE32-E72D297353CC}">
                <c16:uniqueId val="{00000012-611D-4403-8178-F7A7D2714CA3}"/>
              </c:ext>
            </c:extLst>
          </c:dPt>
          <c:dPt>
            <c:idx val="6"/>
            <c:invertIfNegative val="0"/>
            <c:bubble3D val="0"/>
            <c:spPr>
              <a:solidFill>
                <a:schemeClr val="accent4"/>
              </a:solidFill>
              <a:ln w="3171">
                <a:solidFill>
                  <a:schemeClr val="tx1"/>
                </a:solidFill>
              </a:ln>
            </c:spPr>
            <c:extLst>
              <c:ext xmlns:c16="http://schemas.microsoft.com/office/drawing/2014/chart" uri="{C3380CC4-5D6E-409C-BE32-E72D297353CC}">
                <c16:uniqueId val="{00000017-6EB3-4800-BCFD-B682FA51C8C1}"/>
              </c:ext>
            </c:extLst>
          </c:dPt>
          <c:dPt>
            <c:idx val="7"/>
            <c:invertIfNegative val="0"/>
            <c:bubble3D val="0"/>
            <c:spPr>
              <a:solidFill>
                <a:schemeClr val="tx2"/>
              </a:solidFill>
              <a:ln w="3171">
                <a:solidFill>
                  <a:schemeClr val="tx1"/>
                </a:solidFill>
              </a:ln>
            </c:spPr>
            <c:extLst>
              <c:ext xmlns:c16="http://schemas.microsoft.com/office/drawing/2014/chart" uri="{C3380CC4-5D6E-409C-BE32-E72D297353CC}">
                <c16:uniqueId val="{00000014-611D-4403-8178-F7A7D2714CA3}"/>
              </c:ext>
            </c:extLst>
          </c:dPt>
          <c:dPt>
            <c:idx val="9"/>
            <c:invertIfNegative val="0"/>
            <c:bubble3D val="0"/>
            <c:spPr>
              <a:solidFill>
                <a:schemeClr val="accent2"/>
              </a:solidFill>
              <a:ln w="3171">
                <a:solidFill>
                  <a:schemeClr val="tx1"/>
                </a:solidFill>
              </a:ln>
            </c:spPr>
            <c:extLst>
              <c:ext xmlns:c16="http://schemas.microsoft.com/office/drawing/2014/chart" uri="{C3380CC4-5D6E-409C-BE32-E72D297353CC}">
                <c16:uniqueId val="{00000016-611D-4403-8178-F7A7D2714CA3}"/>
              </c:ext>
            </c:extLst>
          </c:dPt>
          <c:dPt>
            <c:idx val="11"/>
            <c:invertIfNegative val="0"/>
            <c:bubble3D val="0"/>
            <c:spPr>
              <a:solidFill>
                <a:schemeClr val="accent2"/>
              </a:solidFill>
              <a:ln w="3171">
                <a:solidFill>
                  <a:schemeClr val="tx1"/>
                </a:solidFill>
              </a:ln>
            </c:spPr>
            <c:extLst>
              <c:ext xmlns:c16="http://schemas.microsoft.com/office/drawing/2014/chart" uri="{C3380CC4-5D6E-409C-BE32-E72D297353CC}">
                <c16:uniqueId val="{00000018-611D-4403-8178-F7A7D2714CA3}"/>
              </c:ext>
            </c:extLst>
          </c:dPt>
          <c:dLbls>
            <c:numFmt formatCode="0.0%" sourceLinked="0"/>
            <c:spPr>
              <a:noFill/>
              <a:ln w="18956">
                <a:noFill/>
              </a:ln>
            </c:spPr>
            <c:txPr>
              <a:bodyPr/>
              <a:lstStyle/>
              <a:p>
                <a:pPr>
                  <a:defRPr sz="1396"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At least one faculty member has taken an interest in my development</c:v>
                </c:pt>
                <c:pt idx="1">
                  <c:v>comp</c:v>
                </c:pt>
                <c:pt idx="2">
                  <c:v>At least one staff member has taken  an interest in my development</c:v>
                </c:pt>
                <c:pt idx="3">
                  <c:v>comp</c:v>
                </c:pt>
                <c:pt idx="4">
                  <c:v>Faculty show concern about my progress</c:v>
                </c:pt>
                <c:pt idx="5">
                  <c:v>comp</c:v>
                </c:pt>
                <c:pt idx="6">
                  <c:v>Faculty empower me to learn here</c:v>
                </c:pt>
                <c:pt idx="7">
                  <c:v>comp</c:v>
                </c:pt>
              </c:strCache>
            </c:strRef>
          </c:cat>
          <c:val>
            <c:numRef>
              <c:f>Sheet1!$C$2:$C$9</c:f>
              <c:numCache>
                <c:formatCode>0.0%</c:formatCode>
                <c:ptCount val="8"/>
                <c:pt idx="0">
                  <c:v>0.66700000000000004</c:v>
                </c:pt>
                <c:pt idx="1">
                  <c:v>0.61599999999999999</c:v>
                </c:pt>
                <c:pt idx="2">
                  <c:v>0.61499999999999999</c:v>
                </c:pt>
                <c:pt idx="3">
                  <c:v>0.59399999999999997</c:v>
                </c:pt>
                <c:pt idx="4">
                  <c:v>0.29499999999999998</c:v>
                </c:pt>
                <c:pt idx="5">
                  <c:v>0.248</c:v>
                </c:pt>
                <c:pt idx="6">
                  <c:v>0.52600000000000002</c:v>
                </c:pt>
                <c:pt idx="7">
                  <c:v>0.44900000000000001</c:v>
                </c:pt>
              </c:numCache>
            </c:numRef>
          </c:val>
          <c:extLst>
            <c:ext xmlns:c16="http://schemas.microsoft.com/office/drawing/2014/chart" uri="{C3380CC4-5D6E-409C-BE32-E72D297353CC}">
              <c16:uniqueId val="{00000019-611D-4403-8178-F7A7D2714CA3}"/>
            </c:ext>
          </c:extLst>
        </c:ser>
        <c:dLbls>
          <c:showLegendKey val="0"/>
          <c:showVal val="0"/>
          <c:showCatName val="0"/>
          <c:showSerName val="0"/>
          <c:showPercent val="0"/>
          <c:showBubbleSize val="0"/>
        </c:dLbls>
        <c:gapWidth val="33"/>
        <c:overlap val="100"/>
        <c:axId val="718538240"/>
        <c:axId val="137001152"/>
      </c:barChart>
      <c:catAx>
        <c:axId val="718538240"/>
        <c:scaling>
          <c:orientation val="minMax"/>
        </c:scaling>
        <c:delete val="0"/>
        <c:axPos val="b"/>
        <c:majorGridlines/>
        <c:numFmt formatCode="General" sourceLinked="0"/>
        <c:majorTickMark val="none"/>
        <c:minorTickMark val="none"/>
        <c:tickLblPos val="none"/>
        <c:spPr>
          <a:noFill/>
          <a:ln w="0">
            <a:solidFill>
              <a:schemeClr val="tx1"/>
            </a:solidFill>
            <a:prstDash val="solid"/>
          </a:ln>
        </c:spPr>
        <c:crossAx val="137001152"/>
        <c:crosses val="autoZero"/>
        <c:auto val="1"/>
        <c:lblAlgn val="ctr"/>
        <c:lblOffset val="100"/>
        <c:tickMarkSkip val="2"/>
        <c:noMultiLvlLbl val="0"/>
      </c:catAx>
      <c:valAx>
        <c:axId val="137001152"/>
        <c:scaling>
          <c:orientation val="minMax"/>
          <c:max val="1"/>
          <c:min val="0"/>
        </c:scaling>
        <c:delete val="0"/>
        <c:axPos val="l"/>
        <c:numFmt formatCode="0%" sourceLinked="0"/>
        <c:majorTickMark val="none"/>
        <c:minorTickMark val="none"/>
        <c:tickLblPos val="nextTo"/>
        <c:spPr>
          <a:ln w="2378">
            <a:solidFill>
              <a:schemeClr val="tx1"/>
            </a:solidFill>
            <a:prstDash val="solid"/>
          </a:ln>
        </c:spPr>
        <c:txPr>
          <a:bodyPr rot="0" vert="horz"/>
          <a:lstStyle/>
          <a:p>
            <a:pPr>
              <a:defRPr sz="1393">
                <a:solidFill>
                  <a:schemeClr val="tx2"/>
                </a:solidFill>
              </a:defRPr>
            </a:pPr>
            <a:endParaRPr lang="en-US"/>
          </a:p>
        </c:txPr>
        <c:crossAx val="718538240"/>
        <c:crosses val="autoZero"/>
        <c:crossBetween val="between"/>
        <c:majorUnit val="0.1"/>
      </c:valAx>
      <c:spPr>
        <a:noFill/>
        <a:ln w="25384">
          <a:noFill/>
        </a:ln>
      </c:spPr>
    </c:plotArea>
    <c:plotVisOnly val="1"/>
    <c:dispBlanksAs val="gap"/>
    <c:showDLblsOverMax val="0"/>
  </c:chart>
  <c:spPr>
    <a:noFill/>
    <a:ln>
      <a:noFill/>
    </a:ln>
  </c:spPr>
  <c:txPr>
    <a:bodyPr/>
    <a:lstStyle/>
    <a:p>
      <a:pPr>
        <a:defRPr sz="119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552552419711601E-2"/>
          <c:y val="4.2679625984251998E-2"/>
          <c:w val="0.95544744758028999"/>
          <c:h val="0.93629374453193304"/>
        </c:manualLayout>
      </c:layout>
      <c:barChart>
        <c:barDir val="col"/>
        <c:grouping val="stacked"/>
        <c:varyColors val="0"/>
        <c:ser>
          <c:idx val="1"/>
          <c:order val="0"/>
          <c:tx>
            <c:strRef>
              <c:f>Sheet1!$C$1</c:f>
              <c:strCache>
                <c:ptCount val="1"/>
                <c:pt idx="0">
                  <c:v> Agree</c:v>
                </c:pt>
              </c:strCache>
            </c:strRef>
          </c:tx>
          <c:spPr>
            <a:solidFill>
              <a:srgbClr val="CCFFFF"/>
            </a:solidFill>
            <a:ln w="3173">
              <a:solidFill>
                <a:schemeClr val="tx1"/>
              </a:solidFill>
            </a:ln>
          </c:spPr>
          <c:invertIfNegative val="0"/>
          <c:dPt>
            <c:idx val="0"/>
            <c:invertIfNegative val="0"/>
            <c:bubble3D val="0"/>
            <c:spPr>
              <a:solidFill>
                <a:schemeClr val="accent4">
                  <a:lumMod val="60000"/>
                  <a:lumOff val="40000"/>
                </a:schemeClr>
              </a:solidFill>
              <a:ln w="3173">
                <a:solidFill>
                  <a:schemeClr val="tx1"/>
                </a:solidFill>
              </a:ln>
            </c:spPr>
            <c:extLst>
              <c:ext xmlns:c16="http://schemas.microsoft.com/office/drawing/2014/chart" uri="{C3380CC4-5D6E-409C-BE32-E72D297353CC}">
                <c16:uniqueId val="{00000001-6706-4D67-B477-D807DC865984}"/>
              </c:ext>
            </c:extLst>
          </c:dPt>
          <c:dPt>
            <c:idx val="1"/>
            <c:invertIfNegative val="0"/>
            <c:bubble3D val="0"/>
            <c:spPr>
              <a:solidFill>
                <a:schemeClr val="tx2">
                  <a:lumMod val="50000"/>
                  <a:lumOff val="50000"/>
                </a:schemeClr>
              </a:solidFill>
              <a:ln w="3173">
                <a:solidFill>
                  <a:schemeClr val="tx1"/>
                </a:solidFill>
              </a:ln>
            </c:spPr>
            <c:extLst>
              <c:ext xmlns:c16="http://schemas.microsoft.com/office/drawing/2014/chart" uri="{C3380CC4-5D6E-409C-BE32-E72D297353CC}">
                <c16:uniqueId val="{00000003-6706-4D67-B477-D807DC865984}"/>
              </c:ext>
            </c:extLst>
          </c:dPt>
          <c:dPt>
            <c:idx val="2"/>
            <c:invertIfNegative val="0"/>
            <c:bubble3D val="0"/>
            <c:spPr>
              <a:solidFill>
                <a:schemeClr val="accent4">
                  <a:lumMod val="60000"/>
                  <a:lumOff val="40000"/>
                </a:schemeClr>
              </a:solidFill>
              <a:ln w="3173">
                <a:solidFill>
                  <a:schemeClr val="tx1"/>
                </a:solidFill>
              </a:ln>
            </c:spPr>
            <c:extLst>
              <c:ext xmlns:c16="http://schemas.microsoft.com/office/drawing/2014/chart" uri="{C3380CC4-5D6E-409C-BE32-E72D297353CC}">
                <c16:uniqueId val="{00000005-6706-4D67-B477-D807DC865984}"/>
              </c:ext>
            </c:extLst>
          </c:dPt>
          <c:dPt>
            <c:idx val="3"/>
            <c:invertIfNegative val="0"/>
            <c:bubble3D val="0"/>
            <c:spPr>
              <a:solidFill>
                <a:schemeClr val="tx2">
                  <a:lumMod val="50000"/>
                  <a:lumOff val="50000"/>
                </a:schemeClr>
              </a:solidFill>
              <a:ln w="3173">
                <a:solidFill>
                  <a:schemeClr val="tx1"/>
                </a:solidFill>
              </a:ln>
            </c:spPr>
            <c:extLst>
              <c:ext xmlns:c16="http://schemas.microsoft.com/office/drawing/2014/chart" uri="{C3380CC4-5D6E-409C-BE32-E72D297353CC}">
                <c16:uniqueId val="{00000007-6706-4D67-B477-D807DC865984}"/>
              </c:ext>
            </c:extLst>
          </c:dPt>
          <c:dPt>
            <c:idx val="4"/>
            <c:invertIfNegative val="0"/>
            <c:bubble3D val="0"/>
            <c:spPr>
              <a:solidFill>
                <a:schemeClr val="accent4">
                  <a:lumMod val="60000"/>
                  <a:lumOff val="40000"/>
                </a:schemeClr>
              </a:solidFill>
              <a:ln w="3173">
                <a:solidFill>
                  <a:schemeClr val="tx1"/>
                </a:solidFill>
              </a:ln>
            </c:spPr>
            <c:extLst>
              <c:ext xmlns:c16="http://schemas.microsoft.com/office/drawing/2014/chart" uri="{C3380CC4-5D6E-409C-BE32-E72D297353CC}">
                <c16:uniqueId val="{00000009-6706-4D67-B477-D807DC865984}"/>
              </c:ext>
            </c:extLst>
          </c:dPt>
          <c:dPt>
            <c:idx val="5"/>
            <c:invertIfNegative val="0"/>
            <c:bubble3D val="0"/>
            <c:spPr>
              <a:solidFill>
                <a:schemeClr val="tx2">
                  <a:lumMod val="50000"/>
                  <a:lumOff val="50000"/>
                </a:schemeClr>
              </a:solidFill>
              <a:ln w="3173">
                <a:solidFill>
                  <a:schemeClr val="tx1"/>
                </a:solidFill>
              </a:ln>
            </c:spPr>
            <c:extLst>
              <c:ext xmlns:c16="http://schemas.microsoft.com/office/drawing/2014/chart" uri="{C3380CC4-5D6E-409C-BE32-E72D297353CC}">
                <c16:uniqueId val="{0000000B-6706-4D67-B477-D807DC865984}"/>
              </c:ext>
            </c:extLst>
          </c:dPt>
          <c:dPt>
            <c:idx val="6"/>
            <c:invertIfNegative val="0"/>
            <c:bubble3D val="0"/>
            <c:spPr>
              <a:solidFill>
                <a:schemeClr val="accent1"/>
              </a:solidFill>
              <a:ln w="3173">
                <a:solidFill>
                  <a:schemeClr val="tx1"/>
                </a:solidFill>
              </a:ln>
            </c:spPr>
            <c:extLst>
              <c:ext xmlns:c16="http://schemas.microsoft.com/office/drawing/2014/chart" uri="{C3380CC4-5D6E-409C-BE32-E72D297353CC}">
                <c16:uniqueId val="{0000000D-6706-4D67-B477-D807DC865984}"/>
              </c:ext>
            </c:extLst>
          </c:dPt>
          <c:dPt>
            <c:idx val="7"/>
            <c:invertIfNegative val="0"/>
            <c:bubble3D val="0"/>
            <c:spPr>
              <a:solidFill>
                <a:srgbClr val="FFCC29"/>
              </a:solidFill>
              <a:ln w="3173">
                <a:solidFill>
                  <a:schemeClr val="tx1"/>
                </a:solidFill>
              </a:ln>
            </c:spPr>
            <c:extLst>
              <c:ext xmlns:c16="http://schemas.microsoft.com/office/drawing/2014/chart" uri="{C3380CC4-5D6E-409C-BE32-E72D297353CC}">
                <c16:uniqueId val="{0000000F-6706-4D67-B477-D807DC865984}"/>
              </c:ext>
            </c:extLst>
          </c:dPt>
          <c:dPt>
            <c:idx val="9"/>
            <c:invertIfNegative val="0"/>
            <c:bubble3D val="0"/>
            <c:spPr>
              <a:solidFill>
                <a:srgbClr val="FFFF99"/>
              </a:solidFill>
              <a:ln w="3173">
                <a:solidFill>
                  <a:schemeClr val="tx1"/>
                </a:solidFill>
              </a:ln>
            </c:spPr>
            <c:extLst>
              <c:ext xmlns:c16="http://schemas.microsoft.com/office/drawing/2014/chart" uri="{C3380CC4-5D6E-409C-BE32-E72D297353CC}">
                <c16:uniqueId val="{00000011-6706-4D67-B477-D807DC865984}"/>
              </c:ext>
            </c:extLst>
          </c:dPt>
          <c:dPt>
            <c:idx val="11"/>
            <c:invertIfNegative val="0"/>
            <c:bubble3D val="0"/>
            <c:spPr>
              <a:solidFill>
                <a:srgbClr val="FFFF99"/>
              </a:solidFill>
              <a:ln w="3173">
                <a:solidFill>
                  <a:schemeClr val="tx1"/>
                </a:solidFill>
              </a:ln>
            </c:spPr>
            <c:extLst>
              <c:ext xmlns:c16="http://schemas.microsoft.com/office/drawing/2014/chart" uri="{C3380CC4-5D6E-409C-BE32-E72D297353CC}">
                <c16:uniqueId val="{00000013-6706-4D67-B477-D807DC865984}"/>
              </c:ext>
            </c:extLst>
          </c:dPt>
          <c:dLbls>
            <c:numFmt formatCode="0.0%" sourceLinked="0"/>
            <c:spPr>
              <a:noFill/>
              <a:ln w="18980">
                <a:noFill/>
              </a:ln>
            </c:spPr>
            <c:txPr>
              <a:bodyPr/>
              <a:lstStyle/>
              <a:p>
                <a:pPr>
                  <a:defRPr sz="1395">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Understanding of national issues</c:v>
                </c:pt>
                <c:pt idx="1">
                  <c:v>comp</c:v>
                </c:pt>
                <c:pt idx="2">
                  <c:v>Preparedness for employment after college</c:v>
                </c:pt>
                <c:pt idx="3">
                  <c:v>comp</c:v>
                </c:pt>
                <c:pt idx="4">
                  <c:v>Problem solving skills</c:v>
                </c:pt>
                <c:pt idx="5">
                  <c:v>comp</c:v>
                </c:pt>
              </c:strCache>
            </c:strRef>
          </c:cat>
          <c:val>
            <c:numRef>
              <c:f>Sheet1!$C$2:$C$7</c:f>
              <c:numCache>
                <c:formatCode>0.0%</c:formatCode>
                <c:ptCount val="6"/>
                <c:pt idx="0">
                  <c:v>0.375</c:v>
                </c:pt>
                <c:pt idx="1">
                  <c:v>0.46300000000000002</c:v>
                </c:pt>
                <c:pt idx="2">
                  <c:v>0.33800000000000002</c:v>
                </c:pt>
                <c:pt idx="3">
                  <c:v>0.496</c:v>
                </c:pt>
                <c:pt idx="4">
                  <c:v>0.188</c:v>
                </c:pt>
                <c:pt idx="5">
                  <c:v>0.42399999999999999</c:v>
                </c:pt>
              </c:numCache>
            </c:numRef>
          </c:val>
          <c:extLst>
            <c:ext xmlns:c16="http://schemas.microsoft.com/office/drawing/2014/chart" uri="{C3380CC4-5D6E-409C-BE32-E72D297353CC}">
              <c16:uniqueId val="{00000014-6706-4D67-B477-D807DC865984}"/>
            </c:ext>
          </c:extLst>
        </c:ser>
        <c:ser>
          <c:idx val="0"/>
          <c:order val="1"/>
          <c:tx>
            <c:strRef>
              <c:f>Sheet1!$B$1</c:f>
              <c:strCache>
                <c:ptCount val="1"/>
                <c:pt idx="0">
                  <c:v>Strongly Agree</c:v>
                </c:pt>
              </c:strCache>
            </c:strRef>
          </c:tx>
          <c:spPr>
            <a:solidFill>
              <a:schemeClr val="accent1"/>
            </a:solidFill>
            <a:ln w="3173">
              <a:solidFill>
                <a:schemeClr val="tx1"/>
              </a:solidFill>
            </a:ln>
          </c:spPr>
          <c:invertIfNegative val="0"/>
          <c:dPt>
            <c:idx val="0"/>
            <c:invertIfNegative val="0"/>
            <c:bubble3D val="0"/>
            <c:spPr>
              <a:solidFill>
                <a:schemeClr val="accent4"/>
              </a:solidFill>
              <a:ln w="3173">
                <a:solidFill>
                  <a:schemeClr val="tx1"/>
                </a:solidFill>
              </a:ln>
            </c:spPr>
            <c:extLst>
              <c:ext xmlns:c16="http://schemas.microsoft.com/office/drawing/2014/chart" uri="{C3380CC4-5D6E-409C-BE32-E72D297353CC}">
                <c16:uniqueId val="{00000016-6706-4D67-B477-D807DC865984}"/>
              </c:ext>
            </c:extLst>
          </c:dPt>
          <c:dPt>
            <c:idx val="1"/>
            <c:invertIfNegative val="0"/>
            <c:bubble3D val="0"/>
            <c:spPr>
              <a:solidFill>
                <a:schemeClr val="tx2"/>
              </a:solidFill>
              <a:ln w="3173">
                <a:solidFill>
                  <a:schemeClr val="tx1"/>
                </a:solidFill>
              </a:ln>
            </c:spPr>
            <c:extLst>
              <c:ext xmlns:c16="http://schemas.microsoft.com/office/drawing/2014/chart" uri="{C3380CC4-5D6E-409C-BE32-E72D297353CC}">
                <c16:uniqueId val="{00000018-6706-4D67-B477-D807DC865984}"/>
              </c:ext>
            </c:extLst>
          </c:dPt>
          <c:dPt>
            <c:idx val="2"/>
            <c:invertIfNegative val="0"/>
            <c:bubble3D val="0"/>
            <c:spPr>
              <a:solidFill>
                <a:schemeClr val="accent4"/>
              </a:solidFill>
              <a:ln w="3173">
                <a:solidFill>
                  <a:schemeClr val="tx1"/>
                </a:solidFill>
              </a:ln>
            </c:spPr>
            <c:extLst>
              <c:ext xmlns:c16="http://schemas.microsoft.com/office/drawing/2014/chart" uri="{C3380CC4-5D6E-409C-BE32-E72D297353CC}">
                <c16:uniqueId val="{0000001A-6706-4D67-B477-D807DC865984}"/>
              </c:ext>
            </c:extLst>
          </c:dPt>
          <c:dPt>
            <c:idx val="3"/>
            <c:invertIfNegative val="0"/>
            <c:bubble3D val="0"/>
            <c:spPr>
              <a:solidFill>
                <a:schemeClr val="tx2"/>
              </a:solidFill>
              <a:ln w="3173">
                <a:solidFill>
                  <a:schemeClr val="tx1"/>
                </a:solidFill>
              </a:ln>
            </c:spPr>
            <c:extLst>
              <c:ext xmlns:c16="http://schemas.microsoft.com/office/drawing/2014/chart" uri="{C3380CC4-5D6E-409C-BE32-E72D297353CC}">
                <c16:uniqueId val="{0000001C-6706-4D67-B477-D807DC865984}"/>
              </c:ext>
            </c:extLst>
          </c:dPt>
          <c:dPt>
            <c:idx val="4"/>
            <c:invertIfNegative val="0"/>
            <c:bubble3D val="0"/>
            <c:spPr>
              <a:solidFill>
                <a:schemeClr val="accent4"/>
              </a:solidFill>
              <a:ln w="3173">
                <a:solidFill>
                  <a:schemeClr val="tx1"/>
                </a:solidFill>
              </a:ln>
            </c:spPr>
            <c:extLst>
              <c:ext xmlns:c16="http://schemas.microsoft.com/office/drawing/2014/chart" uri="{C3380CC4-5D6E-409C-BE32-E72D297353CC}">
                <c16:uniqueId val="{0000001E-6706-4D67-B477-D807DC865984}"/>
              </c:ext>
            </c:extLst>
          </c:dPt>
          <c:dPt>
            <c:idx val="5"/>
            <c:invertIfNegative val="0"/>
            <c:bubble3D val="0"/>
            <c:spPr>
              <a:solidFill>
                <a:schemeClr val="tx2"/>
              </a:solidFill>
              <a:ln w="3173">
                <a:solidFill>
                  <a:schemeClr val="tx1"/>
                </a:solidFill>
              </a:ln>
            </c:spPr>
            <c:extLst>
              <c:ext xmlns:c16="http://schemas.microsoft.com/office/drawing/2014/chart" uri="{C3380CC4-5D6E-409C-BE32-E72D297353CC}">
                <c16:uniqueId val="{00000020-6706-4D67-B477-D807DC865984}"/>
              </c:ext>
            </c:extLst>
          </c:dPt>
          <c:dPt>
            <c:idx val="6"/>
            <c:invertIfNegative val="0"/>
            <c:bubble3D val="0"/>
            <c:spPr>
              <a:solidFill>
                <a:srgbClr val="C5FFFE"/>
              </a:solidFill>
              <a:ln w="3173">
                <a:solidFill>
                  <a:schemeClr val="tx1"/>
                </a:solidFill>
              </a:ln>
            </c:spPr>
            <c:extLst>
              <c:ext xmlns:c16="http://schemas.microsoft.com/office/drawing/2014/chart" uri="{C3380CC4-5D6E-409C-BE32-E72D297353CC}">
                <c16:uniqueId val="{00000022-6706-4D67-B477-D807DC865984}"/>
              </c:ext>
            </c:extLst>
          </c:dPt>
          <c:dPt>
            <c:idx val="7"/>
            <c:invertIfNegative val="0"/>
            <c:bubble3D val="0"/>
            <c:spPr>
              <a:solidFill>
                <a:schemeClr val="accent2"/>
              </a:solidFill>
              <a:ln w="3173">
                <a:solidFill>
                  <a:schemeClr val="tx1"/>
                </a:solidFill>
              </a:ln>
            </c:spPr>
            <c:extLst>
              <c:ext xmlns:c16="http://schemas.microsoft.com/office/drawing/2014/chart" uri="{C3380CC4-5D6E-409C-BE32-E72D297353CC}">
                <c16:uniqueId val="{00000024-6706-4D67-B477-D807DC865984}"/>
              </c:ext>
            </c:extLst>
          </c:dPt>
          <c:dPt>
            <c:idx val="9"/>
            <c:invertIfNegative val="0"/>
            <c:bubble3D val="0"/>
            <c:spPr>
              <a:solidFill>
                <a:srgbClr val="FFCC00"/>
              </a:solidFill>
              <a:ln w="3173">
                <a:solidFill>
                  <a:schemeClr val="tx1"/>
                </a:solidFill>
              </a:ln>
            </c:spPr>
            <c:extLst>
              <c:ext xmlns:c16="http://schemas.microsoft.com/office/drawing/2014/chart" uri="{C3380CC4-5D6E-409C-BE32-E72D297353CC}">
                <c16:uniqueId val="{00000026-6706-4D67-B477-D807DC865984}"/>
              </c:ext>
            </c:extLst>
          </c:dPt>
          <c:dPt>
            <c:idx val="11"/>
            <c:invertIfNegative val="0"/>
            <c:bubble3D val="0"/>
            <c:spPr>
              <a:solidFill>
                <a:srgbClr val="FFCC00"/>
              </a:solidFill>
              <a:ln w="3173">
                <a:solidFill>
                  <a:schemeClr val="tx1"/>
                </a:solidFill>
              </a:ln>
            </c:spPr>
            <c:extLst>
              <c:ext xmlns:c16="http://schemas.microsoft.com/office/drawing/2014/chart" uri="{C3380CC4-5D6E-409C-BE32-E72D297353CC}">
                <c16:uniqueId val="{00000028-6706-4D67-B477-D807DC865984}"/>
              </c:ext>
            </c:extLst>
          </c:dPt>
          <c:dLbls>
            <c:numFmt formatCode="0.0%" sourceLinked="0"/>
            <c:spPr>
              <a:noFill/>
              <a:ln w="18980">
                <a:noFill/>
              </a:ln>
            </c:spPr>
            <c:txPr>
              <a:bodyPr/>
              <a:lstStyle/>
              <a:p>
                <a:pPr>
                  <a:defRPr sz="1395">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Understanding of national issues</c:v>
                </c:pt>
                <c:pt idx="1">
                  <c:v>comp</c:v>
                </c:pt>
                <c:pt idx="2">
                  <c:v>Preparedness for employment after college</c:v>
                </c:pt>
                <c:pt idx="3">
                  <c:v>comp</c:v>
                </c:pt>
                <c:pt idx="4">
                  <c:v>Problem solving skills</c:v>
                </c:pt>
                <c:pt idx="5">
                  <c:v>comp</c:v>
                </c:pt>
              </c:strCache>
            </c:strRef>
          </c:cat>
          <c:val>
            <c:numRef>
              <c:f>Sheet1!$B$2:$B$7</c:f>
              <c:numCache>
                <c:formatCode>0.0%</c:formatCode>
                <c:ptCount val="6"/>
                <c:pt idx="0">
                  <c:v>0.5</c:v>
                </c:pt>
                <c:pt idx="1">
                  <c:v>0.38900000000000001</c:v>
                </c:pt>
                <c:pt idx="2">
                  <c:v>0.56299999999999994</c:v>
                </c:pt>
                <c:pt idx="3">
                  <c:v>0.29199999999999998</c:v>
                </c:pt>
                <c:pt idx="4">
                  <c:v>0.78800000000000003</c:v>
                </c:pt>
                <c:pt idx="5">
                  <c:v>0.54600000000000004</c:v>
                </c:pt>
              </c:numCache>
            </c:numRef>
          </c:val>
          <c:extLst>
            <c:ext xmlns:c16="http://schemas.microsoft.com/office/drawing/2014/chart" uri="{C3380CC4-5D6E-409C-BE32-E72D297353CC}">
              <c16:uniqueId val="{00000029-6706-4D67-B477-D807DC865984}"/>
            </c:ext>
          </c:extLst>
        </c:ser>
        <c:dLbls>
          <c:showLegendKey val="0"/>
          <c:showVal val="0"/>
          <c:showCatName val="0"/>
          <c:showSerName val="0"/>
          <c:showPercent val="0"/>
          <c:showBubbleSize val="0"/>
        </c:dLbls>
        <c:gapWidth val="70"/>
        <c:overlap val="100"/>
        <c:axId val="35590144"/>
        <c:axId val="150948096"/>
      </c:barChart>
      <c:catAx>
        <c:axId val="35590144"/>
        <c:scaling>
          <c:orientation val="minMax"/>
        </c:scaling>
        <c:delete val="0"/>
        <c:axPos val="b"/>
        <c:majorGridlines/>
        <c:numFmt formatCode="General" sourceLinked="0"/>
        <c:majorTickMark val="none"/>
        <c:minorTickMark val="none"/>
        <c:tickLblPos val="none"/>
        <c:crossAx val="150948096"/>
        <c:crosses val="autoZero"/>
        <c:auto val="1"/>
        <c:lblAlgn val="ctr"/>
        <c:lblOffset val="100"/>
        <c:tickLblSkip val="2"/>
        <c:tickMarkSkip val="2"/>
        <c:noMultiLvlLbl val="0"/>
      </c:catAx>
      <c:valAx>
        <c:axId val="150948096"/>
        <c:scaling>
          <c:orientation val="minMax"/>
          <c:max val="1"/>
          <c:min val="0"/>
        </c:scaling>
        <c:delete val="0"/>
        <c:axPos val="l"/>
        <c:numFmt formatCode="0%" sourceLinked="0"/>
        <c:majorTickMark val="none"/>
        <c:minorTickMark val="none"/>
        <c:tickLblPos val="nextTo"/>
        <c:txPr>
          <a:bodyPr rot="0" vert="horz"/>
          <a:lstStyle/>
          <a:p>
            <a:pPr>
              <a:defRPr sz="1395">
                <a:solidFill>
                  <a:schemeClr val="tx2"/>
                </a:solidFill>
              </a:defRPr>
            </a:pPr>
            <a:endParaRPr lang="en-US"/>
          </a:p>
        </c:txPr>
        <c:crossAx val="35590144"/>
        <c:crosses val="autoZero"/>
        <c:crossBetween val="between"/>
        <c:majorUnit val="0.1"/>
      </c:valAx>
      <c:spPr>
        <a:noFill/>
        <a:ln w="25384">
          <a:noFill/>
        </a:ln>
      </c:spPr>
    </c:plotArea>
    <c:plotVisOnly val="1"/>
    <c:dispBlanksAs val="gap"/>
    <c:showDLblsOverMax val="0"/>
  </c:chart>
  <c:spPr>
    <a:noFill/>
    <a:ln>
      <a:noFill/>
    </a:ln>
  </c:spPr>
  <c:txPr>
    <a:bodyPr/>
    <a:lstStyle/>
    <a:p>
      <a:pPr>
        <a:defRPr sz="892"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202E-2"/>
          <c:y val="2.8790786948176599E-2"/>
          <c:w val="0.94561598224195298"/>
          <c:h val="0.93282149712092999"/>
        </c:manualLayout>
      </c:layout>
      <c:barChart>
        <c:barDir val="col"/>
        <c:grouping val="stacked"/>
        <c:varyColors val="0"/>
        <c:ser>
          <c:idx val="0"/>
          <c:order val="0"/>
          <c:spPr>
            <a:solidFill>
              <a:schemeClr val="accent1"/>
            </a:solidFill>
            <a:ln w="9525">
              <a:solidFill>
                <a:schemeClr val="tx2"/>
              </a:solidFill>
            </a:ln>
          </c:spPr>
          <c:invertIfNegative val="0"/>
          <c:dPt>
            <c:idx val="0"/>
            <c:invertIfNegative val="0"/>
            <c:bubble3D val="0"/>
            <c:spPr>
              <a:solidFill>
                <a:schemeClr val="accent4"/>
              </a:solidFill>
              <a:ln w="9525">
                <a:solidFill>
                  <a:schemeClr val="tx2"/>
                </a:solidFill>
              </a:ln>
            </c:spPr>
            <c:extLst>
              <c:ext xmlns:c16="http://schemas.microsoft.com/office/drawing/2014/chart" uri="{C3380CC4-5D6E-409C-BE32-E72D297353CC}">
                <c16:uniqueId val="{00000001-1E3F-4742-9BD8-B204EE470DCF}"/>
              </c:ext>
            </c:extLst>
          </c:dPt>
          <c:dPt>
            <c:idx val="1"/>
            <c:invertIfNegative val="0"/>
            <c:bubble3D val="0"/>
            <c:spPr>
              <a:solidFill>
                <a:schemeClr val="tx2"/>
              </a:solidFill>
              <a:ln w="9525">
                <a:solidFill>
                  <a:schemeClr val="tx2"/>
                </a:solidFill>
              </a:ln>
            </c:spPr>
            <c:extLst>
              <c:ext xmlns:c16="http://schemas.microsoft.com/office/drawing/2014/chart" uri="{C3380CC4-5D6E-409C-BE32-E72D297353CC}">
                <c16:uniqueId val="{00000001-B987-4AF7-BF28-E076A2B0DC32}"/>
              </c:ext>
            </c:extLst>
          </c:dPt>
          <c:dPt>
            <c:idx val="2"/>
            <c:invertIfNegative val="0"/>
            <c:bubble3D val="0"/>
            <c:spPr>
              <a:solidFill>
                <a:schemeClr val="accent4"/>
              </a:solidFill>
              <a:ln w="9525">
                <a:solidFill>
                  <a:schemeClr val="tx2"/>
                </a:solidFill>
              </a:ln>
            </c:spPr>
            <c:extLst>
              <c:ext xmlns:c16="http://schemas.microsoft.com/office/drawing/2014/chart" uri="{C3380CC4-5D6E-409C-BE32-E72D297353CC}">
                <c16:uniqueId val="{00000005-1E3F-4742-9BD8-B204EE470DCF}"/>
              </c:ext>
            </c:extLst>
          </c:dPt>
          <c:dPt>
            <c:idx val="3"/>
            <c:invertIfNegative val="0"/>
            <c:bubble3D val="0"/>
            <c:spPr>
              <a:solidFill>
                <a:schemeClr val="tx2"/>
              </a:solidFill>
              <a:ln w="9525">
                <a:solidFill>
                  <a:schemeClr val="tx2"/>
                </a:solidFill>
              </a:ln>
            </c:spPr>
            <c:extLst>
              <c:ext xmlns:c16="http://schemas.microsoft.com/office/drawing/2014/chart" uri="{C3380CC4-5D6E-409C-BE32-E72D297353CC}">
                <c16:uniqueId val="{00000003-B987-4AF7-BF28-E076A2B0DC32}"/>
              </c:ext>
            </c:extLst>
          </c:dPt>
          <c:dPt>
            <c:idx val="4"/>
            <c:invertIfNegative val="0"/>
            <c:bubble3D val="0"/>
            <c:spPr>
              <a:solidFill>
                <a:schemeClr val="accent4"/>
              </a:solidFill>
              <a:ln w="9525">
                <a:solidFill>
                  <a:schemeClr val="tx2"/>
                </a:solidFill>
              </a:ln>
            </c:spPr>
            <c:extLst>
              <c:ext xmlns:c16="http://schemas.microsoft.com/office/drawing/2014/chart" uri="{C3380CC4-5D6E-409C-BE32-E72D297353CC}">
                <c16:uniqueId val="{00000009-1E3F-4742-9BD8-B204EE470DCF}"/>
              </c:ext>
            </c:extLst>
          </c:dPt>
          <c:dPt>
            <c:idx val="5"/>
            <c:invertIfNegative val="0"/>
            <c:bubble3D val="0"/>
            <c:spPr>
              <a:solidFill>
                <a:schemeClr val="tx2"/>
              </a:solidFill>
              <a:ln w="9525">
                <a:solidFill>
                  <a:schemeClr val="tx2"/>
                </a:solidFill>
              </a:ln>
            </c:spPr>
            <c:extLst>
              <c:ext xmlns:c16="http://schemas.microsoft.com/office/drawing/2014/chart" uri="{C3380CC4-5D6E-409C-BE32-E72D297353CC}">
                <c16:uniqueId val="{00000005-B987-4AF7-BF28-E076A2B0DC32}"/>
              </c:ext>
            </c:extLst>
          </c:dPt>
          <c:dPt>
            <c:idx val="7"/>
            <c:invertIfNegative val="0"/>
            <c:bubble3D val="0"/>
            <c:spPr>
              <a:solidFill>
                <a:srgbClr val="FFCC00"/>
              </a:solidFill>
              <a:ln w="9525">
                <a:solidFill>
                  <a:schemeClr val="tx2"/>
                </a:solidFill>
              </a:ln>
            </c:spPr>
            <c:extLst>
              <c:ext xmlns:c16="http://schemas.microsoft.com/office/drawing/2014/chart" uri="{C3380CC4-5D6E-409C-BE32-E72D297353CC}">
                <c16:uniqueId val="{00000007-B987-4AF7-BF28-E076A2B0DC32}"/>
              </c:ext>
            </c:extLst>
          </c:dPt>
          <c:dPt>
            <c:idx val="9"/>
            <c:invertIfNegative val="0"/>
            <c:bubble3D val="0"/>
            <c:spPr>
              <a:solidFill>
                <a:srgbClr val="FFCC00"/>
              </a:solidFill>
              <a:ln w="9525">
                <a:solidFill>
                  <a:schemeClr val="tx2"/>
                </a:solidFill>
              </a:ln>
            </c:spPr>
            <c:extLst>
              <c:ext xmlns:c16="http://schemas.microsoft.com/office/drawing/2014/chart" uri="{C3380CC4-5D6E-409C-BE32-E72D297353CC}">
                <c16:uniqueId val="{00000009-B987-4AF7-BF28-E076A2B0DC32}"/>
              </c:ext>
            </c:extLst>
          </c:dPt>
          <c:dPt>
            <c:idx val="11"/>
            <c:invertIfNegative val="0"/>
            <c:bubble3D val="0"/>
            <c:spPr>
              <a:solidFill>
                <a:srgbClr val="FFCC00"/>
              </a:solidFill>
              <a:ln w="9525">
                <a:solidFill>
                  <a:schemeClr val="tx2"/>
                </a:solidFill>
              </a:ln>
            </c:spPr>
            <c:extLst>
              <c:ext xmlns:c16="http://schemas.microsoft.com/office/drawing/2014/chart" uri="{C3380CC4-5D6E-409C-BE32-E72D297353CC}">
                <c16:uniqueId val="{0000000B-B987-4AF7-BF28-E076A2B0DC32}"/>
              </c:ext>
            </c:extLst>
          </c:dPt>
          <c:dLbls>
            <c:numFmt formatCode="0.0%" sourceLinked="0"/>
            <c:spPr>
              <a:noFill/>
              <a:ln w="19004">
                <a:noFill/>
              </a:ln>
            </c:spPr>
            <c:txPr>
              <a:bodyPr/>
              <a:lstStyle/>
              <a:p>
                <a:pPr>
                  <a:defRPr sz="1396">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Participated in study abroad</c:v>
                </c:pt>
                <c:pt idx="1">
                  <c:v>comp </c:v>
                </c:pt>
                <c:pt idx="2">
                  <c:v>Participated in internship program</c:v>
                </c:pt>
                <c:pt idx="3">
                  <c:v>comp</c:v>
                </c:pt>
                <c:pt idx="4">
                  <c:v>Attended a racial/cultural awareness workshop</c:v>
                </c:pt>
                <c:pt idx="5">
                  <c:v>comp</c:v>
                </c:pt>
              </c:strCache>
            </c:strRef>
          </c:cat>
          <c:val>
            <c:numRef>
              <c:f>Sheet1!$B$2:$B$7</c:f>
              <c:numCache>
                <c:formatCode>0.0%</c:formatCode>
                <c:ptCount val="6"/>
                <c:pt idx="0">
                  <c:v>0.28199999999999997</c:v>
                </c:pt>
                <c:pt idx="1">
                  <c:v>0.52400000000000002</c:v>
                </c:pt>
                <c:pt idx="2">
                  <c:v>0.78200000000000003</c:v>
                </c:pt>
                <c:pt idx="3">
                  <c:v>0.66400000000000003</c:v>
                </c:pt>
                <c:pt idx="4">
                  <c:v>0.41</c:v>
                </c:pt>
                <c:pt idx="5">
                  <c:v>0.56200000000000006</c:v>
                </c:pt>
              </c:numCache>
            </c:numRef>
          </c:val>
          <c:extLst>
            <c:ext xmlns:c16="http://schemas.microsoft.com/office/drawing/2014/chart" uri="{C3380CC4-5D6E-409C-BE32-E72D297353CC}">
              <c16:uniqueId val="{0000000C-B987-4AF7-BF28-E076A2B0DC32}"/>
            </c:ext>
          </c:extLst>
        </c:ser>
        <c:dLbls>
          <c:showLegendKey val="0"/>
          <c:showVal val="0"/>
          <c:showCatName val="0"/>
          <c:showSerName val="0"/>
          <c:showPercent val="0"/>
          <c:showBubbleSize val="0"/>
        </c:dLbls>
        <c:gapWidth val="70"/>
        <c:overlap val="100"/>
        <c:axId val="35649024"/>
        <c:axId val="116613120"/>
      </c:barChart>
      <c:catAx>
        <c:axId val="35649024"/>
        <c:scaling>
          <c:orientation val="minMax"/>
        </c:scaling>
        <c:delete val="0"/>
        <c:axPos val="b"/>
        <c:majorGridlines/>
        <c:numFmt formatCode="General" sourceLinked="0"/>
        <c:majorTickMark val="none"/>
        <c:minorTickMark val="none"/>
        <c:tickLblPos val="none"/>
        <c:spPr>
          <a:ln w="2382">
            <a:solidFill>
              <a:schemeClr val="tx1"/>
            </a:solidFill>
            <a:prstDash val="solid"/>
          </a:ln>
        </c:spPr>
        <c:crossAx val="116613120"/>
        <c:crosses val="autoZero"/>
        <c:auto val="1"/>
        <c:lblAlgn val="ctr"/>
        <c:lblOffset val="100"/>
        <c:tickLblSkip val="2"/>
        <c:tickMarkSkip val="2"/>
        <c:noMultiLvlLbl val="0"/>
      </c:catAx>
      <c:valAx>
        <c:axId val="116613120"/>
        <c:scaling>
          <c:orientation val="minMax"/>
          <c:max val="1"/>
          <c:min val="0"/>
        </c:scaling>
        <c:delete val="0"/>
        <c:axPos val="l"/>
        <c:numFmt formatCode="0%" sourceLinked="0"/>
        <c:majorTickMark val="none"/>
        <c:minorTickMark val="none"/>
        <c:tickLblPos val="nextTo"/>
        <c:spPr>
          <a:ln w="2382">
            <a:solidFill>
              <a:schemeClr val="tx1"/>
            </a:solidFill>
            <a:prstDash val="solid"/>
          </a:ln>
        </c:spPr>
        <c:txPr>
          <a:bodyPr rot="0" vert="horz"/>
          <a:lstStyle/>
          <a:p>
            <a:pPr>
              <a:defRPr sz="1396">
                <a:solidFill>
                  <a:schemeClr val="tx2"/>
                </a:solidFill>
              </a:defRPr>
            </a:pPr>
            <a:endParaRPr lang="en-US"/>
          </a:p>
        </c:txPr>
        <c:crossAx val="35649024"/>
        <c:crosses val="autoZero"/>
        <c:crossBetween val="between"/>
        <c:majorUnit val="0.1"/>
      </c:valAx>
      <c:spPr>
        <a:noFill/>
        <a:ln w="25400">
          <a:noFill/>
        </a:ln>
      </c:spPr>
    </c:plotArea>
    <c:plotVisOnly val="1"/>
    <c:dispBlanksAs val="gap"/>
    <c:showDLblsOverMax val="0"/>
  </c:chart>
  <c:spPr>
    <a:noFill/>
    <a:ln>
      <a:noFill/>
    </a:ln>
  </c:spPr>
  <c:txPr>
    <a:bodyPr/>
    <a:lstStyle/>
    <a:p>
      <a:pPr>
        <a:defRPr sz="119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2"/>
          <c:order val="0"/>
          <c:tx>
            <c:strRef>
              <c:f>Sheet1!$B$1</c:f>
              <c:strCache>
                <c:ptCount val="1"/>
                <c:pt idx="0">
                  <c:v>i</c:v>
                </c:pt>
              </c:strCache>
            </c:strRef>
          </c:tx>
          <c:spPr>
            <a:ln>
              <a:solidFill>
                <a:schemeClr val="accent4"/>
              </a:solidFill>
            </a:ln>
          </c:spPr>
          <c:marker>
            <c:symbol val="none"/>
          </c:marker>
          <c:cat>
            <c:strRef>
              <c:f>Sheet1!$A$2:$A$3</c:f>
              <c:strCache>
                <c:ptCount val="2"/>
                <c:pt idx="0">
                  <c:v>TFS</c:v>
                </c:pt>
                <c:pt idx="1">
                  <c:v>CSS</c:v>
                </c:pt>
              </c:strCache>
            </c:strRef>
          </c:cat>
          <c:val>
            <c:numRef>
              <c:f>Sheet1!$B$2:$B$3</c:f>
              <c:numCache>
                <c:formatCode>0.0</c:formatCode>
                <c:ptCount val="2"/>
                <c:pt idx="0">
                  <c:v>52.18</c:v>
                </c:pt>
                <c:pt idx="1">
                  <c:v>54.66</c:v>
                </c:pt>
              </c:numCache>
            </c:numRef>
          </c:val>
          <c:smooth val="0"/>
          <c:extLst>
            <c:ext xmlns:c16="http://schemas.microsoft.com/office/drawing/2014/chart" uri="{C3380CC4-5D6E-409C-BE32-E72D297353CC}">
              <c16:uniqueId val="{00000000-57E9-40E5-9D2D-ACAC27FE205E}"/>
            </c:ext>
          </c:extLst>
        </c:ser>
        <c:ser>
          <c:idx val="1"/>
          <c:order val="1"/>
          <c:tx>
            <c:strRef>
              <c:f>Sheet1!$C$1</c:f>
              <c:strCache>
                <c:ptCount val="1"/>
                <c:pt idx="0">
                  <c:v>c</c:v>
                </c:pt>
              </c:strCache>
            </c:strRef>
          </c:tx>
          <c:spPr>
            <a:ln>
              <a:solidFill>
                <a:srgbClr val="FFC000"/>
              </a:solidFill>
            </a:ln>
          </c:spPr>
          <c:marker>
            <c:symbol val="none"/>
          </c:marker>
          <c:dPt>
            <c:idx val="1"/>
            <c:bubble3D val="0"/>
            <c:spPr>
              <a:ln>
                <a:solidFill>
                  <a:schemeClr val="tx2"/>
                </a:solidFill>
              </a:ln>
            </c:spPr>
            <c:extLst>
              <c:ext xmlns:c16="http://schemas.microsoft.com/office/drawing/2014/chart" uri="{C3380CC4-5D6E-409C-BE32-E72D297353CC}">
                <c16:uniqueId val="{00000000-BB9F-49D8-883F-F1F1DCDDF552}"/>
              </c:ext>
            </c:extLst>
          </c:dPt>
          <c:cat>
            <c:strRef>
              <c:f>Sheet1!$A$2:$A$3</c:f>
              <c:strCache>
                <c:ptCount val="2"/>
                <c:pt idx="0">
                  <c:v>TFS</c:v>
                </c:pt>
                <c:pt idx="1">
                  <c:v>CSS</c:v>
                </c:pt>
              </c:strCache>
            </c:strRef>
          </c:cat>
          <c:val>
            <c:numRef>
              <c:f>Sheet1!$C$2:$C$3</c:f>
              <c:numCache>
                <c:formatCode>0.0</c:formatCode>
                <c:ptCount val="2"/>
                <c:pt idx="0">
                  <c:v>53.29</c:v>
                </c:pt>
                <c:pt idx="1">
                  <c:v>55.62</c:v>
                </c:pt>
              </c:numCache>
            </c:numRef>
          </c:val>
          <c:smooth val="0"/>
          <c:extLst>
            <c:ext xmlns:c16="http://schemas.microsoft.com/office/drawing/2014/chart" uri="{C3380CC4-5D6E-409C-BE32-E72D297353CC}">
              <c16:uniqueId val="{00000001-57E9-40E5-9D2D-ACAC27FE205E}"/>
            </c:ext>
          </c:extLst>
        </c:ser>
        <c:dLbls>
          <c:showLegendKey val="0"/>
          <c:showVal val="0"/>
          <c:showCatName val="0"/>
          <c:showSerName val="0"/>
          <c:showPercent val="0"/>
          <c:showBubbleSize val="0"/>
        </c:dLbls>
        <c:smooth val="0"/>
        <c:axId val="36259328"/>
        <c:axId val="154502848"/>
      </c:lineChart>
      <c:catAx>
        <c:axId val="36259328"/>
        <c:scaling>
          <c:orientation val="minMax"/>
        </c:scaling>
        <c:delete val="0"/>
        <c:axPos val="b"/>
        <c:numFmt formatCode="General" sourceLinked="1"/>
        <c:majorTickMark val="none"/>
        <c:minorTickMark val="none"/>
        <c:tickLblPos val="nextTo"/>
        <c:txPr>
          <a:bodyPr/>
          <a:lstStyle/>
          <a:p>
            <a:pPr>
              <a:defRPr sz="1799" b="0">
                <a:latin typeface="+mn-lt"/>
              </a:defRPr>
            </a:pPr>
            <a:endParaRPr lang="en-US"/>
          </a:p>
        </c:txPr>
        <c:crossAx val="154502848"/>
        <c:crosses val="autoZero"/>
        <c:auto val="1"/>
        <c:lblAlgn val="ctr"/>
        <c:lblOffset val="100"/>
        <c:noMultiLvlLbl val="0"/>
      </c:catAx>
      <c:valAx>
        <c:axId val="154502848"/>
        <c:scaling>
          <c:orientation val="minMax"/>
          <c:max val="74"/>
          <c:min val="20"/>
        </c:scaling>
        <c:delete val="0"/>
        <c:axPos val="l"/>
        <c:numFmt formatCode="#,##0" sourceLinked="0"/>
        <c:majorTickMark val="none"/>
        <c:minorTickMark val="none"/>
        <c:tickLblPos val="nextTo"/>
        <c:txPr>
          <a:bodyPr/>
          <a:lstStyle/>
          <a:p>
            <a:pPr>
              <a:defRPr sz="1395">
                <a:solidFill>
                  <a:schemeClr val="tx2"/>
                </a:solidFill>
              </a:defRPr>
            </a:pPr>
            <a:endParaRPr lang="en-US"/>
          </a:p>
        </c:txPr>
        <c:crossAx val="36259328"/>
        <c:crosses val="autoZero"/>
        <c:crossBetween val="between"/>
        <c:majorUnit val="5"/>
      </c:valAx>
      <c:dTable>
        <c:showHorzBorder val="1"/>
        <c:showVertBorder val="1"/>
        <c:showOutline val="0"/>
        <c:showKeys val="0"/>
        <c:txPr>
          <a:bodyPr/>
          <a:lstStyle/>
          <a:p>
            <a:pPr rtl="0">
              <a:defRPr>
                <a:solidFill>
                  <a:schemeClr val="tx2"/>
                </a:solidFill>
              </a:defRPr>
            </a:pPr>
            <a:endParaRPr lang="en-US"/>
          </a:p>
        </c:txPr>
      </c:dTable>
      <c:spPr>
        <a:noFill/>
        <a:ln w="25386">
          <a:noFill/>
        </a:ln>
      </c:spPr>
    </c:plotArea>
    <c:plotVisOnly val="1"/>
    <c:dispBlanksAs val="gap"/>
    <c:showDLblsOverMax val="0"/>
  </c:chart>
  <c:txPr>
    <a:bodyPr/>
    <a:lstStyle/>
    <a:p>
      <a:pPr>
        <a:defRPr sz="1195" b="1">
          <a:solidFill>
            <a:schemeClr val="accent1">
              <a:lumMod val="50000"/>
            </a:schemeClr>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2"/>
          <c:order val="0"/>
          <c:tx>
            <c:strRef>
              <c:f>Sheet1!$B$1</c:f>
              <c:strCache>
                <c:ptCount val="1"/>
                <c:pt idx="0">
                  <c:v>Institution</c:v>
                </c:pt>
              </c:strCache>
            </c:strRef>
          </c:tx>
          <c:spPr>
            <a:solidFill>
              <a:schemeClr val="accent4"/>
            </a:solidFill>
            <a:ln w="9525">
              <a:solidFill>
                <a:schemeClr val="tx2"/>
              </a:solidFill>
            </a:ln>
          </c:spPr>
          <c:invertIfNegative val="0"/>
          <c:dPt>
            <c:idx val="0"/>
            <c:invertIfNegative val="0"/>
            <c:bubble3D val="0"/>
            <c:extLst>
              <c:ext xmlns:c16="http://schemas.microsoft.com/office/drawing/2014/chart" uri="{C3380CC4-5D6E-409C-BE32-E72D297353CC}">
                <c16:uniqueId val="{00000000-E725-49C0-BCA2-DFD4B48B2BAA}"/>
              </c:ext>
            </c:extLst>
          </c:dPt>
          <c:dPt>
            <c:idx val="1"/>
            <c:invertIfNegative val="0"/>
            <c:bubble3D val="0"/>
            <c:extLst>
              <c:ext xmlns:c16="http://schemas.microsoft.com/office/drawing/2014/chart" uri="{C3380CC4-5D6E-409C-BE32-E72D297353CC}">
                <c16:uniqueId val="{00000001-E725-49C0-BCA2-DFD4B48B2BAA}"/>
              </c:ext>
            </c:extLst>
          </c:dPt>
          <c:dPt>
            <c:idx val="2"/>
            <c:invertIfNegative val="0"/>
            <c:bubble3D val="0"/>
            <c:extLst>
              <c:ext xmlns:c16="http://schemas.microsoft.com/office/drawing/2014/chart" uri="{C3380CC4-5D6E-409C-BE32-E72D297353CC}">
                <c16:uniqueId val="{00000002-E725-49C0-BCA2-DFD4B48B2BAA}"/>
              </c:ext>
            </c:extLst>
          </c:dPt>
          <c:dLbls>
            <c:spPr>
              <a:noFill/>
              <a:ln>
                <a:noFill/>
              </a:ln>
              <a:effectLst/>
            </c:spPr>
            <c:txPr>
              <a:bodyPr/>
              <a:lstStyle/>
              <a:p>
                <a:pPr>
                  <a:defRPr>
                    <a:solidFill>
                      <a:schemeClr val="tx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Sheet1!$B$2:$B$5</c:f>
              <c:numCache>
                <c:formatCode>0.0</c:formatCode>
                <c:ptCount val="4"/>
                <c:pt idx="0">
                  <c:v>51.87</c:v>
                </c:pt>
                <c:pt idx="1">
                  <c:v>51.76</c:v>
                </c:pt>
                <c:pt idx="2">
                  <c:v>0</c:v>
                </c:pt>
                <c:pt idx="3">
                  <c:v>0</c:v>
                </c:pt>
              </c:numCache>
            </c:numRef>
          </c:val>
          <c:extLst>
            <c:ext xmlns:c16="http://schemas.microsoft.com/office/drawing/2014/chart" uri="{C3380CC4-5D6E-409C-BE32-E72D297353CC}">
              <c16:uniqueId val="{00000000-A79A-4E6B-9573-C618945BB8D7}"/>
            </c:ext>
          </c:extLst>
        </c:ser>
        <c:ser>
          <c:idx val="1"/>
          <c:order val="1"/>
          <c:tx>
            <c:strRef>
              <c:f>Sheet1!$C$1</c:f>
              <c:strCache>
                <c:ptCount val="1"/>
                <c:pt idx="0">
                  <c:v>Comparison</c:v>
                </c:pt>
              </c:strCache>
            </c:strRef>
          </c:tx>
          <c:spPr>
            <a:solidFill>
              <a:schemeClr val="tx2"/>
            </a:solidFill>
            <a:ln w="9525">
              <a:solidFill>
                <a:schemeClr val="tx2"/>
              </a:solidFill>
            </a:ln>
          </c:spPr>
          <c:invertIfNegative val="0"/>
          <c:dLbls>
            <c:spPr>
              <a:noFill/>
              <a:ln>
                <a:noFill/>
              </a:ln>
              <a:effectLst/>
            </c:spPr>
            <c:txPr>
              <a:bodyPr/>
              <a:lstStyle/>
              <a:p>
                <a:pPr>
                  <a:defRPr>
                    <a:solidFill>
                      <a:schemeClr val="tx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Sheet1!$C$2:$C$5</c:f>
              <c:numCache>
                <c:formatCode>0.0</c:formatCode>
                <c:ptCount val="4"/>
                <c:pt idx="0">
                  <c:v>53.89</c:v>
                </c:pt>
                <c:pt idx="1">
                  <c:v>52.45</c:v>
                </c:pt>
                <c:pt idx="2">
                  <c:v>0</c:v>
                </c:pt>
                <c:pt idx="3">
                  <c:v>0</c:v>
                </c:pt>
              </c:numCache>
            </c:numRef>
          </c:val>
          <c:extLst>
            <c:ext xmlns:c16="http://schemas.microsoft.com/office/drawing/2014/chart" uri="{C3380CC4-5D6E-409C-BE32-E72D297353CC}">
              <c16:uniqueId val="{00000001-A79A-4E6B-9573-C618945BB8D7}"/>
            </c:ext>
          </c:extLst>
        </c:ser>
        <c:dLbls>
          <c:showLegendKey val="0"/>
          <c:showVal val="0"/>
          <c:showCatName val="0"/>
          <c:showSerName val="0"/>
          <c:showPercent val="0"/>
          <c:showBubbleSize val="0"/>
        </c:dLbls>
        <c:gapWidth val="150"/>
        <c:axId val="36290048"/>
        <c:axId val="154508032"/>
      </c:barChart>
      <c:catAx>
        <c:axId val="36290048"/>
        <c:scaling>
          <c:orientation val="minMax"/>
        </c:scaling>
        <c:delete val="0"/>
        <c:axPos val="b"/>
        <c:numFmt formatCode="General" sourceLinked="1"/>
        <c:majorTickMark val="none"/>
        <c:minorTickMark val="none"/>
        <c:tickLblPos val="nextTo"/>
        <c:txPr>
          <a:bodyPr/>
          <a:lstStyle/>
          <a:p>
            <a:pPr>
              <a:defRPr sz="1400" b="1">
                <a:solidFill>
                  <a:schemeClr val="tx2"/>
                </a:solidFill>
              </a:defRPr>
            </a:pPr>
            <a:endParaRPr lang="en-US"/>
          </a:p>
        </c:txPr>
        <c:crossAx val="154508032"/>
        <c:crosses val="autoZero"/>
        <c:auto val="1"/>
        <c:lblAlgn val="ctr"/>
        <c:lblOffset val="100"/>
        <c:noMultiLvlLbl val="0"/>
      </c:catAx>
      <c:valAx>
        <c:axId val="154508032"/>
        <c:scaling>
          <c:orientation val="minMax"/>
          <c:max val="80"/>
          <c:min val="30"/>
        </c:scaling>
        <c:delete val="0"/>
        <c:axPos val="l"/>
        <c:numFmt formatCode="#,##0" sourceLinked="0"/>
        <c:majorTickMark val="none"/>
        <c:minorTickMark val="none"/>
        <c:tickLblPos val="nextTo"/>
        <c:txPr>
          <a:bodyPr/>
          <a:lstStyle/>
          <a:p>
            <a:pPr>
              <a:defRPr>
                <a:solidFill>
                  <a:schemeClr val="tx2"/>
                </a:solidFill>
              </a:defRPr>
            </a:pPr>
            <a:endParaRPr lang="en-US"/>
          </a:p>
        </c:txPr>
        <c:crossAx val="36290048"/>
        <c:crosses val="autoZero"/>
        <c:crossBetween val="between"/>
        <c:majorUnit val="5"/>
      </c:valAx>
      <c:spPr>
        <a:noFill/>
        <a:ln w="25386">
          <a:noFill/>
        </a:ln>
      </c:spPr>
    </c:plotArea>
    <c:plotVisOnly val="1"/>
    <c:dispBlanksAs val="gap"/>
    <c:showDLblsOverMax val="0"/>
  </c:chart>
  <c:txPr>
    <a:bodyPr/>
    <a:lstStyle/>
    <a:p>
      <a:pPr>
        <a:defRPr sz="1395" b="1">
          <a:solidFill>
            <a:schemeClr val="accent1">
              <a:lumMod val="50000"/>
            </a:schemeClr>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2"/>
          <c:order val="0"/>
          <c:tx>
            <c:strRef>
              <c:f>Sheet1!$B$1</c:f>
              <c:strCache>
                <c:ptCount val="1"/>
                <c:pt idx="0">
                  <c:v>Institution</c:v>
                </c:pt>
              </c:strCache>
            </c:strRef>
          </c:tx>
          <c:spPr>
            <a:solidFill>
              <a:schemeClr val="accent4"/>
            </a:solidFill>
            <a:ln w="9525">
              <a:solidFill>
                <a:schemeClr val="tx2"/>
              </a:solidFill>
            </a:ln>
          </c:spPr>
          <c:invertIfNegative val="0"/>
          <c:dPt>
            <c:idx val="0"/>
            <c:invertIfNegative val="0"/>
            <c:bubble3D val="0"/>
            <c:extLst>
              <c:ext xmlns:c16="http://schemas.microsoft.com/office/drawing/2014/chart" uri="{C3380CC4-5D6E-409C-BE32-E72D297353CC}">
                <c16:uniqueId val="{00000000-E725-49C0-BCA2-DFD4B48B2BAA}"/>
              </c:ext>
            </c:extLst>
          </c:dPt>
          <c:dPt>
            <c:idx val="1"/>
            <c:invertIfNegative val="0"/>
            <c:bubble3D val="0"/>
            <c:extLst>
              <c:ext xmlns:c16="http://schemas.microsoft.com/office/drawing/2014/chart" uri="{C3380CC4-5D6E-409C-BE32-E72D297353CC}">
                <c16:uniqueId val="{00000001-E725-49C0-BCA2-DFD4B48B2BAA}"/>
              </c:ext>
            </c:extLst>
          </c:dPt>
          <c:dPt>
            <c:idx val="2"/>
            <c:invertIfNegative val="0"/>
            <c:bubble3D val="0"/>
            <c:extLst>
              <c:ext xmlns:c16="http://schemas.microsoft.com/office/drawing/2014/chart" uri="{C3380CC4-5D6E-409C-BE32-E72D297353CC}">
                <c16:uniqueId val="{00000002-E725-49C0-BCA2-DFD4B48B2BAA}"/>
              </c:ext>
            </c:extLst>
          </c:dPt>
          <c:dLbls>
            <c:spPr>
              <a:noFill/>
              <a:ln>
                <a:noFill/>
              </a:ln>
              <a:effectLst/>
            </c:spPr>
            <c:txPr>
              <a:bodyPr/>
              <a:lstStyle/>
              <a:p>
                <a:pPr>
                  <a:defRPr>
                    <a:solidFill>
                      <a:schemeClr val="tx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Sheet1!$B$2:$B$5</c:f>
              <c:numCache>
                <c:formatCode>0.0</c:formatCode>
                <c:ptCount val="4"/>
                <c:pt idx="0">
                  <c:v>48.08</c:v>
                </c:pt>
                <c:pt idx="1">
                  <c:v>48.27</c:v>
                </c:pt>
                <c:pt idx="2">
                  <c:v>0</c:v>
                </c:pt>
                <c:pt idx="3">
                  <c:v>0</c:v>
                </c:pt>
              </c:numCache>
            </c:numRef>
          </c:val>
          <c:extLst>
            <c:ext xmlns:c16="http://schemas.microsoft.com/office/drawing/2014/chart" uri="{C3380CC4-5D6E-409C-BE32-E72D297353CC}">
              <c16:uniqueId val="{00000000-A79A-4E6B-9573-C618945BB8D7}"/>
            </c:ext>
          </c:extLst>
        </c:ser>
        <c:ser>
          <c:idx val="1"/>
          <c:order val="1"/>
          <c:tx>
            <c:strRef>
              <c:f>Sheet1!$C$1</c:f>
              <c:strCache>
                <c:ptCount val="1"/>
                <c:pt idx="0">
                  <c:v>Comparison</c:v>
                </c:pt>
              </c:strCache>
            </c:strRef>
          </c:tx>
          <c:spPr>
            <a:solidFill>
              <a:schemeClr val="tx2"/>
            </a:solidFill>
            <a:ln w="9525">
              <a:solidFill>
                <a:schemeClr val="tx2"/>
              </a:solidFill>
            </a:ln>
          </c:spPr>
          <c:invertIfNegative val="0"/>
          <c:dLbls>
            <c:spPr>
              <a:noFill/>
              <a:ln>
                <a:noFill/>
              </a:ln>
              <a:effectLst/>
            </c:spPr>
            <c:txPr>
              <a:bodyPr/>
              <a:lstStyle/>
              <a:p>
                <a:pPr>
                  <a:defRPr>
                    <a:solidFill>
                      <a:schemeClr val="tx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Sheet1!$C$2:$C$5</c:f>
              <c:numCache>
                <c:formatCode>0.0</c:formatCode>
                <c:ptCount val="4"/>
                <c:pt idx="0">
                  <c:v>47.57</c:v>
                </c:pt>
                <c:pt idx="1">
                  <c:v>46.92</c:v>
                </c:pt>
                <c:pt idx="2">
                  <c:v>0</c:v>
                </c:pt>
                <c:pt idx="3">
                  <c:v>0</c:v>
                </c:pt>
              </c:numCache>
            </c:numRef>
          </c:val>
          <c:extLst>
            <c:ext xmlns:c16="http://schemas.microsoft.com/office/drawing/2014/chart" uri="{C3380CC4-5D6E-409C-BE32-E72D297353CC}">
              <c16:uniqueId val="{00000001-A79A-4E6B-9573-C618945BB8D7}"/>
            </c:ext>
          </c:extLst>
        </c:ser>
        <c:dLbls>
          <c:showLegendKey val="0"/>
          <c:showVal val="0"/>
          <c:showCatName val="0"/>
          <c:showSerName val="0"/>
          <c:showPercent val="0"/>
          <c:showBubbleSize val="0"/>
        </c:dLbls>
        <c:gapWidth val="150"/>
        <c:axId val="36351488"/>
        <c:axId val="157567808"/>
      </c:barChart>
      <c:catAx>
        <c:axId val="36351488"/>
        <c:scaling>
          <c:orientation val="minMax"/>
        </c:scaling>
        <c:delete val="0"/>
        <c:axPos val="b"/>
        <c:numFmt formatCode="General" sourceLinked="1"/>
        <c:majorTickMark val="none"/>
        <c:minorTickMark val="none"/>
        <c:tickLblPos val="nextTo"/>
        <c:txPr>
          <a:bodyPr/>
          <a:lstStyle/>
          <a:p>
            <a:pPr>
              <a:defRPr sz="1400" b="1">
                <a:solidFill>
                  <a:schemeClr val="tx2"/>
                </a:solidFill>
              </a:defRPr>
            </a:pPr>
            <a:endParaRPr lang="en-US"/>
          </a:p>
        </c:txPr>
        <c:crossAx val="157567808"/>
        <c:crosses val="autoZero"/>
        <c:auto val="1"/>
        <c:lblAlgn val="ctr"/>
        <c:lblOffset val="100"/>
        <c:noMultiLvlLbl val="0"/>
      </c:catAx>
      <c:valAx>
        <c:axId val="157567808"/>
        <c:scaling>
          <c:orientation val="minMax"/>
          <c:max val="60"/>
          <c:min val="30"/>
        </c:scaling>
        <c:delete val="0"/>
        <c:axPos val="l"/>
        <c:numFmt formatCode="#,##0" sourceLinked="0"/>
        <c:majorTickMark val="none"/>
        <c:minorTickMark val="none"/>
        <c:tickLblPos val="nextTo"/>
        <c:txPr>
          <a:bodyPr/>
          <a:lstStyle/>
          <a:p>
            <a:pPr>
              <a:defRPr>
                <a:solidFill>
                  <a:schemeClr val="tx2"/>
                </a:solidFill>
              </a:defRPr>
            </a:pPr>
            <a:endParaRPr lang="en-US"/>
          </a:p>
        </c:txPr>
        <c:crossAx val="36351488"/>
        <c:crosses val="autoZero"/>
        <c:crossBetween val="between"/>
        <c:majorUnit val="3"/>
      </c:valAx>
      <c:spPr>
        <a:noFill/>
        <a:ln w="25386">
          <a:noFill/>
        </a:ln>
      </c:spPr>
    </c:plotArea>
    <c:plotVisOnly val="1"/>
    <c:dispBlanksAs val="gap"/>
    <c:showDLblsOverMax val="0"/>
  </c:chart>
  <c:txPr>
    <a:bodyPr/>
    <a:lstStyle/>
    <a:p>
      <a:pPr>
        <a:defRPr sz="1395" b="1">
          <a:solidFill>
            <a:schemeClr val="accent1">
              <a:lumMod val="50000"/>
            </a:schemeClr>
          </a:solidFill>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2"/>
          <c:order val="0"/>
          <c:tx>
            <c:strRef>
              <c:f>Sheet1!$B$1</c:f>
              <c:strCache>
                <c:ptCount val="1"/>
                <c:pt idx="0">
                  <c:v>Institution</c:v>
                </c:pt>
              </c:strCache>
            </c:strRef>
          </c:tx>
          <c:spPr>
            <a:solidFill>
              <a:schemeClr val="accent4"/>
            </a:solidFill>
            <a:ln w="9525">
              <a:solidFill>
                <a:schemeClr val="tx2"/>
              </a:solidFill>
            </a:ln>
          </c:spPr>
          <c:invertIfNegative val="0"/>
          <c:dPt>
            <c:idx val="0"/>
            <c:invertIfNegative val="0"/>
            <c:bubble3D val="0"/>
            <c:extLst>
              <c:ext xmlns:c16="http://schemas.microsoft.com/office/drawing/2014/chart" uri="{C3380CC4-5D6E-409C-BE32-E72D297353CC}">
                <c16:uniqueId val="{00000000-E725-49C0-BCA2-DFD4B48B2BAA}"/>
              </c:ext>
            </c:extLst>
          </c:dPt>
          <c:dPt>
            <c:idx val="1"/>
            <c:invertIfNegative val="0"/>
            <c:bubble3D val="0"/>
            <c:extLst>
              <c:ext xmlns:c16="http://schemas.microsoft.com/office/drawing/2014/chart" uri="{C3380CC4-5D6E-409C-BE32-E72D297353CC}">
                <c16:uniqueId val="{00000001-E725-49C0-BCA2-DFD4B48B2BAA}"/>
              </c:ext>
            </c:extLst>
          </c:dPt>
          <c:dPt>
            <c:idx val="2"/>
            <c:invertIfNegative val="0"/>
            <c:bubble3D val="0"/>
            <c:extLst>
              <c:ext xmlns:c16="http://schemas.microsoft.com/office/drawing/2014/chart" uri="{C3380CC4-5D6E-409C-BE32-E72D297353CC}">
                <c16:uniqueId val="{00000002-E725-49C0-BCA2-DFD4B48B2BAA}"/>
              </c:ext>
            </c:extLst>
          </c:dPt>
          <c:dLbls>
            <c:spPr>
              <a:noFill/>
              <a:ln>
                <a:noFill/>
              </a:ln>
              <a:effectLst/>
            </c:spPr>
            <c:txPr>
              <a:bodyPr/>
              <a:lstStyle/>
              <a:p>
                <a:pPr>
                  <a:defRPr>
                    <a:solidFill>
                      <a:schemeClr val="tx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Sheet1!$B$2:$B$5</c:f>
              <c:numCache>
                <c:formatCode>0.0</c:formatCode>
                <c:ptCount val="4"/>
                <c:pt idx="0">
                  <c:v>52.73</c:v>
                </c:pt>
                <c:pt idx="1">
                  <c:v>52.7</c:v>
                </c:pt>
                <c:pt idx="2">
                  <c:v>0</c:v>
                </c:pt>
                <c:pt idx="3">
                  <c:v>0</c:v>
                </c:pt>
              </c:numCache>
            </c:numRef>
          </c:val>
          <c:extLst>
            <c:ext xmlns:c16="http://schemas.microsoft.com/office/drawing/2014/chart" uri="{C3380CC4-5D6E-409C-BE32-E72D297353CC}">
              <c16:uniqueId val="{00000000-A79A-4E6B-9573-C618945BB8D7}"/>
            </c:ext>
          </c:extLst>
        </c:ser>
        <c:ser>
          <c:idx val="1"/>
          <c:order val="1"/>
          <c:tx>
            <c:strRef>
              <c:f>Sheet1!$C$1</c:f>
              <c:strCache>
                <c:ptCount val="1"/>
                <c:pt idx="0">
                  <c:v>Comparison</c:v>
                </c:pt>
              </c:strCache>
            </c:strRef>
          </c:tx>
          <c:spPr>
            <a:solidFill>
              <a:schemeClr val="tx2"/>
            </a:solidFill>
            <a:ln w="9525">
              <a:solidFill>
                <a:schemeClr val="tx2"/>
              </a:solidFill>
            </a:ln>
          </c:spPr>
          <c:invertIfNegative val="0"/>
          <c:dLbls>
            <c:spPr>
              <a:noFill/>
              <a:ln>
                <a:noFill/>
              </a:ln>
              <a:effectLst/>
            </c:spPr>
            <c:txPr>
              <a:bodyPr/>
              <a:lstStyle/>
              <a:p>
                <a:pPr>
                  <a:defRPr>
                    <a:solidFill>
                      <a:schemeClr val="tx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Sheet1!$C$2:$C$5</c:f>
              <c:numCache>
                <c:formatCode>0.0</c:formatCode>
                <c:ptCount val="4"/>
                <c:pt idx="0">
                  <c:v>50.18</c:v>
                </c:pt>
                <c:pt idx="1">
                  <c:v>51.93</c:v>
                </c:pt>
                <c:pt idx="2">
                  <c:v>0</c:v>
                </c:pt>
                <c:pt idx="3">
                  <c:v>0</c:v>
                </c:pt>
              </c:numCache>
            </c:numRef>
          </c:val>
          <c:extLst>
            <c:ext xmlns:c16="http://schemas.microsoft.com/office/drawing/2014/chart" uri="{C3380CC4-5D6E-409C-BE32-E72D297353CC}">
              <c16:uniqueId val="{00000001-A79A-4E6B-9573-C618945BB8D7}"/>
            </c:ext>
          </c:extLst>
        </c:ser>
        <c:dLbls>
          <c:showLegendKey val="0"/>
          <c:showVal val="0"/>
          <c:showCatName val="0"/>
          <c:showSerName val="0"/>
          <c:showPercent val="0"/>
          <c:showBubbleSize val="0"/>
        </c:dLbls>
        <c:gapWidth val="150"/>
        <c:axId val="36367872"/>
        <c:axId val="157568960"/>
      </c:barChart>
      <c:catAx>
        <c:axId val="36367872"/>
        <c:scaling>
          <c:orientation val="minMax"/>
        </c:scaling>
        <c:delete val="0"/>
        <c:axPos val="b"/>
        <c:numFmt formatCode="General" sourceLinked="1"/>
        <c:majorTickMark val="none"/>
        <c:minorTickMark val="none"/>
        <c:tickLblPos val="nextTo"/>
        <c:txPr>
          <a:bodyPr/>
          <a:lstStyle/>
          <a:p>
            <a:pPr>
              <a:defRPr sz="1400" b="1">
                <a:solidFill>
                  <a:schemeClr val="tx2"/>
                </a:solidFill>
              </a:defRPr>
            </a:pPr>
            <a:endParaRPr lang="en-US"/>
          </a:p>
        </c:txPr>
        <c:crossAx val="157568960"/>
        <c:crosses val="autoZero"/>
        <c:auto val="1"/>
        <c:lblAlgn val="ctr"/>
        <c:lblOffset val="100"/>
        <c:noMultiLvlLbl val="0"/>
      </c:catAx>
      <c:valAx>
        <c:axId val="157568960"/>
        <c:scaling>
          <c:orientation val="minMax"/>
          <c:max val="70"/>
          <c:min val="30"/>
        </c:scaling>
        <c:delete val="0"/>
        <c:axPos val="l"/>
        <c:numFmt formatCode="#,##0" sourceLinked="0"/>
        <c:majorTickMark val="none"/>
        <c:minorTickMark val="none"/>
        <c:tickLblPos val="nextTo"/>
        <c:txPr>
          <a:bodyPr/>
          <a:lstStyle/>
          <a:p>
            <a:pPr>
              <a:defRPr>
                <a:solidFill>
                  <a:schemeClr val="tx2"/>
                </a:solidFill>
              </a:defRPr>
            </a:pPr>
            <a:endParaRPr lang="en-US"/>
          </a:p>
        </c:txPr>
        <c:crossAx val="36367872"/>
        <c:crosses val="autoZero"/>
        <c:crossBetween val="between"/>
        <c:majorUnit val="5"/>
      </c:valAx>
      <c:spPr>
        <a:noFill/>
        <a:ln w="25386">
          <a:noFill/>
        </a:ln>
      </c:spPr>
    </c:plotArea>
    <c:plotVisOnly val="1"/>
    <c:dispBlanksAs val="gap"/>
    <c:showDLblsOverMax val="0"/>
  </c:chart>
  <c:txPr>
    <a:bodyPr/>
    <a:lstStyle/>
    <a:p>
      <a:pPr>
        <a:defRPr sz="1395" b="1">
          <a:solidFill>
            <a:schemeClr val="accent1">
              <a:lumMod val="50000"/>
            </a:schemeClr>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200">
                <a:solidFill>
                  <a:schemeClr val="accent1">
                    <a:lumMod val="50000"/>
                  </a:schemeClr>
                </a:solidFill>
                <a:latin typeface="Franklin Gothic Medium" panose="020B0603020102020204" pitchFamily="34" charset="0"/>
              </a:defRPr>
            </a:pPr>
            <a:r>
              <a:rPr lang="en-US" sz="2200" dirty="0">
                <a:solidFill>
                  <a:srgbClr val="93328E"/>
                </a:solidFill>
                <a:latin typeface="Franklin Gothic Medium" panose="020B0603020102020204" pitchFamily="34" charset="0"/>
              </a:rPr>
              <a:t>Sexual Orientation</a:t>
            </a:r>
            <a:endParaRPr lang="en-US" sz="2200" baseline="0" dirty="0">
              <a:solidFill>
                <a:srgbClr val="93328E"/>
              </a:solidFill>
              <a:latin typeface="Franklin Gothic Medium" panose="020B0603020102020204" pitchFamily="34" charset="0"/>
            </a:endParaRPr>
          </a:p>
        </c:rich>
      </c:tx>
      <c:layout>
        <c:manualLayout>
          <c:xMode val="edge"/>
          <c:yMode val="edge"/>
          <c:x val="0.32006204597042498"/>
          <c:y val="3.1135348587756003E-4"/>
        </c:manualLayout>
      </c:layout>
      <c:overlay val="0"/>
    </c:title>
    <c:autoTitleDeleted val="0"/>
    <c:plotArea>
      <c:layout>
        <c:manualLayout>
          <c:layoutTarget val="inner"/>
          <c:xMode val="edge"/>
          <c:yMode val="edge"/>
          <c:x val="0.140605679498396"/>
          <c:y val="8.7462626954239397E-2"/>
          <c:w val="0.84782024642753995"/>
          <c:h val="0.70122256457073295"/>
        </c:manualLayout>
      </c:layout>
      <c:barChart>
        <c:barDir val="col"/>
        <c:grouping val="clustered"/>
        <c:varyColors val="0"/>
        <c:ser>
          <c:idx val="0"/>
          <c:order val="0"/>
          <c:tx>
            <c:strRef>
              <c:f>Sheet1!$B$1</c:f>
              <c:strCache>
                <c:ptCount val="1"/>
                <c:pt idx="0">
                  <c:v>Your institution</c:v>
                </c:pt>
              </c:strCache>
            </c:strRef>
          </c:tx>
          <c:spPr>
            <a:solidFill>
              <a:schemeClr val="accent4"/>
            </a:solidFill>
            <a:ln w="3175">
              <a:solidFill>
                <a:schemeClr val="tx2"/>
              </a:solidFill>
            </a:ln>
          </c:spPr>
          <c:invertIfNegative val="0"/>
          <c:dPt>
            <c:idx val="0"/>
            <c:invertIfNegative val="0"/>
            <c:bubble3D val="0"/>
            <c:spPr>
              <a:solidFill>
                <a:srgbClr val="93328E"/>
              </a:solidFill>
              <a:ln w="3175">
                <a:solidFill>
                  <a:schemeClr val="tx2"/>
                </a:solidFill>
              </a:ln>
            </c:spPr>
            <c:extLst>
              <c:ext xmlns:c16="http://schemas.microsoft.com/office/drawing/2014/chart" uri="{C3380CC4-5D6E-409C-BE32-E72D297353CC}">
                <c16:uniqueId val="{00000000-F3F8-4C9A-850D-A24BD6707674}"/>
              </c:ext>
            </c:extLst>
          </c:dPt>
          <c:dLbls>
            <c:numFmt formatCode="0.0%" sourceLinked="0"/>
            <c:spPr>
              <a:noFill/>
              <a:ln w="21370">
                <a:noFill/>
              </a:ln>
            </c:spPr>
            <c:txPr>
              <a:bodyPr/>
              <a:lstStyle/>
              <a:p>
                <a:pPr>
                  <a:defRPr sz="1400" b="1" i="0" u="none" strike="noStrike" baseline="0">
                    <a:solidFill>
                      <a:schemeClr val="tx2"/>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Heterosexual/Straight</c:v>
                </c:pt>
                <c:pt idx="1">
                  <c:v>Asexual</c:v>
                </c:pt>
                <c:pt idx="2">
                  <c:v>Bisexual</c:v>
                </c:pt>
                <c:pt idx="3">
                  <c:v>Gay</c:v>
                </c:pt>
                <c:pt idx="4">
                  <c:v>Lesbian</c:v>
                </c:pt>
                <c:pt idx="5">
                  <c:v>Pansexual</c:v>
                </c:pt>
                <c:pt idx="6">
                  <c:v>Queer</c:v>
                </c:pt>
                <c:pt idx="7">
                  <c:v>Not Listed Above</c:v>
                </c:pt>
              </c:strCache>
            </c:strRef>
          </c:cat>
          <c:val>
            <c:numRef>
              <c:f>Sheet1!$B$2:$B$9</c:f>
              <c:numCache>
                <c:formatCode>0.0%</c:formatCode>
                <c:ptCount val="8"/>
                <c:pt idx="0">
                  <c:v>0.92400000000000004</c:v>
                </c:pt>
                <c:pt idx="1">
                  <c:v>1.2999999999999999E-2</c:v>
                </c:pt>
                <c:pt idx="2">
                  <c:v>0</c:v>
                </c:pt>
                <c:pt idx="3">
                  <c:v>3.7999999999999999E-2</c:v>
                </c:pt>
                <c:pt idx="4">
                  <c:v>0</c:v>
                </c:pt>
                <c:pt idx="5">
                  <c:v>0</c:v>
                </c:pt>
                <c:pt idx="6">
                  <c:v>2.5000000000000001E-2</c:v>
                </c:pt>
                <c:pt idx="7">
                  <c:v>0</c:v>
                </c:pt>
              </c:numCache>
            </c:numRef>
          </c:val>
          <c:extLst>
            <c:ext xmlns:c16="http://schemas.microsoft.com/office/drawing/2014/chart" uri="{C3380CC4-5D6E-409C-BE32-E72D297353CC}">
              <c16:uniqueId val="{00000000-000C-4637-A473-EBAEF7EB8242}"/>
            </c:ext>
          </c:extLst>
        </c:ser>
        <c:dLbls>
          <c:showLegendKey val="0"/>
          <c:showVal val="1"/>
          <c:showCatName val="0"/>
          <c:showSerName val="0"/>
          <c:showPercent val="0"/>
          <c:showBubbleSize val="0"/>
        </c:dLbls>
        <c:gapWidth val="50"/>
        <c:axId val="153265664"/>
        <c:axId val="34648000"/>
      </c:barChart>
      <c:catAx>
        <c:axId val="153265664"/>
        <c:scaling>
          <c:orientation val="minMax"/>
        </c:scaling>
        <c:delete val="0"/>
        <c:axPos val="b"/>
        <c:numFmt formatCode="General" sourceLinked="1"/>
        <c:majorTickMark val="out"/>
        <c:minorTickMark val="none"/>
        <c:tickLblPos val="nextTo"/>
        <c:txPr>
          <a:bodyPr rot="-5400000" vert="horz" anchor="ctr" anchorCtr="1"/>
          <a:lstStyle/>
          <a:p>
            <a:pPr>
              <a:defRPr sz="1200" b="1">
                <a:solidFill>
                  <a:schemeClr val="tx2"/>
                </a:solidFill>
              </a:defRPr>
            </a:pPr>
            <a:endParaRPr lang="en-US"/>
          </a:p>
        </c:txPr>
        <c:crossAx val="34648000"/>
        <c:crosses val="autoZero"/>
        <c:auto val="1"/>
        <c:lblAlgn val="ctr"/>
        <c:lblOffset val="100"/>
        <c:tickLblSkip val="1"/>
        <c:tickMarkSkip val="1"/>
        <c:noMultiLvlLbl val="0"/>
      </c:catAx>
      <c:valAx>
        <c:axId val="34648000"/>
        <c:scaling>
          <c:orientation val="minMax"/>
          <c:max val="1"/>
          <c:min val="0"/>
        </c:scaling>
        <c:delete val="0"/>
        <c:axPos val="l"/>
        <c:numFmt formatCode="0%" sourceLinked="0"/>
        <c:majorTickMark val="none"/>
        <c:minorTickMark val="none"/>
        <c:tickLblPos val="nextTo"/>
        <c:txPr>
          <a:bodyPr rot="0" vert="horz"/>
          <a:lstStyle/>
          <a:p>
            <a:pPr>
              <a:defRPr sz="1400" b="1" i="0" u="none" strike="noStrike" baseline="0">
                <a:solidFill>
                  <a:schemeClr val="tx2"/>
                </a:solidFill>
                <a:latin typeface="Garamond"/>
                <a:ea typeface="Garamond"/>
                <a:cs typeface="Garamond"/>
              </a:defRPr>
            </a:pPr>
            <a:endParaRPr lang="en-US"/>
          </a:p>
        </c:txPr>
        <c:crossAx val="153265664"/>
        <c:crosses val="autoZero"/>
        <c:crossBetween val="between"/>
        <c:majorUnit val="0.1"/>
        <c:minorUnit val="0.04"/>
      </c:valAx>
      <c:spPr>
        <a:noFill/>
        <a:ln w="25403">
          <a:noFill/>
        </a:ln>
      </c:spPr>
    </c:plotArea>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098E-2"/>
          <c:y val="4.9338798403624207E-2"/>
          <c:w val="0.94561598224195298"/>
          <c:h val="0.91227348721820745"/>
        </c:manualLayout>
      </c:layout>
      <c:barChart>
        <c:barDir val="col"/>
        <c:grouping val="stacked"/>
        <c:varyColors val="0"/>
        <c:ser>
          <c:idx val="1"/>
          <c:order val="0"/>
          <c:tx>
            <c:strRef>
              <c:f>Sheet1!$C$1</c:f>
              <c:strCache>
                <c:ptCount val="1"/>
                <c:pt idx="0">
                  <c:v>occasionally</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1-48EF-4AD4-85E4-BF379E05341B}"/>
              </c:ext>
            </c:extLst>
          </c:dPt>
          <c:dPt>
            <c:idx val="3"/>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3-48EF-4AD4-85E4-BF379E05341B}"/>
              </c:ext>
            </c:extLst>
          </c:dPt>
          <c:dPt>
            <c:idx val="5"/>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5-48EF-4AD4-85E4-BF379E05341B}"/>
              </c:ext>
            </c:extLst>
          </c:dPt>
          <c:dLbls>
            <c:numFmt formatCode="0.0%" sourceLinked="0"/>
            <c:spPr>
              <a:noFill/>
              <a:ln w="19068">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Felt anxious</c:v>
                </c:pt>
                <c:pt idx="1">
                  <c:v>comp</c:v>
                </c:pt>
                <c:pt idx="2">
                  <c:v>Felt depressed</c:v>
                </c:pt>
                <c:pt idx="3">
                  <c:v>comp</c:v>
                </c:pt>
                <c:pt idx="4">
                  <c:v>Felt hungry but didn't eat because I didn't have enough money for food</c:v>
                </c:pt>
                <c:pt idx="5">
                  <c:v>comp</c:v>
                </c:pt>
              </c:strCache>
            </c:strRef>
          </c:cat>
          <c:val>
            <c:numRef>
              <c:f>Sheet1!$C$2:$C$7</c:f>
              <c:numCache>
                <c:formatCode>0.0%</c:formatCode>
                <c:ptCount val="6"/>
                <c:pt idx="0">
                  <c:v>0.49399999999999999</c:v>
                </c:pt>
                <c:pt idx="1">
                  <c:v>0.36699999999999999</c:v>
                </c:pt>
                <c:pt idx="2">
                  <c:v>0.52500000000000002</c:v>
                </c:pt>
                <c:pt idx="3">
                  <c:v>0.52700000000000002</c:v>
                </c:pt>
                <c:pt idx="4">
                  <c:v>0.17499999999999999</c:v>
                </c:pt>
                <c:pt idx="5">
                  <c:v>0.16300000000000001</c:v>
                </c:pt>
              </c:numCache>
            </c:numRef>
          </c:val>
          <c:extLst>
            <c:ext xmlns:c16="http://schemas.microsoft.com/office/drawing/2014/chart" uri="{C3380CC4-5D6E-409C-BE32-E72D297353CC}">
              <c16:uniqueId val="{00000006-48EF-4AD4-85E4-BF379E05341B}"/>
            </c:ext>
          </c:extLst>
        </c:ser>
        <c:ser>
          <c:idx val="0"/>
          <c:order val="1"/>
          <c:tx>
            <c:strRef>
              <c:f>Sheet1!$B$1</c:f>
              <c:strCache>
                <c:ptCount val="1"/>
                <c:pt idx="0">
                  <c:v>frequently</c:v>
                </c:pt>
              </c:strCache>
            </c:strRef>
          </c:tx>
          <c:spPr>
            <a:solidFill>
              <a:srgbClr val="C5FFFE"/>
            </a:solidFill>
            <a:ln w="3175">
              <a:solidFill>
                <a:schemeClr val="tx1"/>
              </a:solidFill>
            </a:ln>
          </c:spPr>
          <c:invertIfNegative val="0"/>
          <c:dPt>
            <c:idx val="0"/>
            <c:invertIfNegative val="0"/>
            <c:bubble3D val="0"/>
            <c:spPr>
              <a:solidFill>
                <a:schemeClr val="accent4"/>
              </a:solidFill>
              <a:ln w="3175">
                <a:solidFill>
                  <a:schemeClr val="tx1"/>
                </a:solidFill>
              </a:ln>
            </c:spPr>
            <c:extLst>
              <c:ext xmlns:c16="http://schemas.microsoft.com/office/drawing/2014/chart" uri="{C3380CC4-5D6E-409C-BE32-E72D297353CC}">
                <c16:uniqueId val="{00000007-129F-4A5C-A314-4FBE83CE1933}"/>
              </c:ext>
            </c:extLst>
          </c:dPt>
          <c:dPt>
            <c:idx val="1"/>
            <c:invertIfNegative val="0"/>
            <c:bubble3D val="0"/>
            <c:spPr>
              <a:solidFill>
                <a:schemeClr val="tx2"/>
              </a:solidFill>
              <a:ln w="3175">
                <a:solidFill>
                  <a:schemeClr val="tx1"/>
                </a:solidFill>
              </a:ln>
            </c:spPr>
            <c:extLst>
              <c:ext xmlns:c16="http://schemas.microsoft.com/office/drawing/2014/chart" uri="{C3380CC4-5D6E-409C-BE32-E72D297353CC}">
                <c16:uniqueId val="{00000008-48EF-4AD4-85E4-BF379E05341B}"/>
              </c:ext>
            </c:extLst>
          </c:dPt>
          <c:dPt>
            <c:idx val="2"/>
            <c:invertIfNegative val="0"/>
            <c:bubble3D val="0"/>
            <c:spPr>
              <a:solidFill>
                <a:schemeClr val="accent4"/>
              </a:solidFill>
              <a:ln w="3175">
                <a:solidFill>
                  <a:schemeClr val="tx1"/>
                </a:solidFill>
              </a:ln>
            </c:spPr>
            <c:extLst>
              <c:ext xmlns:c16="http://schemas.microsoft.com/office/drawing/2014/chart" uri="{C3380CC4-5D6E-409C-BE32-E72D297353CC}">
                <c16:uniqueId val="{0000000B-129F-4A5C-A314-4FBE83CE1933}"/>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0A-48EF-4AD4-85E4-BF379E05341B}"/>
              </c:ext>
            </c:extLst>
          </c:dPt>
          <c:dPt>
            <c:idx val="4"/>
            <c:invertIfNegative val="0"/>
            <c:bubble3D val="0"/>
            <c:spPr>
              <a:solidFill>
                <a:schemeClr val="accent4"/>
              </a:solidFill>
              <a:ln w="3175">
                <a:solidFill>
                  <a:schemeClr val="tx1"/>
                </a:solidFill>
              </a:ln>
            </c:spPr>
            <c:extLst>
              <c:ext xmlns:c16="http://schemas.microsoft.com/office/drawing/2014/chart" uri="{C3380CC4-5D6E-409C-BE32-E72D297353CC}">
                <c16:uniqueId val="{0000000F-129F-4A5C-A314-4FBE83CE1933}"/>
              </c:ext>
            </c:extLst>
          </c:dPt>
          <c:dPt>
            <c:idx val="5"/>
            <c:invertIfNegative val="0"/>
            <c:bubble3D val="0"/>
            <c:spPr>
              <a:solidFill>
                <a:schemeClr val="tx2"/>
              </a:solidFill>
              <a:ln w="3175">
                <a:solidFill>
                  <a:schemeClr val="tx1"/>
                </a:solidFill>
              </a:ln>
            </c:spPr>
            <c:extLst>
              <c:ext xmlns:c16="http://schemas.microsoft.com/office/drawing/2014/chart" uri="{C3380CC4-5D6E-409C-BE32-E72D297353CC}">
                <c16:uniqueId val="{0000000C-48EF-4AD4-85E4-BF379E05341B}"/>
              </c:ext>
            </c:extLst>
          </c:dPt>
          <c:dLbls>
            <c:dLbl>
              <c:idx val="1"/>
              <c:numFmt formatCode="0.0%" sourceLinked="0"/>
              <c:spPr>
                <a:noFill/>
                <a:ln w="19068">
                  <a:solidFill>
                    <a:srgbClr val="1F2A44"/>
                  </a:solidFill>
                </a:ln>
              </c:spPr>
              <c:txPr>
                <a:bodyPr/>
                <a:lstStyle/>
                <a:p>
                  <a:pPr>
                    <a:defRPr>
                      <a:solidFill>
                        <a:schemeClr val="bg1"/>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8-48EF-4AD4-85E4-BF379E05341B}"/>
                </c:ext>
              </c:extLst>
            </c:dLbl>
            <c:dLbl>
              <c:idx val="3"/>
              <c:numFmt formatCode="0.0%" sourceLinked="0"/>
              <c:spPr>
                <a:noFill/>
                <a:ln w="19068">
                  <a:solidFill>
                    <a:srgbClr val="1F2A44"/>
                  </a:solidFill>
                </a:ln>
              </c:spPr>
              <c:txPr>
                <a:bodyPr/>
                <a:lstStyle/>
                <a:p>
                  <a:pPr>
                    <a:defRPr>
                      <a:solidFill>
                        <a:schemeClr val="bg1"/>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A-48EF-4AD4-85E4-BF379E05341B}"/>
                </c:ext>
              </c:extLst>
            </c:dLbl>
            <c:dLbl>
              <c:idx val="4"/>
              <c:numFmt formatCode="0.0%" sourceLinked="0"/>
              <c:spPr>
                <a:solidFill>
                  <a:srgbClr val="93328E"/>
                </a:solidFill>
                <a:ln w="19068">
                  <a:solidFill>
                    <a:srgbClr val="93328E"/>
                  </a:solidFill>
                </a:ln>
              </c:spPr>
              <c:txPr>
                <a:bodyPr/>
                <a:lstStyle/>
                <a:p>
                  <a:pPr>
                    <a:defRPr>
                      <a:solidFill>
                        <a:schemeClr val="bg1"/>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F-129F-4A5C-A314-4FBE83CE1933}"/>
                </c:ext>
              </c:extLst>
            </c:dLbl>
            <c:dLbl>
              <c:idx val="5"/>
              <c:numFmt formatCode="0.0%" sourceLinked="0"/>
              <c:spPr>
                <a:solidFill>
                  <a:srgbClr val="1F2A44"/>
                </a:solidFill>
                <a:ln w="19068">
                  <a:solidFill>
                    <a:srgbClr val="1F2A44"/>
                  </a:solidFill>
                </a:ln>
              </c:spPr>
              <c:txPr>
                <a:bodyPr/>
                <a:lstStyle/>
                <a:p>
                  <a:pPr>
                    <a:defRPr>
                      <a:solidFill>
                        <a:schemeClr val="bg1"/>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C-48EF-4AD4-85E4-BF379E05341B}"/>
                </c:ext>
              </c:extLst>
            </c:dLbl>
            <c:numFmt formatCode="0.0%" sourceLinked="0"/>
            <c:spPr>
              <a:noFill/>
              <a:ln w="19068">
                <a:solidFill>
                  <a:srgbClr val="93328E"/>
                </a:solid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Felt anxious</c:v>
                </c:pt>
                <c:pt idx="1">
                  <c:v>comp</c:v>
                </c:pt>
                <c:pt idx="2">
                  <c:v>Felt depressed</c:v>
                </c:pt>
                <c:pt idx="3">
                  <c:v>comp</c:v>
                </c:pt>
                <c:pt idx="4">
                  <c:v>Felt hungry but didn't eat because I didn't have enough money for food</c:v>
                </c:pt>
                <c:pt idx="5">
                  <c:v>comp</c:v>
                </c:pt>
              </c:strCache>
            </c:strRef>
          </c:cat>
          <c:val>
            <c:numRef>
              <c:f>Sheet1!$B$2:$B$7</c:f>
              <c:numCache>
                <c:formatCode>0.0%</c:formatCode>
                <c:ptCount val="6"/>
                <c:pt idx="0">
                  <c:v>0.40500000000000003</c:v>
                </c:pt>
                <c:pt idx="1">
                  <c:v>0.57699999999999996</c:v>
                </c:pt>
                <c:pt idx="2">
                  <c:v>0.2</c:v>
                </c:pt>
                <c:pt idx="3">
                  <c:v>0.29099999999999998</c:v>
                </c:pt>
                <c:pt idx="4">
                  <c:v>7.4999999999999997E-2</c:v>
                </c:pt>
                <c:pt idx="5">
                  <c:v>6.9000000000000006E-2</c:v>
                </c:pt>
              </c:numCache>
            </c:numRef>
          </c:val>
          <c:extLst>
            <c:ext xmlns:c16="http://schemas.microsoft.com/office/drawing/2014/chart" uri="{C3380CC4-5D6E-409C-BE32-E72D297353CC}">
              <c16:uniqueId val="{0000000D-48EF-4AD4-85E4-BF379E05341B}"/>
            </c:ext>
          </c:extLst>
        </c:ser>
        <c:dLbls>
          <c:showLegendKey val="0"/>
          <c:showVal val="0"/>
          <c:showCatName val="0"/>
          <c:showSerName val="0"/>
          <c:showPercent val="0"/>
          <c:showBubbleSize val="0"/>
        </c:dLbls>
        <c:gapWidth val="70"/>
        <c:overlap val="100"/>
        <c:axId val="36532736"/>
        <c:axId val="157567232"/>
      </c:barChart>
      <c:catAx>
        <c:axId val="36532736"/>
        <c:scaling>
          <c:orientation val="minMax"/>
        </c:scaling>
        <c:delete val="0"/>
        <c:axPos val="b"/>
        <c:majorGridlines/>
        <c:numFmt formatCode="General" sourceLinked="0"/>
        <c:majorTickMark val="none"/>
        <c:minorTickMark val="none"/>
        <c:tickLblPos val="none"/>
        <c:crossAx val="157567232"/>
        <c:crosses val="autoZero"/>
        <c:auto val="1"/>
        <c:lblAlgn val="ctr"/>
        <c:lblOffset val="100"/>
        <c:tickLblSkip val="2"/>
        <c:tickMarkSkip val="2"/>
        <c:noMultiLvlLbl val="0"/>
      </c:catAx>
      <c:valAx>
        <c:axId val="157567232"/>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36532736"/>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899"/>
        </c:manualLayout>
      </c:layout>
      <c:barChart>
        <c:barDir val="col"/>
        <c:grouping val="stacked"/>
        <c:varyColors val="0"/>
        <c:ser>
          <c:idx val="1"/>
          <c:order val="0"/>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1-C586-4B93-9E92-73A2082522B6}"/>
              </c:ext>
            </c:extLst>
          </c:dPt>
          <c:dPt>
            <c:idx val="3"/>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3-C586-4B93-9E92-73A2082522B6}"/>
              </c:ext>
            </c:extLst>
          </c:dPt>
          <c:dPt>
            <c:idx val="5"/>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5-DBC6-4B31-95FF-333E39ECD9A2}"/>
              </c:ext>
            </c:extLst>
          </c:dPt>
          <c:dLbls>
            <c:numFmt formatCode="0.0%" sourceLinked="0"/>
            <c:spPr>
              <a:noFill/>
              <a:ln w="19098">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Sought Personal Counseling</c:v>
                </c:pt>
                <c:pt idx="1">
                  <c:v>comp</c:v>
                </c:pt>
                <c:pt idx="2">
                  <c:v>Emotional Health</c:v>
                </c:pt>
                <c:pt idx="3">
                  <c:v>comp</c:v>
                </c:pt>
                <c:pt idx="4">
                  <c:v>Physical Health</c:v>
                </c:pt>
                <c:pt idx="5">
                  <c:v>comp</c:v>
                </c:pt>
              </c:strCache>
            </c:strRef>
          </c:cat>
          <c:val>
            <c:numRef>
              <c:f>Sheet1!$B$2:$B$7</c:f>
              <c:numCache>
                <c:formatCode>0.0%</c:formatCode>
                <c:ptCount val="6"/>
                <c:pt idx="0">
                  <c:v>0.28799999999999998</c:v>
                </c:pt>
                <c:pt idx="1">
                  <c:v>0.33400000000000002</c:v>
                </c:pt>
                <c:pt idx="2">
                  <c:v>0.27</c:v>
                </c:pt>
                <c:pt idx="3">
                  <c:v>0.27800000000000002</c:v>
                </c:pt>
                <c:pt idx="4">
                  <c:v>0.432</c:v>
                </c:pt>
                <c:pt idx="5">
                  <c:v>0.36099999999999999</c:v>
                </c:pt>
              </c:numCache>
            </c:numRef>
          </c:val>
          <c:extLst>
            <c:ext xmlns:c16="http://schemas.microsoft.com/office/drawing/2014/chart" uri="{C3380CC4-5D6E-409C-BE32-E72D297353CC}">
              <c16:uniqueId val="{00000004-C586-4B93-9E92-73A2082522B6}"/>
            </c:ext>
          </c:extLst>
        </c:ser>
        <c:ser>
          <c:idx val="0"/>
          <c:order val="1"/>
          <c:spPr>
            <a:solidFill>
              <a:schemeClr val="accent4"/>
            </a:solidFill>
            <a:ln w="3175">
              <a:solidFill>
                <a:schemeClr val="tx1"/>
              </a:solidFill>
            </a:ln>
          </c:spPr>
          <c:invertIfNegative val="0"/>
          <c:dPt>
            <c:idx val="1"/>
            <c:invertIfNegative val="0"/>
            <c:bubble3D val="0"/>
            <c:spPr>
              <a:solidFill>
                <a:schemeClr val="tx2"/>
              </a:solidFill>
              <a:ln w="3175">
                <a:solidFill>
                  <a:schemeClr val="tx1"/>
                </a:solidFill>
              </a:ln>
            </c:spPr>
            <c:extLst>
              <c:ext xmlns:c16="http://schemas.microsoft.com/office/drawing/2014/chart" uri="{C3380CC4-5D6E-409C-BE32-E72D297353CC}">
                <c16:uniqueId val="{00000006-C586-4B93-9E92-73A2082522B6}"/>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08-C586-4B93-9E92-73A2082522B6}"/>
              </c:ext>
            </c:extLst>
          </c:dPt>
          <c:dPt>
            <c:idx val="5"/>
            <c:invertIfNegative val="0"/>
            <c:bubble3D val="0"/>
            <c:spPr>
              <a:solidFill>
                <a:srgbClr val="1F2A44"/>
              </a:solidFill>
              <a:ln w="3175">
                <a:solidFill>
                  <a:schemeClr val="tx1"/>
                </a:solidFill>
              </a:ln>
            </c:spPr>
            <c:extLst>
              <c:ext xmlns:c16="http://schemas.microsoft.com/office/drawing/2014/chart" uri="{C3380CC4-5D6E-409C-BE32-E72D297353CC}">
                <c16:uniqueId val="{0000000B-DBC6-4B31-95FF-333E39ECD9A2}"/>
              </c:ext>
            </c:extLst>
          </c:dPt>
          <c:dLbls>
            <c:numFmt formatCode="0.0%" sourceLinked="0"/>
            <c:spPr>
              <a:noFill/>
              <a:ln w="19098">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Sought Personal Counseling</c:v>
                </c:pt>
                <c:pt idx="1">
                  <c:v>comp</c:v>
                </c:pt>
                <c:pt idx="2">
                  <c:v>Emotional Health</c:v>
                </c:pt>
                <c:pt idx="3">
                  <c:v>comp</c:v>
                </c:pt>
                <c:pt idx="4">
                  <c:v>Physical Health</c:v>
                </c:pt>
                <c:pt idx="5">
                  <c:v>comp</c:v>
                </c:pt>
              </c:strCache>
            </c:strRef>
          </c:cat>
          <c:val>
            <c:numRef>
              <c:f>Sheet1!$C$2:$C$7</c:f>
              <c:numCache>
                <c:formatCode>0.0%</c:formatCode>
                <c:ptCount val="6"/>
                <c:pt idx="0">
                  <c:v>0.13800000000000001</c:v>
                </c:pt>
                <c:pt idx="1">
                  <c:v>0.17599999999999999</c:v>
                </c:pt>
                <c:pt idx="2">
                  <c:v>0.17599999999999999</c:v>
                </c:pt>
                <c:pt idx="3">
                  <c:v>0.113</c:v>
                </c:pt>
                <c:pt idx="4">
                  <c:v>0.20300000000000001</c:v>
                </c:pt>
                <c:pt idx="5">
                  <c:v>0.13100000000000001</c:v>
                </c:pt>
              </c:numCache>
            </c:numRef>
          </c:val>
          <c:extLst>
            <c:ext xmlns:c16="http://schemas.microsoft.com/office/drawing/2014/chart" uri="{C3380CC4-5D6E-409C-BE32-E72D297353CC}">
              <c16:uniqueId val="{00000009-C586-4B93-9E92-73A2082522B6}"/>
            </c:ext>
          </c:extLst>
        </c:ser>
        <c:dLbls>
          <c:showLegendKey val="0"/>
          <c:showVal val="0"/>
          <c:showCatName val="0"/>
          <c:showSerName val="0"/>
          <c:showPercent val="0"/>
          <c:showBubbleSize val="0"/>
        </c:dLbls>
        <c:gapWidth val="70"/>
        <c:overlap val="100"/>
        <c:axId val="36368384"/>
        <c:axId val="158139520"/>
      </c:barChart>
      <c:catAx>
        <c:axId val="36368384"/>
        <c:scaling>
          <c:orientation val="minMax"/>
        </c:scaling>
        <c:delete val="0"/>
        <c:axPos val="b"/>
        <c:majorGridlines/>
        <c:numFmt formatCode="General" sourceLinked="0"/>
        <c:majorTickMark val="none"/>
        <c:minorTickMark val="none"/>
        <c:tickLblPos val="none"/>
        <c:crossAx val="158139520"/>
        <c:crosses val="autoZero"/>
        <c:auto val="1"/>
        <c:lblAlgn val="ctr"/>
        <c:lblOffset val="100"/>
        <c:tickLblSkip val="2"/>
        <c:tickMarkSkip val="2"/>
        <c:noMultiLvlLbl val="0"/>
      </c:catAx>
      <c:valAx>
        <c:axId val="158139520"/>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36368384"/>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765"/>
          <c:y val="8.1026052299018173E-2"/>
          <c:w val="0.71200417255535398"/>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Sheet1!$B$2:$B$5</c:f>
              <c:numCache>
                <c:formatCode>0.0</c:formatCode>
                <c:ptCount val="4"/>
                <c:pt idx="0">
                  <c:v>53.51</c:v>
                </c:pt>
                <c:pt idx="1">
                  <c:v>53.6</c:v>
                </c:pt>
                <c:pt idx="2">
                  <c:v>0</c:v>
                </c:pt>
                <c:pt idx="3">
                  <c:v>0</c:v>
                </c:pt>
              </c:numCache>
            </c:numRef>
          </c:val>
          <c:extLst>
            <c:ext xmlns:c16="http://schemas.microsoft.com/office/drawing/2014/chart" uri="{C3380CC4-5D6E-409C-BE32-E72D297353CC}">
              <c16:uniqueId val="{00000000-3202-4231-872F-98F6D886E6BC}"/>
            </c:ext>
          </c:extLst>
        </c:ser>
        <c:ser>
          <c:idx val="0"/>
          <c:order val="1"/>
          <c:tx>
            <c:strRef>
              <c:f>Sheet1!$C$1</c:f>
              <c:strCache>
                <c:ptCount val="1"/>
                <c:pt idx="0">
                  <c:v>Comparison</c:v>
                </c:pt>
              </c:strCache>
            </c:strRef>
          </c:tx>
          <c:spPr>
            <a:solidFill>
              <a:schemeClr val="tx2"/>
            </a:solidFill>
            <a:ln w="9525">
              <a:solidFill>
                <a:schemeClr val="tx2"/>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Sheet1!$C$2:$C$5</c:f>
              <c:numCache>
                <c:formatCode>0.0</c:formatCode>
                <c:ptCount val="4"/>
                <c:pt idx="0">
                  <c:v>54.75</c:v>
                </c:pt>
                <c:pt idx="1">
                  <c:v>52.77</c:v>
                </c:pt>
                <c:pt idx="2">
                  <c:v>0</c:v>
                </c:pt>
                <c:pt idx="3">
                  <c:v>0</c:v>
                </c:pt>
              </c:numCache>
            </c:numRef>
          </c:val>
          <c:extLst>
            <c:ext xmlns:c16="http://schemas.microsoft.com/office/drawing/2014/chart" uri="{C3380CC4-5D6E-409C-BE32-E72D297353CC}">
              <c16:uniqueId val="{00000001-3202-4231-872F-98F6D886E6BC}"/>
            </c:ext>
          </c:extLst>
        </c:ser>
        <c:dLbls>
          <c:showLegendKey val="0"/>
          <c:showVal val="0"/>
          <c:showCatName val="0"/>
          <c:showSerName val="0"/>
          <c:showPercent val="0"/>
          <c:showBubbleSize val="0"/>
        </c:dLbls>
        <c:gapWidth val="50"/>
        <c:axId val="36400640"/>
        <c:axId val="158144128"/>
      </c:barChart>
      <c:catAx>
        <c:axId val="36400640"/>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400" b="1">
                <a:solidFill>
                  <a:schemeClr val="tx2"/>
                </a:solidFill>
              </a:defRPr>
            </a:pPr>
            <a:endParaRPr lang="en-US"/>
          </a:p>
        </c:txPr>
        <c:crossAx val="158144128"/>
        <c:crosses val="autoZero"/>
        <c:auto val="1"/>
        <c:lblAlgn val="ctr"/>
        <c:lblOffset val="100"/>
        <c:tickLblSkip val="1"/>
        <c:tickMarkSkip val="1"/>
        <c:noMultiLvlLbl val="0"/>
      </c:catAx>
      <c:valAx>
        <c:axId val="158144128"/>
        <c:scaling>
          <c:orientation val="minMax"/>
          <c:max val="72"/>
          <c:min val="24"/>
        </c:scaling>
        <c:delete val="0"/>
        <c:axPos val="l"/>
        <c:numFmt formatCode="#,##0" sourceLinked="0"/>
        <c:majorTickMark val="none"/>
        <c:minorTickMark val="none"/>
        <c:tickLblPos val="nextTo"/>
        <c:spPr>
          <a:ln w="3467">
            <a:solidFill>
              <a:schemeClr val="tx1"/>
            </a:solidFill>
            <a:prstDash val="solid"/>
          </a:ln>
        </c:spPr>
        <c:txPr>
          <a:bodyPr rot="0" vert="horz"/>
          <a:lstStyle/>
          <a:p>
            <a:pPr>
              <a:defRPr>
                <a:solidFill>
                  <a:schemeClr val="tx2"/>
                </a:solidFill>
              </a:defRPr>
            </a:pPr>
            <a:endParaRPr lang="en-US"/>
          </a:p>
        </c:txPr>
        <c:crossAx val="36400640"/>
        <c:crosses val="autoZero"/>
        <c:crossBetween val="between"/>
        <c:majorUnit val="4"/>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765"/>
          <c:y val="8.1026052299018173E-2"/>
          <c:w val="0.71200417255535398"/>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Sheet1!$B$2:$B$5</c:f>
              <c:numCache>
                <c:formatCode>0.00</c:formatCode>
                <c:ptCount val="4"/>
                <c:pt idx="0">
                  <c:v>53.18</c:v>
                </c:pt>
                <c:pt idx="1">
                  <c:v>52.72</c:v>
                </c:pt>
                <c:pt idx="2">
                  <c:v>0</c:v>
                </c:pt>
                <c:pt idx="3" formatCode="0.0">
                  <c:v>0</c:v>
                </c:pt>
              </c:numCache>
            </c:numRef>
          </c:val>
          <c:extLst>
            <c:ext xmlns:c16="http://schemas.microsoft.com/office/drawing/2014/chart" uri="{C3380CC4-5D6E-409C-BE32-E72D297353CC}">
              <c16:uniqueId val="{00000000-3202-4231-872F-98F6D886E6BC}"/>
            </c:ext>
          </c:extLst>
        </c:ser>
        <c:ser>
          <c:idx val="0"/>
          <c:order val="1"/>
          <c:tx>
            <c:strRef>
              <c:f>Sheet1!$C$1</c:f>
              <c:strCache>
                <c:ptCount val="1"/>
                <c:pt idx="0">
                  <c:v>Comparison</c:v>
                </c:pt>
              </c:strCache>
            </c:strRef>
          </c:tx>
          <c:spPr>
            <a:solidFill>
              <a:schemeClr val="tx2"/>
            </a:solidFill>
            <a:ln w="9525">
              <a:solidFill>
                <a:schemeClr val="tx2"/>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Sheet1!$C$2:$C$5</c:f>
              <c:numCache>
                <c:formatCode>0.00</c:formatCode>
                <c:ptCount val="4"/>
                <c:pt idx="0">
                  <c:v>52.34</c:v>
                </c:pt>
                <c:pt idx="1">
                  <c:v>52.62</c:v>
                </c:pt>
                <c:pt idx="2">
                  <c:v>0</c:v>
                </c:pt>
                <c:pt idx="3" formatCode="0.0">
                  <c:v>0</c:v>
                </c:pt>
              </c:numCache>
            </c:numRef>
          </c:val>
          <c:extLst>
            <c:ext xmlns:c16="http://schemas.microsoft.com/office/drawing/2014/chart" uri="{C3380CC4-5D6E-409C-BE32-E72D297353CC}">
              <c16:uniqueId val="{00000001-3202-4231-872F-98F6D886E6BC}"/>
            </c:ext>
          </c:extLst>
        </c:ser>
        <c:dLbls>
          <c:showLegendKey val="0"/>
          <c:showVal val="0"/>
          <c:showCatName val="0"/>
          <c:showSerName val="0"/>
          <c:showPercent val="0"/>
          <c:showBubbleSize val="0"/>
        </c:dLbls>
        <c:gapWidth val="50"/>
        <c:axId val="36774912"/>
        <c:axId val="191679872"/>
      </c:barChart>
      <c:catAx>
        <c:axId val="36774912"/>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400" b="1">
                <a:solidFill>
                  <a:schemeClr val="tx2"/>
                </a:solidFill>
              </a:defRPr>
            </a:pPr>
            <a:endParaRPr lang="en-US"/>
          </a:p>
        </c:txPr>
        <c:crossAx val="191679872"/>
        <c:crosses val="autoZero"/>
        <c:auto val="1"/>
        <c:lblAlgn val="ctr"/>
        <c:lblOffset val="100"/>
        <c:tickLblSkip val="1"/>
        <c:tickMarkSkip val="1"/>
        <c:noMultiLvlLbl val="0"/>
      </c:catAx>
      <c:valAx>
        <c:axId val="191679872"/>
        <c:scaling>
          <c:orientation val="minMax"/>
          <c:max val="80"/>
          <c:min val="35"/>
        </c:scaling>
        <c:delete val="0"/>
        <c:axPos val="l"/>
        <c:numFmt formatCode="#,##0" sourceLinked="0"/>
        <c:majorTickMark val="none"/>
        <c:minorTickMark val="none"/>
        <c:tickLblPos val="nextTo"/>
        <c:spPr>
          <a:ln w="3467">
            <a:solidFill>
              <a:schemeClr val="tx1"/>
            </a:solidFill>
            <a:prstDash val="solid"/>
          </a:ln>
        </c:spPr>
        <c:txPr>
          <a:bodyPr rot="0" vert="horz"/>
          <a:lstStyle/>
          <a:p>
            <a:pPr>
              <a:defRPr>
                <a:solidFill>
                  <a:schemeClr val="tx2"/>
                </a:solidFill>
              </a:defRPr>
            </a:pPr>
            <a:endParaRPr lang="en-US"/>
          </a:p>
        </c:txPr>
        <c:crossAx val="36774912"/>
        <c:crosses val="autoZero"/>
        <c:crossBetween val="between"/>
        <c:majorUnit val="5"/>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765"/>
          <c:y val="8.1026052299018173E-2"/>
          <c:w val="0.72909818964937079"/>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Sheet1!$B$2:$B$5</c:f>
              <c:numCache>
                <c:formatCode>0.0</c:formatCode>
                <c:ptCount val="4"/>
                <c:pt idx="0">
                  <c:v>54.07</c:v>
                </c:pt>
                <c:pt idx="1">
                  <c:v>53.68</c:v>
                </c:pt>
                <c:pt idx="2">
                  <c:v>0</c:v>
                </c:pt>
                <c:pt idx="3">
                  <c:v>0</c:v>
                </c:pt>
              </c:numCache>
            </c:numRef>
          </c:val>
          <c:extLst>
            <c:ext xmlns:c16="http://schemas.microsoft.com/office/drawing/2014/chart" uri="{C3380CC4-5D6E-409C-BE32-E72D297353CC}">
              <c16:uniqueId val="{00000000-3202-4231-872F-98F6D886E6BC}"/>
            </c:ext>
          </c:extLst>
        </c:ser>
        <c:ser>
          <c:idx val="0"/>
          <c:order val="1"/>
          <c:tx>
            <c:strRef>
              <c:f>Sheet1!$C$1</c:f>
              <c:strCache>
                <c:ptCount val="1"/>
                <c:pt idx="0">
                  <c:v>Comparison</c:v>
                </c:pt>
              </c:strCache>
            </c:strRef>
          </c:tx>
          <c:spPr>
            <a:solidFill>
              <a:schemeClr val="tx2"/>
            </a:solidFill>
            <a:ln w="9525">
              <a:solidFill>
                <a:schemeClr val="tx2"/>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Sheet1!$C$2:$C$5</c:f>
              <c:numCache>
                <c:formatCode>0.0</c:formatCode>
                <c:ptCount val="4"/>
                <c:pt idx="0">
                  <c:v>50.66</c:v>
                </c:pt>
                <c:pt idx="1">
                  <c:v>51.39</c:v>
                </c:pt>
                <c:pt idx="2">
                  <c:v>0</c:v>
                </c:pt>
                <c:pt idx="3">
                  <c:v>0</c:v>
                </c:pt>
              </c:numCache>
            </c:numRef>
          </c:val>
          <c:extLst>
            <c:ext xmlns:c16="http://schemas.microsoft.com/office/drawing/2014/chart" uri="{C3380CC4-5D6E-409C-BE32-E72D297353CC}">
              <c16:uniqueId val="{00000001-3202-4231-872F-98F6D886E6BC}"/>
            </c:ext>
          </c:extLst>
        </c:ser>
        <c:dLbls>
          <c:showLegendKey val="0"/>
          <c:showVal val="0"/>
          <c:showCatName val="0"/>
          <c:showSerName val="0"/>
          <c:showPercent val="0"/>
          <c:showBubbleSize val="0"/>
        </c:dLbls>
        <c:gapWidth val="50"/>
        <c:axId val="37099008"/>
        <c:axId val="191682176"/>
      </c:barChart>
      <c:catAx>
        <c:axId val="37099008"/>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400" b="1">
                <a:solidFill>
                  <a:schemeClr val="tx2"/>
                </a:solidFill>
              </a:defRPr>
            </a:pPr>
            <a:endParaRPr lang="en-US"/>
          </a:p>
        </c:txPr>
        <c:crossAx val="191682176"/>
        <c:crosses val="autoZero"/>
        <c:auto val="1"/>
        <c:lblAlgn val="ctr"/>
        <c:lblOffset val="100"/>
        <c:tickLblSkip val="1"/>
        <c:tickMarkSkip val="1"/>
        <c:noMultiLvlLbl val="0"/>
      </c:catAx>
      <c:valAx>
        <c:axId val="191682176"/>
        <c:scaling>
          <c:orientation val="minMax"/>
          <c:max val="68"/>
          <c:min val="24"/>
        </c:scaling>
        <c:delete val="0"/>
        <c:axPos val="l"/>
        <c:numFmt formatCode="#,##0" sourceLinked="0"/>
        <c:majorTickMark val="none"/>
        <c:minorTickMark val="none"/>
        <c:tickLblPos val="nextTo"/>
        <c:spPr>
          <a:ln w="3467">
            <a:solidFill>
              <a:schemeClr val="tx1"/>
            </a:solidFill>
            <a:prstDash val="solid"/>
          </a:ln>
        </c:spPr>
        <c:txPr>
          <a:bodyPr rot="0" vert="horz"/>
          <a:lstStyle/>
          <a:p>
            <a:pPr>
              <a:defRPr>
                <a:solidFill>
                  <a:schemeClr val="tx2"/>
                </a:solidFill>
              </a:defRPr>
            </a:pPr>
            <a:endParaRPr lang="en-US"/>
          </a:p>
        </c:txPr>
        <c:crossAx val="37099008"/>
        <c:crosses val="autoZero"/>
        <c:crossBetween val="between"/>
        <c:majorUnit val="4"/>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899"/>
        </c:manualLayout>
      </c:layout>
      <c:barChart>
        <c:barDir val="col"/>
        <c:grouping val="stacked"/>
        <c:varyColors val="0"/>
        <c:ser>
          <c:idx val="1"/>
          <c:order val="0"/>
          <c:spPr>
            <a:solidFill>
              <a:schemeClr val="accent4">
                <a:lumMod val="60000"/>
                <a:lumOff val="40000"/>
              </a:schemeClr>
            </a:solidFill>
            <a:ln w="9525">
              <a:solidFill>
                <a:schemeClr val="tx2"/>
              </a:solidFill>
            </a:ln>
          </c:spPr>
          <c:invertIfNegative val="0"/>
          <c:dPt>
            <c:idx val="0"/>
            <c:invertIfNegative val="0"/>
            <c:bubble3D val="0"/>
            <c:extLst>
              <c:ext xmlns:c16="http://schemas.microsoft.com/office/drawing/2014/chart" uri="{C3380CC4-5D6E-409C-BE32-E72D297353CC}">
                <c16:uniqueId val="{00000001-245F-4D9F-90C6-6609EBBB774B}"/>
              </c:ext>
            </c:extLst>
          </c:dPt>
          <c:dPt>
            <c:idx val="1"/>
            <c:invertIfNegative val="0"/>
            <c:bubble3D val="0"/>
            <c:spPr>
              <a:solidFill>
                <a:schemeClr val="tx2">
                  <a:lumMod val="50000"/>
                  <a:lumOff val="50000"/>
                </a:schemeClr>
              </a:solidFill>
              <a:ln w="9525">
                <a:solidFill>
                  <a:schemeClr val="tx2"/>
                </a:solidFill>
              </a:ln>
            </c:spPr>
            <c:extLst>
              <c:ext xmlns:c16="http://schemas.microsoft.com/office/drawing/2014/chart" uri="{C3380CC4-5D6E-409C-BE32-E72D297353CC}">
                <c16:uniqueId val="{00000003-245F-4D9F-90C6-6609EBBB774B}"/>
              </c:ext>
            </c:extLst>
          </c:dPt>
          <c:dPt>
            <c:idx val="2"/>
            <c:invertIfNegative val="0"/>
            <c:bubble3D val="0"/>
            <c:extLst>
              <c:ext xmlns:c16="http://schemas.microsoft.com/office/drawing/2014/chart" uri="{C3380CC4-5D6E-409C-BE32-E72D297353CC}">
                <c16:uniqueId val="{00000005-245F-4D9F-90C6-6609EBBB774B}"/>
              </c:ext>
            </c:extLst>
          </c:dPt>
          <c:dPt>
            <c:idx val="3"/>
            <c:invertIfNegative val="0"/>
            <c:bubble3D val="0"/>
            <c:spPr>
              <a:solidFill>
                <a:schemeClr val="tx2">
                  <a:lumMod val="50000"/>
                  <a:lumOff val="50000"/>
                </a:schemeClr>
              </a:solidFill>
              <a:ln w="9525">
                <a:solidFill>
                  <a:schemeClr val="tx2"/>
                </a:solidFill>
              </a:ln>
            </c:spPr>
            <c:extLst>
              <c:ext xmlns:c16="http://schemas.microsoft.com/office/drawing/2014/chart" uri="{C3380CC4-5D6E-409C-BE32-E72D297353CC}">
                <c16:uniqueId val="{00000007-245F-4D9F-90C6-6609EBBB774B}"/>
              </c:ext>
            </c:extLst>
          </c:dPt>
          <c:dPt>
            <c:idx val="5"/>
            <c:invertIfNegative val="0"/>
            <c:bubble3D val="0"/>
            <c:spPr>
              <a:solidFill>
                <a:schemeClr val="tx2">
                  <a:lumMod val="50000"/>
                  <a:lumOff val="50000"/>
                </a:schemeClr>
              </a:solidFill>
              <a:ln w="9525">
                <a:solidFill>
                  <a:schemeClr val="tx2"/>
                </a:solidFill>
              </a:ln>
            </c:spPr>
            <c:extLst>
              <c:ext xmlns:c16="http://schemas.microsoft.com/office/drawing/2014/chart" uri="{C3380CC4-5D6E-409C-BE32-E72D297353CC}">
                <c16:uniqueId val="{00000009-245F-4D9F-90C6-6609EBBB774B}"/>
              </c:ext>
            </c:extLst>
          </c:dPt>
          <c:dPt>
            <c:idx val="7"/>
            <c:invertIfNegative val="0"/>
            <c:bubble3D val="0"/>
            <c:extLst>
              <c:ext xmlns:c16="http://schemas.microsoft.com/office/drawing/2014/chart" uri="{C3380CC4-5D6E-409C-BE32-E72D297353CC}">
                <c16:uniqueId val="{0000000B-245F-4D9F-90C6-6609EBBB774B}"/>
              </c:ext>
            </c:extLst>
          </c:dPt>
          <c:dPt>
            <c:idx val="9"/>
            <c:invertIfNegative val="0"/>
            <c:bubble3D val="0"/>
            <c:extLst>
              <c:ext xmlns:c16="http://schemas.microsoft.com/office/drawing/2014/chart" uri="{C3380CC4-5D6E-409C-BE32-E72D297353CC}">
                <c16:uniqueId val="{0000000D-245F-4D9F-90C6-6609EBBB774B}"/>
              </c:ext>
            </c:extLst>
          </c:dPt>
          <c:dPt>
            <c:idx val="11"/>
            <c:invertIfNegative val="0"/>
            <c:bubble3D val="0"/>
            <c:extLst>
              <c:ext xmlns:c16="http://schemas.microsoft.com/office/drawing/2014/chart" uri="{C3380CC4-5D6E-409C-BE32-E72D297353CC}">
                <c16:uniqueId val="{0000000F-245F-4D9F-90C6-6609EBBB774B}"/>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Working for social change</c:v>
                </c:pt>
                <c:pt idx="1">
                  <c:v>comp</c:v>
                </c:pt>
                <c:pt idx="2">
                  <c:v>Helping others in difficulty</c:v>
                </c:pt>
                <c:pt idx="3">
                  <c:v>comp</c:v>
                </c:pt>
                <c:pt idx="4">
                  <c:v>Understanding of others</c:v>
                </c:pt>
                <c:pt idx="5">
                  <c:v>comp</c:v>
                </c:pt>
              </c:strCache>
            </c:strRef>
          </c:cat>
          <c:val>
            <c:numRef>
              <c:f>Sheet1!$B$2:$B$7</c:f>
              <c:numCache>
                <c:formatCode>0.0%</c:formatCode>
                <c:ptCount val="6"/>
                <c:pt idx="0">
                  <c:v>0.24299999999999999</c:v>
                </c:pt>
                <c:pt idx="1">
                  <c:v>0.34499999999999997</c:v>
                </c:pt>
                <c:pt idx="2">
                  <c:v>0.35099999999999998</c:v>
                </c:pt>
                <c:pt idx="3">
                  <c:v>0.38700000000000001</c:v>
                </c:pt>
                <c:pt idx="4">
                  <c:v>0.378</c:v>
                </c:pt>
                <c:pt idx="5">
                  <c:v>0.49299999999999999</c:v>
                </c:pt>
              </c:numCache>
            </c:numRef>
          </c:val>
          <c:extLst>
            <c:ext xmlns:c16="http://schemas.microsoft.com/office/drawing/2014/chart" uri="{C3380CC4-5D6E-409C-BE32-E72D297353CC}">
              <c16:uniqueId val="{00000010-245F-4D9F-90C6-6609EBBB774B}"/>
            </c:ext>
          </c:extLst>
        </c:ser>
        <c:ser>
          <c:idx val="0"/>
          <c:order val="1"/>
          <c:spPr>
            <a:solidFill>
              <a:schemeClr val="accent4"/>
            </a:solidFill>
            <a:ln w="9525">
              <a:solidFill>
                <a:schemeClr val="tx2"/>
              </a:solidFill>
            </a:ln>
          </c:spPr>
          <c:invertIfNegative val="0"/>
          <c:dPt>
            <c:idx val="0"/>
            <c:invertIfNegative val="0"/>
            <c:bubble3D val="0"/>
            <c:extLst>
              <c:ext xmlns:c16="http://schemas.microsoft.com/office/drawing/2014/chart" uri="{C3380CC4-5D6E-409C-BE32-E72D297353CC}">
                <c16:uniqueId val="{00000012-245F-4D9F-90C6-6609EBBB774B}"/>
              </c:ext>
            </c:extLst>
          </c:dPt>
          <c:dPt>
            <c:idx val="1"/>
            <c:invertIfNegative val="0"/>
            <c:bubble3D val="0"/>
            <c:spPr>
              <a:solidFill>
                <a:schemeClr val="tx2"/>
              </a:solidFill>
              <a:ln w="9525">
                <a:solidFill>
                  <a:schemeClr val="tx2"/>
                </a:solidFill>
              </a:ln>
            </c:spPr>
            <c:extLst>
              <c:ext xmlns:c16="http://schemas.microsoft.com/office/drawing/2014/chart" uri="{C3380CC4-5D6E-409C-BE32-E72D297353CC}">
                <c16:uniqueId val="{00000014-245F-4D9F-90C6-6609EBBB774B}"/>
              </c:ext>
            </c:extLst>
          </c:dPt>
          <c:dPt>
            <c:idx val="2"/>
            <c:invertIfNegative val="0"/>
            <c:bubble3D val="0"/>
            <c:extLst>
              <c:ext xmlns:c16="http://schemas.microsoft.com/office/drawing/2014/chart" uri="{C3380CC4-5D6E-409C-BE32-E72D297353CC}">
                <c16:uniqueId val="{00000016-245F-4D9F-90C6-6609EBBB774B}"/>
              </c:ext>
            </c:extLst>
          </c:dPt>
          <c:dPt>
            <c:idx val="3"/>
            <c:invertIfNegative val="0"/>
            <c:bubble3D val="0"/>
            <c:spPr>
              <a:solidFill>
                <a:schemeClr val="tx2"/>
              </a:solidFill>
              <a:ln w="9525">
                <a:solidFill>
                  <a:schemeClr val="tx2"/>
                </a:solidFill>
              </a:ln>
            </c:spPr>
            <c:extLst>
              <c:ext xmlns:c16="http://schemas.microsoft.com/office/drawing/2014/chart" uri="{C3380CC4-5D6E-409C-BE32-E72D297353CC}">
                <c16:uniqueId val="{00000018-245F-4D9F-90C6-6609EBBB774B}"/>
              </c:ext>
            </c:extLst>
          </c:dPt>
          <c:dPt>
            <c:idx val="5"/>
            <c:invertIfNegative val="0"/>
            <c:bubble3D val="0"/>
            <c:spPr>
              <a:solidFill>
                <a:srgbClr val="1F2A44"/>
              </a:solidFill>
              <a:ln w="9525">
                <a:solidFill>
                  <a:schemeClr val="tx2"/>
                </a:solidFill>
              </a:ln>
            </c:spPr>
            <c:extLst>
              <c:ext xmlns:c16="http://schemas.microsoft.com/office/drawing/2014/chart" uri="{C3380CC4-5D6E-409C-BE32-E72D297353CC}">
                <c16:uniqueId val="{0000001A-245F-4D9F-90C6-6609EBBB774B}"/>
              </c:ext>
            </c:extLst>
          </c:dPt>
          <c:dPt>
            <c:idx val="7"/>
            <c:invertIfNegative val="0"/>
            <c:bubble3D val="0"/>
            <c:extLst>
              <c:ext xmlns:c16="http://schemas.microsoft.com/office/drawing/2014/chart" uri="{C3380CC4-5D6E-409C-BE32-E72D297353CC}">
                <c16:uniqueId val="{0000001C-245F-4D9F-90C6-6609EBBB774B}"/>
              </c:ext>
            </c:extLst>
          </c:dPt>
          <c:dPt>
            <c:idx val="9"/>
            <c:invertIfNegative val="0"/>
            <c:bubble3D val="0"/>
            <c:extLst>
              <c:ext xmlns:c16="http://schemas.microsoft.com/office/drawing/2014/chart" uri="{C3380CC4-5D6E-409C-BE32-E72D297353CC}">
                <c16:uniqueId val="{0000001E-245F-4D9F-90C6-6609EBBB774B}"/>
              </c:ext>
            </c:extLst>
          </c:dPt>
          <c:dPt>
            <c:idx val="11"/>
            <c:invertIfNegative val="0"/>
            <c:bubble3D val="0"/>
            <c:extLst>
              <c:ext xmlns:c16="http://schemas.microsoft.com/office/drawing/2014/chart" uri="{C3380CC4-5D6E-409C-BE32-E72D297353CC}">
                <c16:uniqueId val="{00000020-245F-4D9F-90C6-6609EBBB774B}"/>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Working for social change</c:v>
                </c:pt>
                <c:pt idx="1">
                  <c:v>comp</c:v>
                </c:pt>
                <c:pt idx="2">
                  <c:v>Helping others in difficulty</c:v>
                </c:pt>
                <c:pt idx="3">
                  <c:v>comp</c:v>
                </c:pt>
                <c:pt idx="4">
                  <c:v>Understanding of others</c:v>
                </c:pt>
                <c:pt idx="5">
                  <c:v>comp</c:v>
                </c:pt>
              </c:strCache>
            </c:strRef>
          </c:cat>
          <c:val>
            <c:numRef>
              <c:f>Sheet1!$C$2:$C$7</c:f>
              <c:numCache>
                <c:formatCode>0.0%</c:formatCode>
                <c:ptCount val="6"/>
                <c:pt idx="0">
                  <c:v>0.14899999999999999</c:v>
                </c:pt>
                <c:pt idx="1">
                  <c:v>0.29499999999999998</c:v>
                </c:pt>
                <c:pt idx="2">
                  <c:v>0.45500000000000002</c:v>
                </c:pt>
                <c:pt idx="3">
                  <c:v>0.46600000000000003</c:v>
                </c:pt>
                <c:pt idx="4">
                  <c:v>0.311</c:v>
                </c:pt>
                <c:pt idx="5">
                  <c:v>0.313</c:v>
                </c:pt>
              </c:numCache>
            </c:numRef>
          </c:val>
          <c:extLst>
            <c:ext xmlns:c16="http://schemas.microsoft.com/office/drawing/2014/chart" uri="{C3380CC4-5D6E-409C-BE32-E72D297353CC}">
              <c16:uniqueId val="{00000021-245F-4D9F-90C6-6609EBBB774B}"/>
            </c:ext>
          </c:extLst>
        </c:ser>
        <c:dLbls>
          <c:showLegendKey val="0"/>
          <c:showVal val="0"/>
          <c:showCatName val="0"/>
          <c:showSerName val="0"/>
          <c:showPercent val="0"/>
          <c:showBubbleSize val="0"/>
        </c:dLbls>
        <c:gapWidth val="75"/>
        <c:overlap val="100"/>
        <c:axId val="38991360"/>
        <c:axId val="234555648"/>
      </c:barChart>
      <c:catAx>
        <c:axId val="38991360"/>
        <c:scaling>
          <c:orientation val="minMax"/>
        </c:scaling>
        <c:delete val="0"/>
        <c:axPos val="b"/>
        <c:majorGridlines/>
        <c:numFmt formatCode="General" sourceLinked="0"/>
        <c:majorTickMark val="none"/>
        <c:minorTickMark val="none"/>
        <c:tickLblPos val="none"/>
        <c:crossAx val="234555648"/>
        <c:crosses val="autoZero"/>
        <c:auto val="1"/>
        <c:lblAlgn val="ctr"/>
        <c:lblOffset val="100"/>
        <c:tickLblSkip val="2"/>
        <c:tickMarkSkip val="2"/>
        <c:noMultiLvlLbl val="0"/>
      </c:catAx>
      <c:valAx>
        <c:axId val="234555648"/>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38991360"/>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343669822171105E-2"/>
          <c:y val="3.9064825800884481E-2"/>
          <c:w val="0.94561598224195298"/>
          <c:h val="0.93282149712092899"/>
        </c:manualLayout>
      </c:layout>
      <c:barChart>
        <c:barDir val="col"/>
        <c:grouping val="stacked"/>
        <c:varyColors val="0"/>
        <c:ser>
          <c:idx val="1"/>
          <c:order val="0"/>
          <c:tx>
            <c:strRef>
              <c:f>Sheet1!$C$1</c:f>
              <c:strCache>
                <c:ptCount val="1"/>
                <c:pt idx="0">
                  <c:v>agree</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1-1FE4-4599-9DB8-862F19B46FE7}"/>
              </c:ext>
            </c:extLst>
          </c:dPt>
          <c:dPt>
            <c:idx val="3"/>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3-1FE4-4599-9DB8-862F19B46FE7}"/>
              </c:ext>
            </c:extLst>
          </c:dPt>
          <c:dPt>
            <c:idx val="5"/>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5-1FE4-4599-9DB8-862F19B46FE7}"/>
              </c:ext>
            </c:extLst>
          </c:dPt>
          <c:dLbls>
            <c:numFmt formatCode="0.0%" sourceLinked="0"/>
            <c:spPr>
              <a:noFill/>
              <a:ln w="19036">
                <a:noFill/>
              </a:ln>
            </c:spPr>
            <c:txPr>
              <a:bodyPr/>
              <a:lstStyle/>
              <a:p>
                <a:pPr>
                  <a:defRPr>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I have felt discriminated against at this institution because of my race/ethnicity, gender, sexual orientation, or religious affiliation</c:v>
                </c:pt>
                <c:pt idx="1">
                  <c:v>comp</c:v>
                </c:pt>
                <c:pt idx="2">
                  <c:v>There is a lot of racial tension on this campus</c:v>
                </c:pt>
                <c:pt idx="3">
                  <c:v>comp</c:v>
                </c:pt>
                <c:pt idx="4">
                  <c:v>In class, I have heard faculty express stereotypes based on social identity (such as race/ethnicity, gender, sexual orientation, disability status, or religion
</c:v>
                </c:pt>
                <c:pt idx="5">
                  <c:v>comp</c:v>
                </c:pt>
              </c:strCache>
            </c:strRef>
          </c:cat>
          <c:val>
            <c:numRef>
              <c:f>Sheet1!$C$2:$C$7</c:f>
              <c:numCache>
                <c:formatCode>0.0%</c:formatCode>
                <c:ptCount val="6"/>
                <c:pt idx="0">
                  <c:v>0.115</c:v>
                </c:pt>
                <c:pt idx="1">
                  <c:v>0.17399999999999999</c:v>
                </c:pt>
                <c:pt idx="2">
                  <c:v>0.154</c:v>
                </c:pt>
                <c:pt idx="3">
                  <c:v>0.32</c:v>
                </c:pt>
                <c:pt idx="4">
                  <c:v>0.218</c:v>
                </c:pt>
                <c:pt idx="5">
                  <c:v>0.313</c:v>
                </c:pt>
              </c:numCache>
            </c:numRef>
          </c:val>
          <c:extLst>
            <c:ext xmlns:c16="http://schemas.microsoft.com/office/drawing/2014/chart" uri="{C3380CC4-5D6E-409C-BE32-E72D297353CC}">
              <c16:uniqueId val="{00000007-1FE4-4599-9DB8-862F19B46FE7}"/>
            </c:ext>
          </c:extLst>
        </c:ser>
        <c:ser>
          <c:idx val="0"/>
          <c:order val="1"/>
          <c:tx>
            <c:strRef>
              <c:f>Sheet1!$B$1</c:f>
              <c:strCache>
                <c:ptCount val="1"/>
                <c:pt idx="0">
                  <c:v>strongly agree</c:v>
                </c:pt>
              </c:strCache>
            </c:strRef>
          </c:tx>
          <c:spPr>
            <a:solidFill>
              <a:srgbClr val="C5FFFE"/>
            </a:solidFill>
            <a:ln w="3175">
              <a:solidFill>
                <a:schemeClr val="tx1"/>
              </a:solidFill>
            </a:ln>
          </c:spPr>
          <c:invertIfNegative val="0"/>
          <c:dPt>
            <c:idx val="0"/>
            <c:invertIfNegative val="0"/>
            <c:bubble3D val="0"/>
            <c:spPr>
              <a:solidFill>
                <a:srgbClr val="93328E"/>
              </a:solidFill>
              <a:ln w="3175">
                <a:solidFill>
                  <a:schemeClr val="tx1"/>
                </a:solidFill>
              </a:ln>
            </c:spPr>
            <c:extLst>
              <c:ext xmlns:c16="http://schemas.microsoft.com/office/drawing/2014/chart" uri="{C3380CC4-5D6E-409C-BE32-E72D297353CC}">
                <c16:uniqueId val="{00000007-537C-4516-96B2-34BC2DF85B3D}"/>
              </c:ext>
            </c:extLst>
          </c:dPt>
          <c:dPt>
            <c:idx val="1"/>
            <c:invertIfNegative val="0"/>
            <c:bubble3D val="0"/>
            <c:spPr>
              <a:solidFill>
                <a:srgbClr val="1F2A44"/>
              </a:solidFill>
              <a:ln w="3175">
                <a:solidFill>
                  <a:schemeClr val="tx1"/>
                </a:solidFill>
              </a:ln>
            </c:spPr>
            <c:extLst>
              <c:ext xmlns:c16="http://schemas.microsoft.com/office/drawing/2014/chart" uri="{C3380CC4-5D6E-409C-BE32-E72D297353CC}">
                <c16:uniqueId val="{00000009-1FE4-4599-9DB8-862F19B46FE7}"/>
              </c:ext>
            </c:extLst>
          </c:dPt>
          <c:dPt>
            <c:idx val="2"/>
            <c:invertIfNegative val="0"/>
            <c:bubble3D val="0"/>
            <c:spPr>
              <a:solidFill>
                <a:schemeClr val="accent4"/>
              </a:solidFill>
              <a:ln w="3175">
                <a:solidFill>
                  <a:schemeClr val="tx1"/>
                </a:solidFill>
              </a:ln>
            </c:spPr>
            <c:extLst>
              <c:ext xmlns:c16="http://schemas.microsoft.com/office/drawing/2014/chart" uri="{C3380CC4-5D6E-409C-BE32-E72D297353CC}">
                <c16:uniqueId val="{0000000B-537C-4516-96B2-34BC2DF85B3D}"/>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0B-1FE4-4599-9DB8-862F19B46FE7}"/>
              </c:ext>
            </c:extLst>
          </c:dPt>
          <c:dPt>
            <c:idx val="4"/>
            <c:invertIfNegative val="0"/>
            <c:bubble3D val="0"/>
            <c:spPr>
              <a:solidFill>
                <a:schemeClr val="accent4"/>
              </a:solidFill>
              <a:ln w="3175">
                <a:solidFill>
                  <a:schemeClr val="tx1"/>
                </a:solidFill>
              </a:ln>
            </c:spPr>
            <c:extLst>
              <c:ext xmlns:c16="http://schemas.microsoft.com/office/drawing/2014/chart" uri="{C3380CC4-5D6E-409C-BE32-E72D297353CC}">
                <c16:uniqueId val="{0000000F-537C-4516-96B2-34BC2DF85B3D}"/>
              </c:ext>
            </c:extLst>
          </c:dPt>
          <c:dPt>
            <c:idx val="5"/>
            <c:invertIfNegative val="0"/>
            <c:bubble3D val="0"/>
            <c:spPr>
              <a:solidFill>
                <a:schemeClr val="tx2"/>
              </a:solidFill>
              <a:ln w="3175">
                <a:solidFill>
                  <a:schemeClr val="tx1"/>
                </a:solidFill>
              </a:ln>
            </c:spPr>
            <c:extLst>
              <c:ext xmlns:c16="http://schemas.microsoft.com/office/drawing/2014/chart" uri="{C3380CC4-5D6E-409C-BE32-E72D297353CC}">
                <c16:uniqueId val="{0000000D-1FE4-4599-9DB8-862F19B46FE7}"/>
              </c:ext>
            </c:extLst>
          </c:dPt>
          <c:dLbls>
            <c:dLbl>
              <c:idx val="0"/>
              <c:numFmt formatCode="0.0%" sourceLinked="0"/>
              <c:spPr>
                <a:solidFill>
                  <a:srgbClr val="93328E"/>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7-537C-4516-96B2-34BC2DF85B3D}"/>
                </c:ext>
              </c:extLst>
            </c:dLbl>
            <c:dLbl>
              <c:idx val="1"/>
              <c:numFmt formatCode="0.0%" sourceLinked="0"/>
              <c:spPr>
                <a:solidFill>
                  <a:srgbClr val="1F2A44"/>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9-1FE4-4599-9DB8-862F19B46FE7}"/>
                </c:ext>
              </c:extLst>
            </c:dLbl>
            <c:dLbl>
              <c:idx val="2"/>
              <c:numFmt formatCode="0.0%" sourceLinked="0"/>
              <c:spPr>
                <a:solidFill>
                  <a:srgbClr val="93328E"/>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B-537C-4516-96B2-34BC2DF85B3D}"/>
                </c:ext>
              </c:extLst>
            </c:dLbl>
            <c:dLbl>
              <c:idx val="3"/>
              <c:numFmt formatCode="0.0%" sourceLinked="0"/>
              <c:spPr>
                <a:solidFill>
                  <a:srgbClr val="1F2A44"/>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B-1FE4-4599-9DB8-862F19B46FE7}"/>
                </c:ext>
              </c:extLst>
            </c:dLbl>
            <c:dLbl>
              <c:idx val="4"/>
              <c:numFmt formatCode="0.0%" sourceLinked="0"/>
              <c:spPr>
                <a:solidFill>
                  <a:srgbClr val="93328E"/>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F-537C-4516-96B2-34BC2DF85B3D}"/>
                </c:ext>
              </c:extLst>
            </c:dLbl>
            <c:dLbl>
              <c:idx val="5"/>
              <c:numFmt formatCode="0.0%" sourceLinked="0"/>
              <c:spPr>
                <a:solidFill>
                  <a:srgbClr val="1F2A44"/>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D-1FE4-4599-9DB8-862F19B46FE7}"/>
                </c:ext>
              </c:extLst>
            </c:dLbl>
            <c:numFmt formatCode="0.0%" sourceLinked="0"/>
            <c:spPr>
              <a:no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I have felt discriminated against at this institution because of my race/ethnicity, gender, sexual orientation, or religious affiliation</c:v>
                </c:pt>
                <c:pt idx="1">
                  <c:v>comp</c:v>
                </c:pt>
                <c:pt idx="2">
                  <c:v>There is a lot of racial tension on this campus</c:v>
                </c:pt>
                <c:pt idx="3">
                  <c:v>comp</c:v>
                </c:pt>
                <c:pt idx="4">
                  <c:v>In class, I have heard faculty express stereotypes based on social identity (such as race/ethnicity, gender, sexual orientation, disability status, or religion
</c:v>
                </c:pt>
                <c:pt idx="5">
                  <c:v>comp</c:v>
                </c:pt>
              </c:strCache>
            </c:strRef>
          </c:cat>
          <c:val>
            <c:numRef>
              <c:f>Sheet1!$B$2:$B$7</c:f>
              <c:numCache>
                <c:formatCode>0.0%</c:formatCode>
                <c:ptCount val="6"/>
                <c:pt idx="0">
                  <c:v>2.5999999999999999E-2</c:v>
                </c:pt>
                <c:pt idx="1">
                  <c:v>3.5000000000000003E-2</c:v>
                </c:pt>
                <c:pt idx="2">
                  <c:v>6.4000000000000001E-2</c:v>
                </c:pt>
                <c:pt idx="3">
                  <c:v>8.8999999999999996E-2</c:v>
                </c:pt>
                <c:pt idx="4">
                  <c:v>7.6999999999999999E-2</c:v>
                </c:pt>
                <c:pt idx="5">
                  <c:v>8.5000000000000006E-2</c:v>
                </c:pt>
              </c:numCache>
            </c:numRef>
          </c:val>
          <c:extLst>
            <c:ext xmlns:c16="http://schemas.microsoft.com/office/drawing/2014/chart" uri="{C3380CC4-5D6E-409C-BE32-E72D297353CC}">
              <c16:uniqueId val="{00000010-1FE4-4599-9DB8-862F19B46FE7}"/>
            </c:ext>
          </c:extLst>
        </c:ser>
        <c:dLbls>
          <c:showLegendKey val="0"/>
          <c:showVal val="0"/>
          <c:showCatName val="0"/>
          <c:showSerName val="0"/>
          <c:showPercent val="0"/>
          <c:showBubbleSize val="0"/>
        </c:dLbls>
        <c:gapWidth val="70"/>
        <c:overlap val="100"/>
        <c:axId val="39235072"/>
        <c:axId val="234557952"/>
      </c:barChart>
      <c:catAx>
        <c:axId val="39235072"/>
        <c:scaling>
          <c:orientation val="minMax"/>
        </c:scaling>
        <c:delete val="0"/>
        <c:axPos val="b"/>
        <c:majorGridlines/>
        <c:numFmt formatCode="General" sourceLinked="0"/>
        <c:majorTickMark val="none"/>
        <c:minorTickMark val="none"/>
        <c:tickLblPos val="none"/>
        <c:crossAx val="234557952"/>
        <c:crosses val="autoZero"/>
        <c:auto val="1"/>
        <c:lblAlgn val="ctr"/>
        <c:lblOffset val="100"/>
        <c:tickLblSkip val="2"/>
        <c:tickMarkSkip val="2"/>
        <c:noMultiLvlLbl val="0"/>
      </c:catAx>
      <c:valAx>
        <c:axId val="234557952"/>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39235072"/>
        <c:crosses val="autoZero"/>
        <c:crossBetween val="between"/>
        <c:majorUnit val="0.1"/>
      </c:valAx>
      <c:spPr>
        <a:noFill/>
        <a:ln w="25398">
          <a:solidFill>
            <a:schemeClr val="bg1"/>
          </a:solidFill>
        </a:ln>
      </c:spPr>
    </c:plotArea>
    <c:plotVisOnly val="1"/>
    <c:dispBlanksAs val="gap"/>
    <c:showDLblsOverMax val="0"/>
  </c:chart>
  <c:spPr>
    <a:noFill/>
    <a:ln>
      <a:noFill/>
    </a:ln>
  </c:spPr>
  <c:txPr>
    <a:bodyPr/>
    <a:lstStyle/>
    <a:p>
      <a:pPr>
        <a:defRPr sz="1398"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596">
                <a:solidFill>
                  <a:schemeClr val="tx2"/>
                </a:solidFill>
              </a:defRPr>
            </a:pPr>
            <a:r>
              <a:rPr lang="en-US" sz="1596" baseline="0" dirty="0">
                <a:solidFill>
                  <a:schemeClr val="tx2"/>
                </a:solidFill>
              </a:rPr>
              <a:t>Current state of employment plans</a:t>
            </a:r>
            <a:endParaRPr lang="en-US" sz="1600" dirty="0">
              <a:solidFill>
                <a:schemeClr val="tx2"/>
              </a:solidFill>
            </a:endParaRPr>
          </a:p>
        </c:rich>
      </c:tx>
      <c:layout/>
      <c:overlay val="0"/>
    </c:title>
    <c:autoTitleDeleted val="0"/>
    <c:plotArea>
      <c:layout/>
      <c:barChart>
        <c:barDir val="bar"/>
        <c:grouping val="clustered"/>
        <c:varyColors val="0"/>
        <c:ser>
          <c:idx val="0"/>
          <c:order val="0"/>
          <c:tx>
            <c:strRef>
              <c:f>Sheet1!$B$1</c:f>
              <c:strCache>
                <c:ptCount val="1"/>
                <c:pt idx="0">
                  <c:v>Accepted an offer of employment</c:v>
                </c:pt>
              </c:strCache>
            </c:strRef>
          </c:tx>
          <c:spPr>
            <a:solidFill>
              <a:srgbClr val="596491"/>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Sheet1!$B$2:$B$3</c:f>
              <c:numCache>
                <c:formatCode>0.0%</c:formatCode>
                <c:ptCount val="2"/>
                <c:pt idx="0">
                  <c:v>0.187</c:v>
                </c:pt>
                <c:pt idx="1">
                  <c:v>0.34699999999999998</c:v>
                </c:pt>
              </c:numCache>
            </c:numRef>
          </c:val>
          <c:extLst>
            <c:ext xmlns:c16="http://schemas.microsoft.com/office/drawing/2014/chart" uri="{C3380CC4-5D6E-409C-BE32-E72D297353CC}">
              <c16:uniqueId val="{00000000-60BC-4AF4-825C-351A6E05258C}"/>
            </c:ext>
          </c:extLst>
        </c:ser>
        <c:ser>
          <c:idx val="1"/>
          <c:order val="1"/>
          <c:tx>
            <c:strRef>
              <c:f>Sheet1!$C$1</c:f>
              <c:strCache>
                <c:ptCount val="1"/>
                <c:pt idx="0">
                  <c:v>Currently considering an offer</c:v>
                </c:pt>
              </c:strCache>
            </c:strRef>
          </c:tx>
          <c:spPr>
            <a:solidFill>
              <a:schemeClr val="tx2">
                <a:lumMod val="25000"/>
                <a:lumOff val="75000"/>
              </a:schemeClr>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Sheet1!$C$2:$C$3</c:f>
              <c:numCache>
                <c:formatCode>0.0%</c:formatCode>
                <c:ptCount val="2"/>
                <c:pt idx="0">
                  <c:v>0.10299999999999999</c:v>
                </c:pt>
                <c:pt idx="1">
                  <c:v>0.13300000000000001</c:v>
                </c:pt>
              </c:numCache>
            </c:numRef>
          </c:val>
          <c:extLst>
            <c:ext xmlns:c16="http://schemas.microsoft.com/office/drawing/2014/chart" uri="{C3380CC4-5D6E-409C-BE32-E72D297353CC}">
              <c16:uniqueId val="{00000001-60BC-4AF4-825C-351A6E05258C}"/>
            </c:ext>
          </c:extLst>
        </c:ser>
        <c:ser>
          <c:idx val="2"/>
          <c:order val="2"/>
          <c:tx>
            <c:strRef>
              <c:f>Sheet1!$D$1</c:f>
              <c:strCache>
                <c:ptCount val="1"/>
                <c:pt idx="0">
                  <c:v>Received an offer for a position, but declined</c:v>
                </c:pt>
              </c:strCache>
            </c:strRef>
          </c:tx>
          <c:spPr>
            <a:solidFill>
              <a:schemeClr val="tx2"/>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Sheet1!$D$2:$D$3</c:f>
              <c:numCache>
                <c:formatCode>0.0%</c:formatCode>
                <c:ptCount val="2"/>
                <c:pt idx="0">
                  <c:v>2.5000000000000001E-2</c:v>
                </c:pt>
                <c:pt idx="1">
                  <c:v>1.2999999999999999E-2</c:v>
                </c:pt>
              </c:numCache>
            </c:numRef>
          </c:val>
          <c:extLst>
            <c:ext xmlns:c16="http://schemas.microsoft.com/office/drawing/2014/chart" uri="{C3380CC4-5D6E-409C-BE32-E72D297353CC}">
              <c16:uniqueId val="{00000002-60BC-4AF4-825C-351A6E05258C}"/>
            </c:ext>
          </c:extLst>
        </c:ser>
        <c:ser>
          <c:idx val="3"/>
          <c:order val="3"/>
          <c:tx>
            <c:strRef>
              <c:f>Sheet1!$E$1</c:f>
              <c:strCache>
                <c:ptCount val="1"/>
                <c:pt idx="0">
                  <c:v>Looking, but no offers yet</c:v>
                </c:pt>
              </c:strCache>
            </c:strRef>
          </c:tx>
          <c:spPr>
            <a:solidFill>
              <a:schemeClr val="accent4">
                <a:lumMod val="60000"/>
                <a:lumOff val="40000"/>
              </a:schemeClr>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Sheet1!$E$2:$E$3</c:f>
              <c:numCache>
                <c:formatCode>0.0%</c:formatCode>
                <c:ptCount val="2"/>
                <c:pt idx="0">
                  <c:v>0.49099999999999999</c:v>
                </c:pt>
                <c:pt idx="1">
                  <c:v>0.33300000000000002</c:v>
                </c:pt>
              </c:numCache>
            </c:numRef>
          </c:val>
          <c:extLst>
            <c:ext xmlns:c16="http://schemas.microsoft.com/office/drawing/2014/chart" uri="{C3380CC4-5D6E-409C-BE32-E72D297353CC}">
              <c16:uniqueId val="{00000003-60BC-4AF4-825C-351A6E05258C}"/>
            </c:ext>
          </c:extLst>
        </c:ser>
        <c:ser>
          <c:idx val="4"/>
          <c:order val="4"/>
          <c:tx>
            <c:strRef>
              <c:f>Sheet1!$F$1</c:f>
              <c:strCache>
                <c:ptCount val="1"/>
                <c:pt idx="0">
                  <c:v>Not actively looking for a position</c:v>
                </c:pt>
              </c:strCache>
            </c:strRef>
          </c:tx>
          <c:spPr>
            <a:solidFill>
              <a:schemeClr val="accent6">
                <a:lumMod val="20000"/>
                <a:lumOff val="80000"/>
              </a:schemeClr>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Sheet1!$F$2:$F$3</c:f>
              <c:numCache>
                <c:formatCode>0.0%</c:formatCode>
                <c:ptCount val="2"/>
                <c:pt idx="0">
                  <c:v>0.13200000000000001</c:v>
                </c:pt>
                <c:pt idx="1">
                  <c:v>0.107</c:v>
                </c:pt>
              </c:numCache>
            </c:numRef>
          </c:val>
          <c:extLst>
            <c:ext xmlns:c16="http://schemas.microsoft.com/office/drawing/2014/chart" uri="{C3380CC4-5D6E-409C-BE32-E72D297353CC}">
              <c16:uniqueId val="{00000004-60BC-4AF4-825C-351A6E05258C}"/>
            </c:ext>
          </c:extLst>
        </c:ser>
        <c:ser>
          <c:idx val="5"/>
          <c:order val="5"/>
          <c:tx>
            <c:strRef>
              <c:f>Sheet1!$G$1</c:f>
              <c:strCache>
                <c:ptCount val="1"/>
                <c:pt idx="0">
                  <c:v>Not planning on employment this fall</c:v>
                </c:pt>
              </c:strCache>
            </c:strRef>
          </c:tx>
          <c:spPr>
            <a:solidFill>
              <a:schemeClr val="accent4"/>
            </a:solidFill>
            <a:ln w="9525">
              <a:solidFill>
                <a:schemeClr val="tx2"/>
              </a:solidFill>
            </a:ln>
          </c:spPr>
          <c:invertIfNegative val="0"/>
          <c:dPt>
            <c:idx val="0"/>
            <c:invertIfNegative val="0"/>
            <c:bubble3D val="0"/>
            <c:extLst>
              <c:ext xmlns:c16="http://schemas.microsoft.com/office/drawing/2014/chart" uri="{C3380CC4-5D6E-409C-BE32-E72D297353CC}">
                <c16:uniqueId val="{00000006-60BC-4AF4-825C-351A6E05258C}"/>
              </c:ext>
            </c:extLst>
          </c:dPt>
          <c:dLbls>
            <c:spPr>
              <a:noFill/>
              <a:ln>
                <a:noFill/>
              </a:ln>
              <a:effectLst/>
            </c:spPr>
            <c:txPr>
              <a:bodyPr/>
              <a:lstStyle/>
              <a:p>
                <a:pPr>
                  <a:defRPr sz="1000" b="1" i="0" baseline="0">
                    <a:solidFill>
                      <a:schemeClr val="tx2"/>
                    </a:solidFill>
                    <a:latin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Sheet1!$G$2:$G$3</c:f>
              <c:numCache>
                <c:formatCode>0.0%</c:formatCode>
                <c:ptCount val="2"/>
                <c:pt idx="0">
                  <c:v>6.2E-2</c:v>
                </c:pt>
                <c:pt idx="1">
                  <c:v>6.7000000000000004E-2</c:v>
                </c:pt>
              </c:numCache>
            </c:numRef>
          </c:val>
          <c:extLst>
            <c:ext xmlns:c16="http://schemas.microsoft.com/office/drawing/2014/chart" uri="{C3380CC4-5D6E-409C-BE32-E72D297353CC}">
              <c16:uniqueId val="{00000007-60BC-4AF4-825C-351A6E05258C}"/>
            </c:ext>
          </c:extLst>
        </c:ser>
        <c:dLbls>
          <c:dLblPos val="outEnd"/>
          <c:showLegendKey val="0"/>
          <c:showVal val="1"/>
          <c:showCatName val="0"/>
          <c:showSerName val="0"/>
          <c:showPercent val="0"/>
          <c:showBubbleSize val="0"/>
        </c:dLbls>
        <c:gapWidth val="75"/>
        <c:axId val="41654784"/>
        <c:axId val="248062528"/>
      </c:barChart>
      <c:catAx>
        <c:axId val="41654784"/>
        <c:scaling>
          <c:orientation val="minMax"/>
        </c:scaling>
        <c:delete val="0"/>
        <c:axPos val="l"/>
        <c:numFmt formatCode="General" sourceLinked="1"/>
        <c:majorTickMark val="none"/>
        <c:minorTickMark val="none"/>
        <c:tickLblPos val="nextTo"/>
        <c:txPr>
          <a:bodyPr/>
          <a:lstStyle/>
          <a:p>
            <a:pPr>
              <a:defRPr sz="1196" b="1">
                <a:solidFill>
                  <a:schemeClr val="tx2"/>
                </a:solidFill>
              </a:defRPr>
            </a:pPr>
            <a:endParaRPr lang="en-US"/>
          </a:p>
        </c:txPr>
        <c:crossAx val="248062528"/>
        <c:crosses val="autoZero"/>
        <c:auto val="1"/>
        <c:lblAlgn val="ctr"/>
        <c:lblOffset val="100"/>
        <c:noMultiLvlLbl val="0"/>
      </c:catAx>
      <c:valAx>
        <c:axId val="248062528"/>
        <c:scaling>
          <c:orientation val="minMax"/>
          <c:max val="1"/>
          <c:min val="0"/>
        </c:scaling>
        <c:delete val="0"/>
        <c:axPos val="b"/>
        <c:majorGridlines>
          <c:spPr>
            <a:ln>
              <a:noFill/>
            </a:ln>
          </c:spPr>
        </c:majorGridlines>
        <c:numFmt formatCode="0%" sourceLinked="0"/>
        <c:majorTickMark val="none"/>
        <c:minorTickMark val="none"/>
        <c:tickLblPos val="nextTo"/>
        <c:spPr>
          <a:ln w="9525">
            <a:noFill/>
          </a:ln>
        </c:spPr>
        <c:txPr>
          <a:bodyPr/>
          <a:lstStyle/>
          <a:p>
            <a:pPr>
              <a:defRPr sz="1196" b="1">
                <a:solidFill>
                  <a:schemeClr val="tx2"/>
                </a:solidFill>
              </a:defRPr>
            </a:pPr>
            <a:endParaRPr lang="en-US"/>
          </a:p>
        </c:txPr>
        <c:crossAx val="41654784"/>
        <c:crosses val="autoZero"/>
        <c:crossBetween val="between"/>
        <c:majorUnit val="0.1"/>
      </c:valAx>
      <c:spPr>
        <a:noFill/>
        <a:ln w="25385">
          <a:solidFill>
            <a:schemeClr val="tx1"/>
          </a:solidFill>
        </a:ln>
      </c:spPr>
    </c:plotArea>
    <c:legend>
      <c:legendPos val="b"/>
      <c:legendEntry>
        <c:idx val="0"/>
        <c:txPr>
          <a:bodyPr/>
          <a:lstStyle/>
          <a:p>
            <a:pPr>
              <a:defRPr sz="1400" baseline="0">
                <a:solidFill>
                  <a:schemeClr val="tx2"/>
                </a:solidFill>
              </a:defRPr>
            </a:pPr>
            <a:endParaRPr lang="en-US"/>
          </a:p>
        </c:txPr>
      </c:legendEntry>
      <c:legendEntry>
        <c:idx val="1"/>
        <c:txPr>
          <a:bodyPr/>
          <a:lstStyle/>
          <a:p>
            <a:pPr>
              <a:defRPr sz="1400" baseline="0">
                <a:solidFill>
                  <a:schemeClr val="tx2"/>
                </a:solidFill>
              </a:defRPr>
            </a:pPr>
            <a:endParaRPr lang="en-US"/>
          </a:p>
        </c:txPr>
      </c:legendEntry>
      <c:legendEntry>
        <c:idx val="2"/>
        <c:txPr>
          <a:bodyPr/>
          <a:lstStyle/>
          <a:p>
            <a:pPr>
              <a:defRPr sz="1400" baseline="0">
                <a:solidFill>
                  <a:schemeClr val="tx2"/>
                </a:solidFill>
              </a:defRPr>
            </a:pPr>
            <a:endParaRPr lang="en-US"/>
          </a:p>
        </c:txPr>
      </c:legendEntry>
      <c:legendEntry>
        <c:idx val="3"/>
        <c:txPr>
          <a:bodyPr/>
          <a:lstStyle/>
          <a:p>
            <a:pPr>
              <a:defRPr sz="1400" baseline="0">
                <a:solidFill>
                  <a:schemeClr val="tx2"/>
                </a:solidFill>
              </a:defRPr>
            </a:pPr>
            <a:endParaRPr lang="en-US"/>
          </a:p>
        </c:txPr>
      </c:legendEntry>
      <c:legendEntry>
        <c:idx val="4"/>
        <c:txPr>
          <a:bodyPr/>
          <a:lstStyle/>
          <a:p>
            <a:pPr>
              <a:defRPr sz="1400" baseline="0">
                <a:solidFill>
                  <a:schemeClr val="tx2"/>
                </a:solidFill>
              </a:defRPr>
            </a:pPr>
            <a:endParaRPr lang="en-US"/>
          </a:p>
        </c:txPr>
      </c:legendEntry>
      <c:legendEntry>
        <c:idx val="5"/>
        <c:txPr>
          <a:bodyPr/>
          <a:lstStyle/>
          <a:p>
            <a:pPr>
              <a:defRPr sz="1400" baseline="0">
                <a:solidFill>
                  <a:schemeClr val="tx2"/>
                </a:solidFill>
              </a:defRPr>
            </a:pPr>
            <a:endParaRPr lang="en-US"/>
          </a:p>
        </c:txPr>
      </c:legendEntry>
      <c:layout/>
      <c:overlay val="0"/>
      <c:txPr>
        <a:bodyPr/>
        <a:lstStyle/>
        <a:p>
          <a:pPr>
            <a:defRPr sz="1399" b="0">
              <a:solidFill>
                <a:schemeClr val="tx2"/>
              </a:solidFill>
            </a:defRPr>
          </a:pPr>
          <a:endParaRPr lang="en-US"/>
        </a:p>
      </c:txPr>
    </c:legend>
    <c:plotVisOnly val="1"/>
    <c:dispBlanksAs val="gap"/>
    <c:showDLblsOverMax val="0"/>
  </c:chart>
  <c:txPr>
    <a:bodyPr/>
    <a:lstStyle/>
    <a:p>
      <a:pPr>
        <a:defRPr sz="1796"/>
      </a:pPr>
      <a:endParaRPr lang="en-US"/>
    </a:p>
  </c:txPr>
  <c:externalData r:id="rId1">
    <c:autoUpdate val="0"/>
  </c:externalData>
  <c:userShapes r:id="rId2"/>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2"/>
          <c:order val="0"/>
          <c:tx>
            <c:strRef>
              <c:f>Sheet1!$B$1</c:f>
              <c:strCache>
                <c:ptCount val="1"/>
                <c:pt idx="0">
                  <c:v>Institution</c:v>
                </c:pt>
              </c:strCache>
            </c:strRef>
          </c:tx>
          <c:spPr>
            <a:solidFill>
              <a:srgbClr val="93328E"/>
            </a:solidFill>
            <a:ln w="9525">
              <a:solidFill>
                <a:schemeClr val="tx2"/>
              </a:solidFill>
            </a:ln>
          </c:spPr>
          <c:invertIfNegative val="0"/>
          <c:dPt>
            <c:idx val="0"/>
            <c:invertIfNegative val="0"/>
            <c:bubble3D val="0"/>
            <c:extLst>
              <c:ext xmlns:c16="http://schemas.microsoft.com/office/drawing/2014/chart" uri="{C3380CC4-5D6E-409C-BE32-E72D297353CC}">
                <c16:uniqueId val="{00000001-91EE-4470-B222-12DA4308B892}"/>
              </c:ext>
            </c:extLst>
          </c:dPt>
          <c:dPt>
            <c:idx val="1"/>
            <c:invertIfNegative val="0"/>
            <c:bubble3D val="0"/>
            <c:extLst>
              <c:ext xmlns:c16="http://schemas.microsoft.com/office/drawing/2014/chart" uri="{C3380CC4-5D6E-409C-BE32-E72D297353CC}">
                <c16:uniqueId val="{00000003-91EE-4470-B222-12DA4308B892}"/>
              </c:ext>
            </c:extLst>
          </c:dPt>
          <c:dPt>
            <c:idx val="2"/>
            <c:invertIfNegative val="0"/>
            <c:bubble3D val="0"/>
            <c:extLst>
              <c:ext xmlns:c16="http://schemas.microsoft.com/office/drawing/2014/chart" uri="{C3380CC4-5D6E-409C-BE32-E72D297353CC}">
                <c16:uniqueId val="{00000005-91EE-4470-B222-12DA4308B892}"/>
              </c:ext>
            </c:extLst>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Sheet1!$B$2:$B$5</c:f>
              <c:numCache>
                <c:formatCode>0.0</c:formatCode>
                <c:ptCount val="4"/>
                <c:pt idx="0">
                  <c:v>54.83</c:v>
                </c:pt>
                <c:pt idx="1">
                  <c:v>54.86</c:v>
                </c:pt>
                <c:pt idx="2">
                  <c:v>0</c:v>
                </c:pt>
                <c:pt idx="3">
                  <c:v>0</c:v>
                </c:pt>
              </c:numCache>
            </c:numRef>
          </c:val>
          <c:extLst>
            <c:ext xmlns:c16="http://schemas.microsoft.com/office/drawing/2014/chart" uri="{C3380CC4-5D6E-409C-BE32-E72D297353CC}">
              <c16:uniqueId val="{00000000-D6DC-47A2-A2D6-177288AFCABA}"/>
            </c:ext>
          </c:extLst>
        </c:ser>
        <c:ser>
          <c:idx val="1"/>
          <c:order val="1"/>
          <c:tx>
            <c:strRef>
              <c:f>Sheet1!$C$1</c:f>
              <c:strCache>
                <c:ptCount val="1"/>
                <c:pt idx="0">
                  <c:v>Comparison</c:v>
                </c:pt>
              </c:strCache>
            </c:strRef>
          </c:tx>
          <c:spPr>
            <a:solidFill>
              <a:schemeClr val="tx2"/>
            </a:solidFill>
            <a:ln w="9525">
              <a:solidFill>
                <a:schemeClr val="tx2"/>
              </a:solidFill>
            </a:ln>
          </c:spPr>
          <c:invertIfNegative val="0"/>
          <c:dPt>
            <c:idx val="0"/>
            <c:invertIfNegative val="0"/>
            <c:bubble3D val="0"/>
            <c:extLst>
              <c:ext xmlns:c16="http://schemas.microsoft.com/office/drawing/2014/chart" uri="{C3380CC4-5D6E-409C-BE32-E72D297353CC}">
                <c16:uniqueId val="{00000006-91EE-4470-B222-12DA4308B892}"/>
              </c:ext>
            </c:extLst>
          </c:dPt>
          <c:dPt>
            <c:idx val="1"/>
            <c:invertIfNegative val="0"/>
            <c:bubble3D val="0"/>
            <c:extLst>
              <c:ext xmlns:c16="http://schemas.microsoft.com/office/drawing/2014/chart" uri="{C3380CC4-5D6E-409C-BE32-E72D297353CC}">
                <c16:uniqueId val="{00000007-91EE-4470-B222-12DA4308B892}"/>
              </c:ext>
            </c:extLst>
          </c:dPt>
          <c:dPt>
            <c:idx val="2"/>
            <c:invertIfNegative val="0"/>
            <c:bubble3D val="0"/>
            <c:extLst>
              <c:ext xmlns:c16="http://schemas.microsoft.com/office/drawing/2014/chart" uri="{C3380CC4-5D6E-409C-BE32-E72D297353CC}">
                <c16:uniqueId val="{00000008-91EE-4470-B222-12DA4308B892}"/>
              </c:ext>
            </c:extLst>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Sheet1!$C$2:$C$5</c:f>
              <c:numCache>
                <c:formatCode>0.0</c:formatCode>
                <c:ptCount val="4"/>
                <c:pt idx="0">
                  <c:v>52.96</c:v>
                </c:pt>
                <c:pt idx="1">
                  <c:v>53.27</c:v>
                </c:pt>
                <c:pt idx="2">
                  <c:v>0</c:v>
                </c:pt>
                <c:pt idx="3">
                  <c:v>0</c:v>
                </c:pt>
              </c:numCache>
            </c:numRef>
          </c:val>
          <c:extLst>
            <c:ext xmlns:c16="http://schemas.microsoft.com/office/drawing/2014/chart" uri="{C3380CC4-5D6E-409C-BE32-E72D297353CC}">
              <c16:uniqueId val="{00000001-D6DC-47A2-A2D6-177288AFCABA}"/>
            </c:ext>
          </c:extLst>
        </c:ser>
        <c:dLbls>
          <c:showLegendKey val="0"/>
          <c:showVal val="1"/>
          <c:showCatName val="0"/>
          <c:showSerName val="0"/>
          <c:showPercent val="0"/>
          <c:showBubbleSize val="0"/>
        </c:dLbls>
        <c:gapWidth val="50"/>
        <c:axId val="70104576"/>
        <c:axId val="248066560"/>
      </c:barChart>
      <c:catAx>
        <c:axId val="70104576"/>
        <c:scaling>
          <c:orientation val="minMax"/>
        </c:scaling>
        <c:delete val="0"/>
        <c:axPos val="b"/>
        <c:numFmt formatCode="General" sourceLinked="1"/>
        <c:majorTickMark val="none"/>
        <c:minorTickMark val="none"/>
        <c:tickLblPos val="nextTo"/>
        <c:crossAx val="248066560"/>
        <c:crosses val="autoZero"/>
        <c:auto val="1"/>
        <c:lblAlgn val="ctr"/>
        <c:lblOffset val="100"/>
        <c:noMultiLvlLbl val="0"/>
      </c:catAx>
      <c:valAx>
        <c:axId val="248066560"/>
        <c:scaling>
          <c:orientation val="minMax"/>
          <c:max val="65"/>
          <c:min val="20"/>
        </c:scaling>
        <c:delete val="0"/>
        <c:axPos val="l"/>
        <c:numFmt formatCode="#,##0" sourceLinked="0"/>
        <c:majorTickMark val="none"/>
        <c:minorTickMark val="none"/>
        <c:tickLblPos val="nextTo"/>
        <c:crossAx val="70104576"/>
        <c:crosses val="autoZero"/>
        <c:crossBetween val="between"/>
        <c:majorUnit val="5"/>
      </c:valAx>
      <c:spPr>
        <a:noFill/>
        <a:ln w="25386">
          <a:noFill/>
        </a:ln>
      </c:spPr>
    </c:plotArea>
    <c:plotVisOnly val="1"/>
    <c:dispBlanksAs val="gap"/>
    <c:showDLblsOverMax val="0"/>
  </c:chart>
  <c:txPr>
    <a:bodyPr/>
    <a:lstStyle/>
    <a:p>
      <a:pPr algn="ctr">
        <a:defRPr lang="en-US" sz="1395" b="1" i="0" u="none" strike="noStrike" kern="1200" baseline="0">
          <a:solidFill>
            <a:srgbClr val="7680AC">
              <a:lumMod val="50000"/>
            </a:srgbClr>
          </a:solidFill>
          <a:latin typeface="+mn-lt"/>
          <a:ea typeface="+mn-ea"/>
          <a:cs typeface="+mn-cs"/>
        </a:defRPr>
      </a:pPr>
      <a:endParaRPr lang="en-U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2"/>
          <c:order val="0"/>
          <c:tx>
            <c:strRef>
              <c:f>Sheet1!$B$1</c:f>
              <c:strCache>
                <c:ptCount val="1"/>
                <c:pt idx="0">
                  <c:v>Institution</c:v>
                </c:pt>
              </c:strCache>
            </c:strRef>
          </c:tx>
          <c:spPr>
            <a:solidFill>
              <a:srgbClr val="93328E"/>
            </a:solidFill>
            <a:ln w="9525">
              <a:solidFill>
                <a:schemeClr val="tx2"/>
              </a:solidFill>
            </a:ln>
          </c:spPr>
          <c:invertIfNegative val="0"/>
          <c:dPt>
            <c:idx val="0"/>
            <c:invertIfNegative val="0"/>
            <c:bubble3D val="0"/>
            <c:extLst>
              <c:ext xmlns:c16="http://schemas.microsoft.com/office/drawing/2014/chart" uri="{C3380CC4-5D6E-409C-BE32-E72D297353CC}">
                <c16:uniqueId val="{00000001-91EE-4470-B222-12DA4308B892}"/>
              </c:ext>
            </c:extLst>
          </c:dPt>
          <c:dPt>
            <c:idx val="1"/>
            <c:invertIfNegative val="0"/>
            <c:bubble3D val="0"/>
            <c:extLst>
              <c:ext xmlns:c16="http://schemas.microsoft.com/office/drawing/2014/chart" uri="{C3380CC4-5D6E-409C-BE32-E72D297353CC}">
                <c16:uniqueId val="{00000003-91EE-4470-B222-12DA4308B892}"/>
              </c:ext>
            </c:extLst>
          </c:dPt>
          <c:dPt>
            <c:idx val="2"/>
            <c:invertIfNegative val="0"/>
            <c:bubble3D val="0"/>
            <c:extLst>
              <c:ext xmlns:c16="http://schemas.microsoft.com/office/drawing/2014/chart" uri="{C3380CC4-5D6E-409C-BE32-E72D297353CC}">
                <c16:uniqueId val="{00000005-91EE-4470-B222-12DA4308B892}"/>
              </c:ext>
            </c:extLst>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Sheet1!$B$2:$B$5</c:f>
              <c:numCache>
                <c:formatCode>0.0</c:formatCode>
                <c:ptCount val="4"/>
                <c:pt idx="0">
                  <c:v>52.01</c:v>
                </c:pt>
                <c:pt idx="1">
                  <c:v>52.04</c:v>
                </c:pt>
                <c:pt idx="2">
                  <c:v>0</c:v>
                </c:pt>
                <c:pt idx="3">
                  <c:v>0</c:v>
                </c:pt>
              </c:numCache>
            </c:numRef>
          </c:val>
          <c:extLst>
            <c:ext xmlns:c16="http://schemas.microsoft.com/office/drawing/2014/chart" uri="{C3380CC4-5D6E-409C-BE32-E72D297353CC}">
              <c16:uniqueId val="{00000000-D6DC-47A2-A2D6-177288AFCABA}"/>
            </c:ext>
          </c:extLst>
        </c:ser>
        <c:ser>
          <c:idx val="1"/>
          <c:order val="1"/>
          <c:tx>
            <c:strRef>
              <c:f>Sheet1!$C$1</c:f>
              <c:strCache>
                <c:ptCount val="1"/>
                <c:pt idx="0">
                  <c:v>Comparison</c:v>
                </c:pt>
              </c:strCache>
            </c:strRef>
          </c:tx>
          <c:spPr>
            <a:solidFill>
              <a:schemeClr val="tx2"/>
            </a:solidFill>
            <a:ln w="9525">
              <a:solidFill>
                <a:schemeClr val="tx2"/>
              </a:solidFill>
            </a:ln>
          </c:spPr>
          <c:invertIfNegative val="0"/>
          <c:dPt>
            <c:idx val="0"/>
            <c:invertIfNegative val="0"/>
            <c:bubble3D val="0"/>
            <c:extLst>
              <c:ext xmlns:c16="http://schemas.microsoft.com/office/drawing/2014/chart" uri="{C3380CC4-5D6E-409C-BE32-E72D297353CC}">
                <c16:uniqueId val="{00000006-91EE-4470-B222-12DA4308B892}"/>
              </c:ext>
            </c:extLst>
          </c:dPt>
          <c:dPt>
            <c:idx val="1"/>
            <c:invertIfNegative val="0"/>
            <c:bubble3D val="0"/>
            <c:extLst>
              <c:ext xmlns:c16="http://schemas.microsoft.com/office/drawing/2014/chart" uri="{C3380CC4-5D6E-409C-BE32-E72D297353CC}">
                <c16:uniqueId val="{00000007-91EE-4470-B222-12DA4308B892}"/>
              </c:ext>
            </c:extLst>
          </c:dPt>
          <c:dPt>
            <c:idx val="2"/>
            <c:invertIfNegative val="0"/>
            <c:bubble3D val="0"/>
            <c:extLst>
              <c:ext xmlns:c16="http://schemas.microsoft.com/office/drawing/2014/chart" uri="{C3380CC4-5D6E-409C-BE32-E72D297353CC}">
                <c16:uniqueId val="{00000008-91EE-4470-B222-12DA4308B892}"/>
              </c:ext>
            </c:extLst>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Graduating Seniors</c:v>
                </c:pt>
                <c:pt idx="1">
                  <c:v>Men/Trans men</c:v>
                </c:pt>
                <c:pt idx="2">
                  <c:v>Women/Trans women</c:v>
                </c:pt>
                <c:pt idx="3">
                  <c:v>Genderqueer*</c:v>
                </c:pt>
              </c:strCache>
            </c:strRef>
          </c:cat>
          <c:val>
            <c:numRef>
              <c:f>Sheet1!$C$2:$C$5</c:f>
              <c:numCache>
                <c:formatCode>0.0</c:formatCode>
                <c:ptCount val="4"/>
                <c:pt idx="0">
                  <c:v>51.15</c:v>
                </c:pt>
                <c:pt idx="1">
                  <c:v>51.28</c:v>
                </c:pt>
                <c:pt idx="2">
                  <c:v>0</c:v>
                </c:pt>
                <c:pt idx="3">
                  <c:v>0</c:v>
                </c:pt>
              </c:numCache>
            </c:numRef>
          </c:val>
          <c:extLst>
            <c:ext xmlns:c16="http://schemas.microsoft.com/office/drawing/2014/chart" uri="{C3380CC4-5D6E-409C-BE32-E72D297353CC}">
              <c16:uniqueId val="{00000001-D6DC-47A2-A2D6-177288AFCABA}"/>
            </c:ext>
          </c:extLst>
        </c:ser>
        <c:dLbls>
          <c:showLegendKey val="0"/>
          <c:showVal val="1"/>
          <c:showCatName val="0"/>
          <c:showSerName val="0"/>
          <c:showPercent val="0"/>
          <c:showBubbleSize val="0"/>
        </c:dLbls>
        <c:gapWidth val="50"/>
        <c:axId val="70714880"/>
        <c:axId val="681083456"/>
      </c:barChart>
      <c:catAx>
        <c:axId val="70714880"/>
        <c:scaling>
          <c:orientation val="minMax"/>
        </c:scaling>
        <c:delete val="0"/>
        <c:axPos val="b"/>
        <c:numFmt formatCode="General" sourceLinked="1"/>
        <c:majorTickMark val="none"/>
        <c:minorTickMark val="none"/>
        <c:tickLblPos val="nextTo"/>
        <c:crossAx val="681083456"/>
        <c:crosses val="autoZero"/>
        <c:auto val="1"/>
        <c:lblAlgn val="ctr"/>
        <c:lblOffset val="100"/>
        <c:noMultiLvlLbl val="0"/>
      </c:catAx>
      <c:valAx>
        <c:axId val="681083456"/>
        <c:scaling>
          <c:orientation val="minMax"/>
          <c:max val="66"/>
          <c:min val="18"/>
        </c:scaling>
        <c:delete val="0"/>
        <c:axPos val="l"/>
        <c:numFmt formatCode="#,##0" sourceLinked="0"/>
        <c:majorTickMark val="none"/>
        <c:minorTickMark val="none"/>
        <c:tickLblPos val="nextTo"/>
        <c:crossAx val="70714880"/>
        <c:crosses val="autoZero"/>
        <c:crossBetween val="between"/>
        <c:majorUnit val="4"/>
      </c:valAx>
      <c:spPr>
        <a:noFill/>
        <a:ln w="25386">
          <a:noFill/>
        </a:ln>
      </c:spPr>
    </c:plotArea>
    <c:plotVisOnly val="1"/>
    <c:dispBlanksAs val="gap"/>
    <c:showDLblsOverMax val="0"/>
  </c:chart>
  <c:txPr>
    <a:bodyPr/>
    <a:lstStyle/>
    <a:p>
      <a:pPr algn="ctr">
        <a:defRPr lang="en-US" sz="1395" b="1" i="0" u="none" strike="noStrike" kern="1200" baseline="0">
          <a:solidFill>
            <a:srgbClr val="7680AC">
              <a:lumMod val="50000"/>
            </a:srgbClr>
          </a:solidFill>
          <a:latin typeface="+mn-lt"/>
          <a:ea typeface="+mn-ea"/>
          <a:cs typeface="+mn-cs"/>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47342474432075304"/>
          <c:y val="5.3668161271507697E-2"/>
          <c:w val="0.49771393338763686"/>
          <c:h val="0.81854786380869105"/>
        </c:manualLayout>
      </c:layout>
      <c:barChart>
        <c:barDir val="bar"/>
        <c:grouping val="clustered"/>
        <c:varyColors val="0"/>
        <c:dLbls>
          <c:showLegendKey val="0"/>
          <c:showVal val="0"/>
          <c:showCatName val="0"/>
          <c:showSerName val="0"/>
          <c:showPercent val="0"/>
          <c:showBubbleSize val="0"/>
        </c:dLbls>
        <c:gapWidth val="88"/>
        <c:overlap val="-29"/>
        <c:axId val="198363648"/>
        <c:axId val="34649728"/>
      </c:barChart>
      <c:catAx>
        <c:axId val="198363648"/>
        <c:scaling>
          <c:orientation val="minMax"/>
        </c:scaling>
        <c:delete val="1"/>
        <c:axPos val="l"/>
        <c:numFmt formatCode="General" sourceLinked="1"/>
        <c:majorTickMark val="out"/>
        <c:minorTickMark val="none"/>
        <c:tickLblPos val="nextTo"/>
        <c:crossAx val="34649728"/>
        <c:crosses val="autoZero"/>
        <c:auto val="1"/>
        <c:lblAlgn val="ctr"/>
        <c:lblOffset val="100"/>
        <c:noMultiLvlLbl val="0"/>
      </c:catAx>
      <c:valAx>
        <c:axId val="34649728"/>
        <c:scaling>
          <c:orientation val="minMax"/>
          <c:max val="1"/>
          <c:min val="0"/>
        </c:scaling>
        <c:delete val="0"/>
        <c:axPos val="b"/>
        <c:numFmt formatCode="0%" sourceLinked="0"/>
        <c:majorTickMark val="out"/>
        <c:minorTickMark val="none"/>
        <c:tickLblPos val="nextTo"/>
        <c:txPr>
          <a:bodyPr/>
          <a:lstStyle/>
          <a:p>
            <a:pPr>
              <a:defRPr sz="1300" b="1" baseline="0">
                <a:solidFill>
                  <a:schemeClr val="tx2"/>
                </a:solidFill>
              </a:defRPr>
            </a:pPr>
            <a:endParaRPr lang="en-US"/>
          </a:p>
        </c:txPr>
        <c:crossAx val="198363648"/>
        <c:crosses val="autoZero"/>
        <c:crossBetween val="between"/>
        <c:majorUnit val="0.1"/>
        <c:minorUnit val="0.01"/>
      </c:valAx>
    </c:plotArea>
    <c:legend>
      <c:legendPos val="b"/>
      <c:layout>
        <c:manualLayout>
          <c:xMode val="edge"/>
          <c:yMode val="edge"/>
          <c:x val="0.38820724288076702"/>
          <c:y val="0.93613395379303799"/>
          <c:w val="0.20137963679395601"/>
          <c:h val="5.5138852877359E-2"/>
        </c:manualLayout>
      </c:layout>
      <c:overlay val="0"/>
      <c:txPr>
        <a:bodyPr/>
        <a:lstStyle/>
        <a:p>
          <a:pPr>
            <a:defRPr sz="14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999"/>
        </c:manualLayout>
      </c:layout>
      <c:barChart>
        <c:barDir val="col"/>
        <c:grouping val="stacked"/>
        <c:varyColors val="0"/>
        <c:ser>
          <c:idx val="1"/>
          <c:order val="0"/>
          <c:spPr>
            <a:solidFill>
              <a:schemeClr val="accent4">
                <a:lumMod val="60000"/>
                <a:lumOff val="40000"/>
              </a:schemeClr>
            </a:solidFill>
            <a:ln w="3175">
              <a:solidFill>
                <a:schemeClr val="tx2"/>
              </a:solidFill>
            </a:ln>
          </c:spPr>
          <c:invertIfNegative val="0"/>
          <c:dPt>
            <c:idx val="1"/>
            <c:invertIfNegative val="0"/>
            <c:bubble3D val="0"/>
            <c:spPr>
              <a:solidFill>
                <a:schemeClr val="tx2">
                  <a:lumMod val="50000"/>
                  <a:lumOff val="50000"/>
                </a:schemeClr>
              </a:solidFill>
              <a:ln w="3175">
                <a:solidFill>
                  <a:schemeClr val="tx2"/>
                </a:solidFill>
              </a:ln>
            </c:spPr>
            <c:extLst>
              <c:ext xmlns:c16="http://schemas.microsoft.com/office/drawing/2014/chart" uri="{C3380CC4-5D6E-409C-BE32-E72D297353CC}">
                <c16:uniqueId val="{00000001-AC33-46A8-9B40-74A1D663CB3B}"/>
              </c:ext>
            </c:extLst>
          </c:dPt>
          <c:dPt>
            <c:idx val="3"/>
            <c:invertIfNegative val="0"/>
            <c:bubble3D val="0"/>
            <c:spPr>
              <a:solidFill>
                <a:schemeClr val="tx2">
                  <a:lumMod val="50000"/>
                  <a:lumOff val="50000"/>
                </a:schemeClr>
              </a:solidFill>
              <a:ln w="3175">
                <a:solidFill>
                  <a:schemeClr val="tx2"/>
                </a:solidFill>
              </a:ln>
            </c:spPr>
            <c:extLst>
              <c:ext xmlns:c16="http://schemas.microsoft.com/office/drawing/2014/chart" uri="{C3380CC4-5D6E-409C-BE32-E72D297353CC}">
                <c16:uniqueId val="{00000003-AC33-46A8-9B40-74A1D663CB3B}"/>
              </c:ext>
            </c:extLst>
          </c:dPt>
          <c:dPt>
            <c:idx val="5"/>
            <c:invertIfNegative val="0"/>
            <c:bubble3D val="0"/>
            <c:spPr>
              <a:solidFill>
                <a:schemeClr val="tx2">
                  <a:lumMod val="50000"/>
                  <a:lumOff val="50000"/>
                </a:schemeClr>
              </a:solidFill>
              <a:ln w="3175">
                <a:solidFill>
                  <a:schemeClr val="tx2"/>
                </a:solidFill>
              </a:ln>
            </c:spPr>
            <c:extLst>
              <c:ext xmlns:c16="http://schemas.microsoft.com/office/drawing/2014/chart" uri="{C3380CC4-5D6E-409C-BE32-E72D297353CC}">
                <c16:uniqueId val="{00000005-AC33-46A8-9B40-74A1D663CB3B}"/>
              </c:ext>
            </c:extLst>
          </c:dPt>
          <c:dPt>
            <c:idx val="7"/>
            <c:invertIfNegative val="0"/>
            <c:bubble3D val="0"/>
            <c:spPr>
              <a:solidFill>
                <a:schemeClr val="tx2">
                  <a:lumMod val="50000"/>
                  <a:lumOff val="50000"/>
                </a:schemeClr>
              </a:solidFill>
              <a:ln w="3175">
                <a:solidFill>
                  <a:schemeClr val="tx2"/>
                </a:solidFill>
              </a:ln>
            </c:spPr>
            <c:extLst>
              <c:ext xmlns:c16="http://schemas.microsoft.com/office/drawing/2014/chart" uri="{C3380CC4-5D6E-409C-BE32-E72D297353CC}">
                <c16:uniqueId val="{00000007-AC33-46A8-9B40-74A1D663CB3B}"/>
              </c:ext>
            </c:extLst>
          </c:dPt>
          <c:dPt>
            <c:idx val="9"/>
            <c:invertIfNegative val="0"/>
            <c:bubble3D val="0"/>
            <c:spPr>
              <a:solidFill>
                <a:schemeClr val="tx2">
                  <a:lumMod val="50000"/>
                  <a:lumOff val="50000"/>
                </a:schemeClr>
              </a:solidFill>
              <a:ln w="3175">
                <a:solidFill>
                  <a:schemeClr val="tx2"/>
                </a:solidFill>
              </a:ln>
            </c:spPr>
            <c:extLst>
              <c:ext xmlns:c16="http://schemas.microsoft.com/office/drawing/2014/chart" uri="{C3380CC4-5D6E-409C-BE32-E72D297353CC}">
                <c16:uniqueId val="{00000009-AC33-46A8-9B40-74A1D663CB3B}"/>
              </c:ext>
            </c:extLst>
          </c:dPt>
          <c:dLbls>
            <c:numFmt formatCode="0.0%" sourceLinked="0"/>
            <c:spPr>
              <a:noFill/>
              <a:ln w="1903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Relevance of coursework to career plans</c:v>
                </c:pt>
                <c:pt idx="1">
                  <c:v>comp</c:v>
                </c:pt>
                <c:pt idx="2">
                  <c:v>Courses in your major field</c:v>
                </c:pt>
                <c:pt idx="3">
                  <c:v>comp</c:v>
                </c:pt>
                <c:pt idx="4">
                  <c:v>Overall quality of instruction</c:v>
                </c:pt>
                <c:pt idx="5">
                  <c:v>comp</c:v>
                </c:pt>
                <c:pt idx="6">
                  <c:v>Amount of contact with faculty</c:v>
                </c:pt>
                <c:pt idx="7">
                  <c:v>comp</c:v>
                </c:pt>
              </c:strCache>
            </c:strRef>
          </c:cat>
          <c:val>
            <c:numRef>
              <c:f>Sheet1!$B$2:$B$9</c:f>
              <c:numCache>
                <c:formatCode>0.0%</c:formatCode>
                <c:ptCount val="8"/>
                <c:pt idx="0">
                  <c:v>0.35</c:v>
                </c:pt>
                <c:pt idx="1">
                  <c:v>0.42599999999999999</c:v>
                </c:pt>
                <c:pt idx="2">
                  <c:v>0.32500000000000001</c:v>
                </c:pt>
                <c:pt idx="3">
                  <c:v>0.38500000000000001</c:v>
                </c:pt>
                <c:pt idx="4">
                  <c:v>0.28799999999999998</c:v>
                </c:pt>
                <c:pt idx="5">
                  <c:v>0.435</c:v>
                </c:pt>
                <c:pt idx="6">
                  <c:v>0.25</c:v>
                </c:pt>
                <c:pt idx="7">
                  <c:v>0.313</c:v>
                </c:pt>
              </c:numCache>
            </c:numRef>
          </c:val>
          <c:extLst>
            <c:ext xmlns:c16="http://schemas.microsoft.com/office/drawing/2014/chart" uri="{C3380CC4-5D6E-409C-BE32-E72D297353CC}">
              <c16:uniqueId val="{0000000A-AC33-46A8-9B40-74A1D663CB3B}"/>
            </c:ext>
          </c:extLst>
        </c:ser>
        <c:ser>
          <c:idx val="0"/>
          <c:order val="1"/>
          <c:spPr>
            <a:solidFill>
              <a:schemeClr val="accent1"/>
            </a:solidFill>
            <a:ln w="3175">
              <a:solidFill>
                <a:schemeClr val="tx1"/>
              </a:solidFill>
            </a:ln>
          </c:spPr>
          <c:invertIfNegative val="0"/>
          <c:dPt>
            <c:idx val="0"/>
            <c:invertIfNegative val="0"/>
            <c:bubble3D val="0"/>
            <c:spPr>
              <a:solidFill>
                <a:schemeClr val="accent4"/>
              </a:solidFill>
              <a:ln w="3175">
                <a:solidFill>
                  <a:schemeClr val="tx1"/>
                </a:solidFill>
              </a:ln>
            </c:spPr>
            <c:extLst>
              <c:ext xmlns:c16="http://schemas.microsoft.com/office/drawing/2014/chart" uri="{C3380CC4-5D6E-409C-BE32-E72D297353CC}">
                <c16:uniqueId val="{0000000C-AC33-46A8-9B40-74A1D663CB3B}"/>
              </c:ext>
            </c:extLst>
          </c:dPt>
          <c:dPt>
            <c:idx val="1"/>
            <c:invertIfNegative val="0"/>
            <c:bubble3D val="0"/>
            <c:spPr>
              <a:solidFill>
                <a:schemeClr val="tx2"/>
              </a:solidFill>
              <a:ln w="3175">
                <a:solidFill>
                  <a:schemeClr val="tx1"/>
                </a:solidFill>
              </a:ln>
            </c:spPr>
            <c:extLst>
              <c:ext xmlns:c16="http://schemas.microsoft.com/office/drawing/2014/chart" uri="{C3380CC4-5D6E-409C-BE32-E72D297353CC}">
                <c16:uniqueId val="{0000000E-AC33-46A8-9B40-74A1D663CB3B}"/>
              </c:ext>
            </c:extLst>
          </c:dPt>
          <c:dPt>
            <c:idx val="2"/>
            <c:invertIfNegative val="0"/>
            <c:bubble3D val="0"/>
            <c:spPr>
              <a:solidFill>
                <a:schemeClr val="accent4"/>
              </a:solidFill>
              <a:ln w="3175">
                <a:solidFill>
                  <a:schemeClr val="tx1"/>
                </a:solidFill>
              </a:ln>
            </c:spPr>
            <c:extLst>
              <c:ext xmlns:c16="http://schemas.microsoft.com/office/drawing/2014/chart" uri="{C3380CC4-5D6E-409C-BE32-E72D297353CC}">
                <c16:uniqueId val="{00000010-AC33-46A8-9B40-74A1D663CB3B}"/>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12-AC33-46A8-9B40-74A1D663CB3B}"/>
              </c:ext>
            </c:extLst>
          </c:dPt>
          <c:dPt>
            <c:idx val="4"/>
            <c:invertIfNegative val="0"/>
            <c:bubble3D val="0"/>
            <c:spPr>
              <a:solidFill>
                <a:schemeClr val="accent4"/>
              </a:solidFill>
              <a:ln w="3175">
                <a:solidFill>
                  <a:schemeClr val="tx1"/>
                </a:solidFill>
              </a:ln>
            </c:spPr>
            <c:extLst>
              <c:ext xmlns:c16="http://schemas.microsoft.com/office/drawing/2014/chart" uri="{C3380CC4-5D6E-409C-BE32-E72D297353CC}">
                <c16:uniqueId val="{00000014-AC33-46A8-9B40-74A1D663CB3B}"/>
              </c:ext>
            </c:extLst>
          </c:dPt>
          <c:dPt>
            <c:idx val="5"/>
            <c:invertIfNegative val="0"/>
            <c:bubble3D val="0"/>
            <c:spPr>
              <a:solidFill>
                <a:schemeClr val="tx2"/>
              </a:solidFill>
              <a:ln w="3175">
                <a:solidFill>
                  <a:schemeClr val="tx1"/>
                </a:solidFill>
              </a:ln>
            </c:spPr>
            <c:extLst>
              <c:ext xmlns:c16="http://schemas.microsoft.com/office/drawing/2014/chart" uri="{C3380CC4-5D6E-409C-BE32-E72D297353CC}">
                <c16:uniqueId val="{00000016-AC33-46A8-9B40-74A1D663CB3B}"/>
              </c:ext>
            </c:extLst>
          </c:dPt>
          <c:dPt>
            <c:idx val="6"/>
            <c:invertIfNegative val="0"/>
            <c:bubble3D val="0"/>
            <c:spPr>
              <a:solidFill>
                <a:schemeClr val="accent4"/>
              </a:solidFill>
              <a:ln w="3175">
                <a:solidFill>
                  <a:schemeClr val="tx1"/>
                </a:solidFill>
              </a:ln>
            </c:spPr>
            <c:extLst>
              <c:ext xmlns:c16="http://schemas.microsoft.com/office/drawing/2014/chart" uri="{C3380CC4-5D6E-409C-BE32-E72D297353CC}">
                <c16:uniqueId val="{00000018-AC33-46A8-9B40-74A1D663CB3B}"/>
              </c:ext>
            </c:extLst>
          </c:dPt>
          <c:dPt>
            <c:idx val="7"/>
            <c:invertIfNegative val="0"/>
            <c:bubble3D val="0"/>
            <c:spPr>
              <a:solidFill>
                <a:schemeClr val="tx2"/>
              </a:solidFill>
              <a:ln w="3175">
                <a:solidFill>
                  <a:schemeClr val="tx1"/>
                </a:solidFill>
              </a:ln>
            </c:spPr>
            <c:extLst>
              <c:ext xmlns:c16="http://schemas.microsoft.com/office/drawing/2014/chart" uri="{C3380CC4-5D6E-409C-BE32-E72D297353CC}">
                <c16:uniqueId val="{0000001A-AC33-46A8-9B40-74A1D663CB3B}"/>
              </c:ext>
            </c:extLst>
          </c:dPt>
          <c:dPt>
            <c:idx val="8"/>
            <c:invertIfNegative val="0"/>
            <c:bubble3D val="0"/>
            <c:spPr>
              <a:solidFill>
                <a:schemeClr val="accent4"/>
              </a:solidFill>
              <a:ln w="3175">
                <a:solidFill>
                  <a:schemeClr val="tx1"/>
                </a:solidFill>
              </a:ln>
            </c:spPr>
            <c:extLst>
              <c:ext xmlns:c16="http://schemas.microsoft.com/office/drawing/2014/chart" uri="{C3380CC4-5D6E-409C-BE32-E72D297353CC}">
                <c16:uniqueId val="{0000001C-AC33-46A8-9B40-74A1D663CB3B}"/>
              </c:ext>
            </c:extLst>
          </c:dPt>
          <c:dPt>
            <c:idx val="9"/>
            <c:invertIfNegative val="0"/>
            <c:bubble3D val="0"/>
            <c:spPr>
              <a:solidFill>
                <a:schemeClr val="tx2"/>
              </a:solidFill>
              <a:ln w="3175">
                <a:solidFill>
                  <a:schemeClr val="tx1"/>
                </a:solidFill>
              </a:ln>
            </c:spPr>
            <c:extLst>
              <c:ext xmlns:c16="http://schemas.microsoft.com/office/drawing/2014/chart" uri="{C3380CC4-5D6E-409C-BE32-E72D297353CC}">
                <c16:uniqueId val="{0000001E-AC33-46A8-9B40-74A1D663CB3B}"/>
              </c:ext>
            </c:extLst>
          </c:dPt>
          <c:dPt>
            <c:idx val="11"/>
            <c:invertIfNegative val="0"/>
            <c:bubble3D val="0"/>
            <c:spPr>
              <a:solidFill>
                <a:srgbClr val="FFCC00"/>
              </a:solidFill>
              <a:ln w="3175">
                <a:solidFill>
                  <a:schemeClr val="tx1"/>
                </a:solidFill>
              </a:ln>
            </c:spPr>
            <c:extLst>
              <c:ext xmlns:c16="http://schemas.microsoft.com/office/drawing/2014/chart" uri="{C3380CC4-5D6E-409C-BE32-E72D297353CC}">
                <c16:uniqueId val="{00000020-AC33-46A8-9B40-74A1D663CB3B}"/>
              </c:ext>
            </c:extLst>
          </c:dPt>
          <c:dLbls>
            <c:numFmt formatCode="0.0%" sourceLinked="0"/>
            <c:spPr>
              <a:noFill/>
              <a:ln w="1903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Relevance of coursework to career plans</c:v>
                </c:pt>
                <c:pt idx="1">
                  <c:v>comp</c:v>
                </c:pt>
                <c:pt idx="2">
                  <c:v>Courses in your major field</c:v>
                </c:pt>
                <c:pt idx="3">
                  <c:v>comp</c:v>
                </c:pt>
                <c:pt idx="4">
                  <c:v>Overall quality of instruction</c:v>
                </c:pt>
                <c:pt idx="5">
                  <c:v>comp</c:v>
                </c:pt>
                <c:pt idx="6">
                  <c:v>Amount of contact with faculty</c:v>
                </c:pt>
                <c:pt idx="7">
                  <c:v>comp</c:v>
                </c:pt>
              </c:strCache>
            </c:strRef>
          </c:cat>
          <c:val>
            <c:numRef>
              <c:f>Sheet1!$C$2:$C$9</c:f>
              <c:numCache>
                <c:formatCode>0.0%</c:formatCode>
                <c:ptCount val="8"/>
                <c:pt idx="0">
                  <c:v>0.36299999999999999</c:v>
                </c:pt>
                <c:pt idx="1">
                  <c:v>0.318</c:v>
                </c:pt>
                <c:pt idx="2">
                  <c:v>0.6</c:v>
                </c:pt>
                <c:pt idx="3">
                  <c:v>0.504</c:v>
                </c:pt>
                <c:pt idx="4">
                  <c:v>0.63800000000000001</c:v>
                </c:pt>
                <c:pt idx="5">
                  <c:v>0.48399999999999999</c:v>
                </c:pt>
                <c:pt idx="6">
                  <c:v>0.7</c:v>
                </c:pt>
                <c:pt idx="7">
                  <c:v>0.64</c:v>
                </c:pt>
              </c:numCache>
            </c:numRef>
          </c:val>
          <c:extLst>
            <c:ext xmlns:c16="http://schemas.microsoft.com/office/drawing/2014/chart" uri="{C3380CC4-5D6E-409C-BE32-E72D297353CC}">
              <c16:uniqueId val="{00000021-AC33-46A8-9B40-74A1D663CB3B}"/>
            </c:ext>
          </c:extLst>
        </c:ser>
        <c:dLbls>
          <c:showLegendKey val="0"/>
          <c:showVal val="0"/>
          <c:showCatName val="0"/>
          <c:showSerName val="0"/>
          <c:showPercent val="0"/>
          <c:showBubbleSize val="0"/>
        </c:dLbls>
        <c:gapWidth val="31"/>
        <c:overlap val="100"/>
        <c:axId val="70764544"/>
        <c:axId val="681085184"/>
      </c:barChart>
      <c:catAx>
        <c:axId val="70764544"/>
        <c:scaling>
          <c:orientation val="minMax"/>
        </c:scaling>
        <c:delete val="0"/>
        <c:axPos val="b"/>
        <c:majorGridlines/>
        <c:numFmt formatCode="General" sourceLinked="0"/>
        <c:majorTickMark val="none"/>
        <c:minorTickMark val="none"/>
        <c:tickLblPos val="none"/>
        <c:crossAx val="681085184"/>
        <c:crosses val="autoZero"/>
        <c:auto val="1"/>
        <c:lblAlgn val="ctr"/>
        <c:lblOffset val="100"/>
        <c:tickLblSkip val="2"/>
        <c:tickMarkSkip val="2"/>
        <c:noMultiLvlLbl val="0"/>
      </c:catAx>
      <c:valAx>
        <c:axId val="681085184"/>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70764544"/>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098E-2"/>
          <c:y val="4.0209524323158198E-2"/>
          <c:w val="0.94561598224195298"/>
          <c:h val="0.93282149712092999"/>
        </c:manualLayout>
      </c:layout>
      <c:barChart>
        <c:barDir val="col"/>
        <c:grouping val="stacked"/>
        <c:varyColors val="0"/>
        <c:ser>
          <c:idx val="1"/>
          <c:order val="0"/>
          <c:tx>
            <c:strRef>
              <c:f>Sheet1!$B$1</c:f>
              <c:strCache>
                <c:ptCount val="1"/>
                <c:pt idx="0">
                  <c:v>very satisfied</c:v>
                </c:pt>
              </c:strCache>
            </c:strRef>
          </c:tx>
          <c:spPr>
            <a:solidFill>
              <a:schemeClr val="accent4">
                <a:lumMod val="60000"/>
                <a:lumOff val="40000"/>
              </a:schemeClr>
            </a:solidFill>
            <a:ln w="12700">
              <a:solidFill>
                <a:schemeClr val="tx2">
                  <a:alpha val="51000"/>
                </a:schemeClr>
              </a:solidFill>
            </a:ln>
          </c:spPr>
          <c:invertIfNegative val="0"/>
          <c:dPt>
            <c:idx val="0"/>
            <c:invertIfNegative val="0"/>
            <c:bubble3D val="0"/>
            <c:extLst>
              <c:ext xmlns:c16="http://schemas.microsoft.com/office/drawing/2014/chart" uri="{C3380CC4-5D6E-409C-BE32-E72D297353CC}">
                <c16:uniqueId val="{00000001-9F66-4411-994E-4080729F95D3}"/>
              </c:ext>
            </c:extLst>
          </c:dPt>
          <c:dPt>
            <c:idx val="1"/>
            <c:invertIfNegative val="0"/>
            <c:bubble3D val="0"/>
            <c:spPr>
              <a:solidFill>
                <a:schemeClr val="tx2">
                  <a:lumMod val="50000"/>
                  <a:lumOff val="50000"/>
                </a:schemeClr>
              </a:solidFill>
              <a:ln w="12700">
                <a:solidFill>
                  <a:schemeClr val="tx2">
                    <a:alpha val="51000"/>
                  </a:schemeClr>
                </a:solidFill>
              </a:ln>
            </c:spPr>
            <c:extLst>
              <c:ext xmlns:c16="http://schemas.microsoft.com/office/drawing/2014/chart" uri="{C3380CC4-5D6E-409C-BE32-E72D297353CC}">
                <c16:uniqueId val="{00000003-9F66-4411-994E-4080729F95D3}"/>
              </c:ext>
            </c:extLst>
          </c:dPt>
          <c:dPt>
            <c:idx val="2"/>
            <c:invertIfNegative val="0"/>
            <c:bubble3D val="0"/>
            <c:extLst>
              <c:ext xmlns:c16="http://schemas.microsoft.com/office/drawing/2014/chart" uri="{C3380CC4-5D6E-409C-BE32-E72D297353CC}">
                <c16:uniqueId val="{00000005-9F66-4411-994E-4080729F95D3}"/>
              </c:ext>
            </c:extLst>
          </c:dPt>
          <c:dPt>
            <c:idx val="3"/>
            <c:invertIfNegative val="0"/>
            <c:bubble3D val="0"/>
            <c:spPr>
              <a:solidFill>
                <a:schemeClr val="tx2">
                  <a:lumMod val="50000"/>
                  <a:lumOff val="50000"/>
                </a:schemeClr>
              </a:solidFill>
              <a:ln w="12700">
                <a:solidFill>
                  <a:schemeClr val="tx2">
                    <a:alpha val="51000"/>
                  </a:schemeClr>
                </a:solidFill>
              </a:ln>
            </c:spPr>
            <c:extLst>
              <c:ext xmlns:c16="http://schemas.microsoft.com/office/drawing/2014/chart" uri="{C3380CC4-5D6E-409C-BE32-E72D297353CC}">
                <c16:uniqueId val="{00000007-9F66-4411-994E-4080729F95D3}"/>
              </c:ext>
            </c:extLst>
          </c:dPt>
          <c:dPt>
            <c:idx val="4"/>
            <c:invertIfNegative val="0"/>
            <c:bubble3D val="0"/>
            <c:extLst>
              <c:ext xmlns:c16="http://schemas.microsoft.com/office/drawing/2014/chart" uri="{C3380CC4-5D6E-409C-BE32-E72D297353CC}">
                <c16:uniqueId val="{00000009-9F66-4411-994E-4080729F95D3}"/>
              </c:ext>
            </c:extLst>
          </c:dPt>
          <c:dPt>
            <c:idx val="5"/>
            <c:invertIfNegative val="0"/>
            <c:bubble3D val="0"/>
            <c:spPr>
              <a:solidFill>
                <a:schemeClr val="tx2">
                  <a:lumMod val="50000"/>
                  <a:lumOff val="50000"/>
                </a:schemeClr>
              </a:solidFill>
              <a:ln w="12700">
                <a:solidFill>
                  <a:schemeClr val="tx2">
                    <a:alpha val="51000"/>
                  </a:schemeClr>
                </a:solidFill>
              </a:ln>
            </c:spPr>
            <c:extLst>
              <c:ext xmlns:c16="http://schemas.microsoft.com/office/drawing/2014/chart" uri="{C3380CC4-5D6E-409C-BE32-E72D297353CC}">
                <c16:uniqueId val="{0000000B-9F66-4411-994E-4080729F95D3}"/>
              </c:ext>
            </c:extLst>
          </c:dPt>
          <c:dPt>
            <c:idx val="6"/>
            <c:invertIfNegative val="0"/>
            <c:bubble3D val="0"/>
            <c:extLst>
              <c:ext xmlns:c16="http://schemas.microsoft.com/office/drawing/2014/chart" uri="{C3380CC4-5D6E-409C-BE32-E72D297353CC}">
                <c16:uniqueId val="{0000000D-9F66-4411-994E-4080729F95D3}"/>
              </c:ext>
            </c:extLst>
          </c:dPt>
          <c:dPt>
            <c:idx val="7"/>
            <c:invertIfNegative val="0"/>
            <c:bubble3D val="0"/>
            <c:spPr>
              <a:solidFill>
                <a:schemeClr val="tx2">
                  <a:lumMod val="50000"/>
                  <a:lumOff val="50000"/>
                </a:schemeClr>
              </a:solidFill>
              <a:ln w="12700">
                <a:solidFill>
                  <a:schemeClr val="tx2">
                    <a:alpha val="51000"/>
                  </a:schemeClr>
                </a:solidFill>
              </a:ln>
            </c:spPr>
            <c:extLst>
              <c:ext xmlns:c16="http://schemas.microsoft.com/office/drawing/2014/chart" uri="{C3380CC4-5D6E-409C-BE32-E72D297353CC}">
                <c16:uniqueId val="{0000000F-9F66-4411-994E-4080729F95D3}"/>
              </c:ext>
            </c:extLst>
          </c:dPt>
          <c:dPt>
            <c:idx val="8"/>
            <c:invertIfNegative val="0"/>
            <c:bubble3D val="0"/>
            <c:extLst>
              <c:ext xmlns:c16="http://schemas.microsoft.com/office/drawing/2014/chart" uri="{C3380CC4-5D6E-409C-BE32-E72D297353CC}">
                <c16:uniqueId val="{00000011-9F66-4411-994E-4080729F95D3}"/>
              </c:ext>
            </c:extLst>
          </c:dPt>
          <c:dPt>
            <c:idx val="9"/>
            <c:invertIfNegative val="0"/>
            <c:bubble3D val="0"/>
            <c:extLst>
              <c:ext xmlns:c16="http://schemas.microsoft.com/office/drawing/2014/chart" uri="{C3380CC4-5D6E-409C-BE32-E72D297353CC}">
                <c16:uniqueId val="{00000013-9F66-4411-994E-4080729F95D3}"/>
              </c:ext>
            </c:extLst>
          </c:dPt>
          <c:dPt>
            <c:idx val="10"/>
            <c:invertIfNegative val="0"/>
            <c:bubble3D val="0"/>
            <c:extLst>
              <c:ext xmlns:c16="http://schemas.microsoft.com/office/drawing/2014/chart" uri="{C3380CC4-5D6E-409C-BE32-E72D297353CC}">
                <c16:uniqueId val="{00000015-9F66-4411-994E-4080729F95D3}"/>
              </c:ext>
            </c:extLst>
          </c:dPt>
          <c:dPt>
            <c:idx val="11"/>
            <c:invertIfNegative val="0"/>
            <c:bubble3D val="0"/>
            <c:extLst>
              <c:ext xmlns:c16="http://schemas.microsoft.com/office/drawing/2014/chart" uri="{C3380CC4-5D6E-409C-BE32-E72D297353CC}">
                <c16:uniqueId val="{00000017-9F66-4411-994E-4080729F95D3}"/>
              </c:ext>
            </c:extLst>
          </c:dPt>
          <c:dLbls>
            <c:dLbl>
              <c:idx val="8"/>
              <c:layout>
                <c:manualLayout>
                  <c:x val="1.4044943820224599E-3"/>
                  <c:y val="3.424657534246459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9F66-4411-994E-4080729F95D3}"/>
                </c:ext>
              </c:extLst>
            </c:dLbl>
            <c:numFmt formatCode="0.0%" sourceLinked="0"/>
            <c:spPr>
              <a:noFill/>
              <a:ln w="1906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Academic Advisin</c:v>
                </c:pt>
                <c:pt idx="1">
                  <c:v>comp</c:v>
                </c:pt>
                <c:pt idx="2">
                  <c:v>Student Health services</c:v>
                </c:pt>
                <c:pt idx="3">
                  <c:v>comp</c:v>
                </c:pt>
                <c:pt idx="4">
                  <c:v>Mentoring received from staff</c:v>
                </c:pt>
                <c:pt idx="5">
                  <c:v>comp</c:v>
                </c:pt>
                <c:pt idx="6">
                  <c:v>Respect for the expression of diverse beliefs</c:v>
                </c:pt>
                <c:pt idx="7">
                  <c:v>comp</c:v>
                </c:pt>
              </c:strCache>
            </c:strRef>
          </c:cat>
          <c:val>
            <c:numRef>
              <c:f>Sheet1!$B$2:$B$9</c:f>
              <c:numCache>
                <c:formatCode>0.0%</c:formatCode>
                <c:ptCount val="8"/>
                <c:pt idx="0">
                  <c:v>0.33300000000000002</c:v>
                </c:pt>
                <c:pt idx="1">
                  <c:v>0.42199999999999999</c:v>
                </c:pt>
                <c:pt idx="2">
                  <c:v>0.33800000000000002</c:v>
                </c:pt>
                <c:pt idx="3">
                  <c:v>0.31</c:v>
                </c:pt>
                <c:pt idx="4">
                  <c:v>0.29499999999999998</c:v>
                </c:pt>
                <c:pt idx="5">
                  <c:v>0.36199999999999999</c:v>
                </c:pt>
                <c:pt idx="6">
                  <c:v>0.38800000000000001</c:v>
                </c:pt>
                <c:pt idx="7">
                  <c:v>0.40899999999999997</c:v>
                </c:pt>
              </c:numCache>
            </c:numRef>
          </c:val>
          <c:extLst>
            <c:ext xmlns:c16="http://schemas.microsoft.com/office/drawing/2014/chart" uri="{C3380CC4-5D6E-409C-BE32-E72D297353CC}">
              <c16:uniqueId val="{00000018-9F66-4411-994E-4080729F95D3}"/>
            </c:ext>
          </c:extLst>
        </c:ser>
        <c:ser>
          <c:idx val="0"/>
          <c:order val="1"/>
          <c:tx>
            <c:strRef>
              <c:f>Sheet1!$C$1</c:f>
              <c:strCache>
                <c:ptCount val="1"/>
                <c:pt idx="0">
                  <c:v>satisfied</c:v>
                </c:pt>
              </c:strCache>
            </c:strRef>
          </c:tx>
          <c:spPr>
            <a:solidFill>
              <a:schemeClr val="accent2"/>
            </a:solidFill>
            <a:ln w="9525">
              <a:solidFill>
                <a:schemeClr val="tx2">
                  <a:alpha val="50000"/>
                </a:schemeClr>
              </a:solidFill>
            </a:ln>
          </c:spPr>
          <c:invertIfNegative val="0"/>
          <c:dPt>
            <c:idx val="0"/>
            <c:invertIfNegative val="0"/>
            <c:bubble3D val="0"/>
            <c:spPr>
              <a:solidFill>
                <a:schemeClr val="accent4"/>
              </a:solidFill>
              <a:ln w="9525">
                <a:solidFill>
                  <a:schemeClr val="tx2">
                    <a:alpha val="50000"/>
                  </a:schemeClr>
                </a:solidFill>
              </a:ln>
            </c:spPr>
            <c:extLst>
              <c:ext xmlns:c16="http://schemas.microsoft.com/office/drawing/2014/chart" uri="{C3380CC4-5D6E-409C-BE32-E72D297353CC}">
                <c16:uniqueId val="{0000001A-9F66-4411-994E-4080729F95D3}"/>
              </c:ext>
            </c:extLst>
          </c:dPt>
          <c:dPt>
            <c:idx val="1"/>
            <c:invertIfNegative val="0"/>
            <c:bubble3D val="0"/>
            <c:spPr>
              <a:solidFill>
                <a:schemeClr val="tx2"/>
              </a:solidFill>
              <a:ln w="9525">
                <a:solidFill>
                  <a:schemeClr val="tx2">
                    <a:alpha val="50000"/>
                  </a:schemeClr>
                </a:solidFill>
              </a:ln>
            </c:spPr>
            <c:extLst>
              <c:ext xmlns:c16="http://schemas.microsoft.com/office/drawing/2014/chart" uri="{C3380CC4-5D6E-409C-BE32-E72D297353CC}">
                <c16:uniqueId val="{00000013-3284-44A0-A3EA-83F20DDADCF2}"/>
              </c:ext>
            </c:extLst>
          </c:dPt>
          <c:dPt>
            <c:idx val="2"/>
            <c:invertIfNegative val="0"/>
            <c:bubble3D val="0"/>
            <c:spPr>
              <a:solidFill>
                <a:schemeClr val="accent4"/>
              </a:solidFill>
              <a:ln w="9525">
                <a:solidFill>
                  <a:schemeClr val="tx2">
                    <a:alpha val="50000"/>
                  </a:schemeClr>
                </a:solidFill>
              </a:ln>
            </c:spPr>
            <c:extLst>
              <c:ext xmlns:c16="http://schemas.microsoft.com/office/drawing/2014/chart" uri="{C3380CC4-5D6E-409C-BE32-E72D297353CC}">
                <c16:uniqueId val="{0000001C-9F66-4411-994E-4080729F95D3}"/>
              </c:ext>
            </c:extLst>
          </c:dPt>
          <c:dPt>
            <c:idx val="3"/>
            <c:invertIfNegative val="0"/>
            <c:bubble3D val="0"/>
            <c:spPr>
              <a:solidFill>
                <a:schemeClr val="tx2"/>
              </a:solidFill>
              <a:ln w="9525">
                <a:solidFill>
                  <a:schemeClr val="tx2">
                    <a:alpha val="50000"/>
                  </a:schemeClr>
                </a:solidFill>
              </a:ln>
            </c:spPr>
            <c:extLst>
              <c:ext xmlns:c16="http://schemas.microsoft.com/office/drawing/2014/chart" uri="{C3380CC4-5D6E-409C-BE32-E72D297353CC}">
                <c16:uniqueId val="{00000017-3284-44A0-A3EA-83F20DDADCF2}"/>
              </c:ext>
            </c:extLst>
          </c:dPt>
          <c:dPt>
            <c:idx val="4"/>
            <c:invertIfNegative val="0"/>
            <c:bubble3D val="0"/>
            <c:spPr>
              <a:solidFill>
                <a:schemeClr val="accent4"/>
              </a:solidFill>
              <a:ln w="9525">
                <a:solidFill>
                  <a:schemeClr val="tx2">
                    <a:alpha val="50000"/>
                  </a:schemeClr>
                </a:solidFill>
              </a:ln>
            </c:spPr>
            <c:extLst>
              <c:ext xmlns:c16="http://schemas.microsoft.com/office/drawing/2014/chart" uri="{C3380CC4-5D6E-409C-BE32-E72D297353CC}">
                <c16:uniqueId val="{0000001E-9F66-4411-994E-4080729F95D3}"/>
              </c:ext>
            </c:extLst>
          </c:dPt>
          <c:dPt>
            <c:idx val="5"/>
            <c:invertIfNegative val="0"/>
            <c:bubble3D val="0"/>
            <c:spPr>
              <a:solidFill>
                <a:schemeClr val="tx2"/>
              </a:solidFill>
              <a:ln w="9525">
                <a:solidFill>
                  <a:schemeClr val="tx2">
                    <a:alpha val="50000"/>
                  </a:schemeClr>
                </a:solidFill>
              </a:ln>
            </c:spPr>
            <c:extLst>
              <c:ext xmlns:c16="http://schemas.microsoft.com/office/drawing/2014/chart" uri="{C3380CC4-5D6E-409C-BE32-E72D297353CC}">
                <c16:uniqueId val="{0000001B-3284-44A0-A3EA-83F20DDADCF2}"/>
              </c:ext>
            </c:extLst>
          </c:dPt>
          <c:dPt>
            <c:idx val="6"/>
            <c:invertIfNegative val="0"/>
            <c:bubble3D val="0"/>
            <c:spPr>
              <a:solidFill>
                <a:schemeClr val="accent4"/>
              </a:solidFill>
              <a:ln w="9525">
                <a:solidFill>
                  <a:schemeClr val="tx2">
                    <a:alpha val="50000"/>
                  </a:schemeClr>
                </a:solidFill>
              </a:ln>
            </c:spPr>
            <c:extLst>
              <c:ext xmlns:c16="http://schemas.microsoft.com/office/drawing/2014/chart" uri="{C3380CC4-5D6E-409C-BE32-E72D297353CC}">
                <c16:uniqueId val="{00000020-9F66-4411-994E-4080729F95D3}"/>
              </c:ext>
            </c:extLst>
          </c:dPt>
          <c:dPt>
            <c:idx val="7"/>
            <c:invertIfNegative val="0"/>
            <c:bubble3D val="0"/>
            <c:spPr>
              <a:solidFill>
                <a:schemeClr val="tx2"/>
              </a:solidFill>
              <a:ln w="9525">
                <a:solidFill>
                  <a:schemeClr val="tx2">
                    <a:alpha val="50000"/>
                  </a:schemeClr>
                </a:solidFill>
              </a:ln>
            </c:spPr>
            <c:extLst>
              <c:ext xmlns:c16="http://schemas.microsoft.com/office/drawing/2014/chart" uri="{C3380CC4-5D6E-409C-BE32-E72D297353CC}">
                <c16:uniqueId val="{0000001F-3284-44A0-A3EA-83F20DDADCF2}"/>
              </c:ext>
            </c:extLst>
          </c:dPt>
          <c:dPt>
            <c:idx val="8"/>
            <c:invertIfNegative val="0"/>
            <c:bubble3D val="0"/>
            <c:spPr>
              <a:solidFill>
                <a:srgbClr val="C5FFFE"/>
              </a:solidFill>
              <a:ln w="9525">
                <a:solidFill>
                  <a:schemeClr val="tx2">
                    <a:alpha val="50000"/>
                  </a:schemeClr>
                </a:solidFill>
              </a:ln>
            </c:spPr>
            <c:extLst>
              <c:ext xmlns:c16="http://schemas.microsoft.com/office/drawing/2014/chart" uri="{C3380CC4-5D6E-409C-BE32-E72D297353CC}">
                <c16:uniqueId val="{00000022-9F66-4411-994E-4080729F95D3}"/>
              </c:ext>
            </c:extLst>
          </c:dPt>
          <c:dPt>
            <c:idx val="10"/>
            <c:invertIfNegative val="0"/>
            <c:bubble3D val="0"/>
            <c:spPr>
              <a:solidFill>
                <a:srgbClr val="C5FFFE"/>
              </a:solidFill>
              <a:ln w="9525">
                <a:solidFill>
                  <a:schemeClr val="tx2">
                    <a:alpha val="50000"/>
                  </a:schemeClr>
                </a:solidFill>
              </a:ln>
            </c:spPr>
            <c:extLst>
              <c:ext xmlns:c16="http://schemas.microsoft.com/office/drawing/2014/chart" uri="{C3380CC4-5D6E-409C-BE32-E72D297353CC}">
                <c16:uniqueId val="{00000024-9F66-4411-994E-4080729F95D3}"/>
              </c:ext>
            </c:extLst>
          </c:dPt>
          <c:dLbls>
            <c:numFmt formatCode="0.0%" sourceLinked="0"/>
            <c:spPr>
              <a:noFill/>
              <a:ln w="1906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Academic Advisin</c:v>
                </c:pt>
                <c:pt idx="1">
                  <c:v>comp</c:v>
                </c:pt>
                <c:pt idx="2">
                  <c:v>Student Health services</c:v>
                </c:pt>
                <c:pt idx="3">
                  <c:v>comp</c:v>
                </c:pt>
                <c:pt idx="4">
                  <c:v>Mentoring received from staff</c:v>
                </c:pt>
                <c:pt idx="5">
                  <c:v>comp</c:v>
                </c:pt>
                <c:pt idx="6">
                  <c:v>Respect for the expression of diverse beliefs</c:v>
                </c:pt>
                <c:pt idx="7">
                  <c:v>comp</c:v>
                </c:pt>
              </c:strCache>
            </c:strRef>
          </c:cat>
          <c:val>
            <c:numRef>
              <c:f>Sheet1!$C$2:$C$9</c:f>
              <c:numCache>
                <c:formatCode>0.0%</c:formatCode>
                <c:ptCount val="8"/>
                <c:pt idx="0">
                  <c:v>0.52600000000000002</c:v>
                </c:pt>
                <c:pt idx="1">
                  <c:v>0.34799999999999998</c:v>
                </c:pt>
                <c:pt idx="2">
                  <c:v>0.45900000000000002</c:v>
                </c:pt>
                <c:pt idx="3">
                  <c:v>0.19700000000000001</c:v>
                </c:pt>
                <c:pt idx="4">
                  <c:v>0.5</c:v>
                </c:pt>
                <c:pt idx="5">
                  <c:v>0.35499999999999998</c:v>
                </c:pt>
                <c:pt idx="6">
                  <c:v>0.36299999999999999</c:v>
                </c:pt>
                <c:pt idx="7">
                  <c:v>0.27800000000000002</c:v>
                </c:pt>
              </c:numCache>
            </c:numRef>
          </c:val>
          <c:extLst>
            <c:ext xmlns:c16="http://schemas.microsoft.com/office/drawing/2014/chart" uri="{C3380CC4-5D6E-409C-BE32-E72D297353CC}">
              <c16:uniqueId val="{00000025-9F66-4411-994E-4080729F95D3}"/>
            </c:ext>
          </c:extLst>
        </c:ser>
        <c:dLbls>
          <c:showLegendKey val="0"/>
          <c:showVal val="0"/>
          <c:showCatName val="0"/>
          <c:showSerName val="0"/>
          <c:showPercent val="0"/>
          <c:showBubbleSize val="0"/>
        </c:dLbls>
        <c:gapWidth val="44"/>
        <c:overlap val="100"/>
        <c:axId val="73838080"/>
        <c:axId val="681090368"/>
      </c:barChart>
      <c:catAx>
        <c:axId val="73838080"/>
        <c:scaling>
          <c:orientation val="minMax"/>
        </c:scaling>
        <c:delete val="0"/>
        <c:axPos val="b"/>
        <c:majorGridlines/>
        <c:numFmt formatCode="General" sourceLinked="0"/>
        <c:majorTickMark val="none"/>
        <c:minorTickMark val="none"/>
        <c:tickLblPos val="none"/>
        <c:crossAx val="681090368"/>
        <c:crosses val="autoZero"/>
        <c:auto val="1"/>
        <c:lblAlgn val="ctr"/>
        <c:lblOffset val="100"/>
        <c:tickLblSkip val="2"/>
        <c:tickMarkSkip val="2"/>
        <c:noMultiLvlLbl val="0"/>
      </c:catAx>
      <c:valAx>
        <c:axId val="681090368"/>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73838080"/>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899"/>
        </c:manualLayout>
      </c:layout>
      <c:barChart>
        <c:barDir val="col"/>
        <c:grouping val="stacked"/>
        <c:varyColors val="0"/>
        <c:ser>
          <c:idx val="1"/>
          <c:order val="0"/>
          <c:tx>
            <c:strRef>
              <c:f>Sheet1!$C$1</c:f>
              <c:strCache>
                <c:ptCount val="1"/>
                <c:pt idx="0">
                  <c:v>very satisfied</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1-8F7B-4844-8D8F-9515AA8A153B}"/>
              </c:ext>
            </c:extLst>
          </c:dPt>
          <c:dPt>
            <c:idx val="3"/>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3-8F7B-4844-8D8F-9515AA8A153B}"/>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I will give this college money as an alum</c:v>
                </c:pt>
                <c:pt idx="1">
                  <c:v>comp</c:v>
                </c:pt>
                <c:pt idx="2">
                  <c:v>I plan to remain engaged with this college (e.g. campus events, fundraising, admissions)</c:v>
                </c:pt>
                <c:pt idx="3">
                  <c:v>comp</c:v>
                </c:pt>
              </c:strCache>
            </c:strRef>
          </c:cat>
          <c:val>
            <c:numRef>
              <c:f>Sheet1!$C$2:$C$5</c:f>
              <c:numCache>
                <c:formatCode>0.0%</c:formatCode>
                <c:ptCount val="4"/>
                <c:pt idx="0">
                  <c:v>0.55800000000000005</c:v>
                </c:pt>
                <c:pt idx="1">
                  <c:v>0.46100000000000002</c:v>
                </c:pt>
                <c:pt idx="2">
                  <c:v>0.50600000000000001</c:v>
                </c:pt>
                <c:pt idx="3">
                  <c:v>0.45400000000000001</c:v>
                </c:pt>
              </c:numCache>
            </c:numRef>
          </c:val>
          <c:extLst>
            <c:ext xmlns:c16="http://schemas.microsoft.com/office/drawing/2014/chart" uri="{C3380CC4-5D6E-409C-BE32-E72D297353CC}">
              <c16:uniqueId val="{00000004-8F7B-4844-8D8F-9515AA8A153B}"/>
            </c:ext>
          </c:extLst>
        </c:ser>
        <c:ser>
          <c:idx val="0"/>
          <c:order val="1"/>
          <c:tx>
            <c:strRef>
              <c:f>Sheet1!$B$1</c:f>
              <c:strCache>
                <c:ptCount val="1"/>
                <c:pt idx="0">
                  <c:v>satisfied</c:v>
                </c:pt>
              </c:strCache>
            </c:strRef>
          </c:tx>
          <c:spPr>
            <a:solidFill>
              <a:schemeClr val="accent2"/>
            </a:solidFill>
            <a:ln w="3175">
              <a:solidFill>
                <a:schemeClr val="tx1"/>
              </a:solidFill>
            </a:ln>
          </c:spPr>
          <c:invertIfNegative val="0"/>
          <c:dPt>
            <c:idx val="0"/>
            <c:invertIfNegative val="0"/>
            <c:bubble3D val="0"/>
            <c:spPr>
              <a:solidFill>
                <a:schemeClr val="accent4"/>
              </a:solidFill>
              <a:ln w="3175">
                <a:solidFill>
                  <a:schemeClr val="tx1"/>
                </a:solidFill>
              </a:ln>
            </c:spPr>
            <c:extLst>
              <c:ext xmlns:c16="http://schemas.microsoft.com/office/drawing/2014/chart" uri="{C3380CC4-5D6E-409C-BE32-E72D297353CC}">
                <c16:uniqueId val="{00000006-8F7B-4844-8D8F-9515AA8A153B}"/>
              </c:ext>
            </c:extLst>
          </c:dPt>
          <c:dPt>
            <c:idx val="1"/>
            <c:invertIfNegative val="0"/>
            <c:bubble3D val="0"/>
            <c:spPr>
              <a:solidFill>
                <a:schemeClr val="tx2"/>
              </a:solidFill>
              <a:ln w="3175">
                <a:solidFill>
                  <a:schemeClr val="tx1"/>
                </a:solidFill>
              </a:ln>
            </c:spPr>
            <c:extLst>
              <c:ext xmlns:c16="http://schemas.microsoft.com/office/drawing/2014/chart" uri="{C3380CC4-5D6E-409C-BE32-E72D297353CC}">
                <c16:uniqueId val="{00000007-7854-48DB-AADC-967399847259}"/>
              </c:ext>
            </c:extLst>
          </c:dPt>
          <c:dPt>
            <c:idx val="2"/>
            <c:invertIfNegative val="0"/>
            <c:bubble3D val="0"/>
            <c:spPr>
              <a:solidFill>
                <a:schemeClr val="accent4"/>
              </a:solidFill>
              <a:ln w="3175">
                <a:solidFill>
                  <a:schemeClr val="tx1"/>
                </a:solidFill>
              </a:ln>
            </c:spPr>
            <c:extLst>
              <c:ext xmlns:c16="http://schemas.microsoft.com/office/drawing/2014/chart" uri="{C3380CC4-5D6E-409C-BE32-E72D297353CC}">
                <c16:uniqueId val="{00000008-8F7B-4844-8D8F-9515AA8A153B}"/>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0B-7854-48DB-AADC-967399847259}"/>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I will give this college money as an alum</c:v>
                </c:pt>
                <c:pt idx="1">
                  <c:v>comp</c:v>
                </c:pt>
                <c:pt idx="2">
                  <c:v>I plan to remain engaged with this college (e.g. campus events, fundraising, admissions)</c:v>
                </c:pt>
                <c:pt idx="3">
                  <c:v>comp</c:v>
                </c:pt>
              </c:strCache>
            </c:strRef>
          </c:cat>
          <c:val>
            <c:numRef>
              <c:f>Sheet1!$B$2:$B$5</c:f>
              <c:numCache>
                <c:formatCode>0.0%</c:formatCode>
                <c:ptCount val="4"/>
                <c:pt idx="0">
                  <c:v>0.19500000000000001</c:v>
                </c:pt>
                <c:pt idx="1">
                  <c:v>0.12</c:v>
                </c:pt>
                <c:pt idx="2">
                  <c:v>0.29899999999999999</c:v>
                </c:pt>
                <c:pt idx="3">
                  <c:v>0.184</c:v>
                </c:pt>
              </c:numCache>
            </c:numRef>
          </c:val>
          <c:extLst>
            <c:ext xmlns:c16="http://schemas.microsoft.com/office/drawing/2014/chart" uri="{C3380CC4-5D6E-409C-BE32-E72D297353CC}">
              <c16:uniqueId val="{00000009-8F7B-4844-8D8F-9515AA8A153B}"/>
            </c:ext>
          </c:extLst>
        </c:ser>
        <c:dLbls>
          <c:showLegendKey val="0"/>
          <c:showVal val="0"/>
          <c:showCatName val="0"/>
          <c:showSerName val="0"/>
          <c:showPercent val="0"/>
          <c:showBubbleSize val="0"/>
        </c:dLbls>
        <c:gapWidth val="75"/>
        <c:overlap val="100"/>
        <c:axId val="74188288"/>
        <c:axId val="681095104"/>
      </c:barChart>
      <c:catAx>
        <c:axId val="74188288"/>
        <c:scaling>
          <c:orientation val="minMax"/>
        </c:scaling>
        <c:delete val="0"/>
        <c:axPos val="b"/>
        <c:majorGridlines/>
        <c:numFmt formatCode="General" sourceLinked="0"/>
        <c:majorTickMark val="none"/>
        <c:minorTickMark val="none"/>
        <c:tickLblPos val="none"/>
        <c:crossAx val="681095104"/>
        <c:crosses val="autoZero"/>
        <c:auto val="1"/>
        <c:lblAlgn val="ctr"/>
        <c:lblOffset val="100"/>
        <c:tickLblSkip val="2"/>
        <c:tickMarkSkip val="2"/>
        <c:noMultiLvlLbl val="0"/>
      </c:catAx>
      <c:valAx>
        <c:axId val="681095104"/>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74188288"/>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solidFill>
                  <a:schemeClr val="accent1">
                    <a:lumMod val="50000"/>
                  </a:schemeClr>
                </a:solidFill>
                <a:latin typeface="Franklin Gothic Medium" panose="020B0603020102020204" pitchFamily="34" charset="0"/>
              </a:defRPr>
            </a:pPr>
            <a:r>
              <a:rPr lang="en-US" sz="2200" dirty="0">
                <a:solidFill>
                  <a:srgbClr val="93328E"/>
                </a:solidFill>
                <a:latin typeface="Franklin Gothic Medium" panose="020B0603020102020204" pitchFamily="34" charset="0"/>
              </a:rPr>
              <a:t>Race/Ethnicity</a:t>
            </a:r>
            <a:r>
              <a:rPr lang="en-US" sz="2200" baseline="0" dirty="0">
                <a:solidFill>
                  <a:schemeClr val="tx2"/>
                </a:solidFill>
                <a:latin typeface="Franklin Gothic Medium" panose="020B0603020102020204" pitchFamily="34" charset="0"/>
              </a:rPr>
              <a:t> </a:t>
            </a:r>
          </a:p>
        </c:rich>
      </c:tx>
      <c:layout>
        <c:manualLayout>
          <c:xMode val="edge"/>
          <c:yMode val="edge"/>
          <c:x val="0.44902191405915104"/>
          <c:y val="0"/>
        </c:manualLayout>
      </c:layout>
      <c:overlay val="0"/>
    </c:title>
    <c:autoTitleDeleted val="0"/>
    <c:plotArea>
      <c:layout>
        <c:manualLayout>
          <c:layoutTarget val="inner"/>
          <c:xMode val="edge"/>
          <c:yMode val="edge"/>
          <c:x val="0.13767479708381802"/>
          <c:y val="8.7462713886579363E-2"/>
          <c:w val="0.84782024642753995"/>
          <c:h val="0.62835003020530378"/>
        </c:manualLayout>
      </c:layout>
      <c:barChart>
        <c:barDir val="col"/>
        <c:grouping val="clustered"/>
        <c:varyColors val="0"/>
        <c:ser>
          <c:idx val="0"/>
          <c:order val="0"/>
          <c:spPr>
            <a:solidFill>
              <a:srgbClr val="93328E"/>
            </a:solidFill>
          </c:spPr>
          <c:invertIfNegative val="0"/>
          <c:dLbls>
            <c:numFmt formatCode="0.0%" sourceLinked="0"/>
            <c:spPr>
              <a:noFill/>
              <a:ln w="21370">
                <a:noFill/>
              </a:ln>
            </c:spPr>
            <c:txPr>
              <a:bodyPr/>
              <a:lstStyle/>
              <a:p>
                <a:pPr>
                  <a:defRPr sz="1400" b="1" i="0" u="none" strike="noStrike" baseline="0">
                    <a:solidFill>
                      <a:schemeClr val="tx2"/>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African American/
Black</c:v>
                </c:pt>
                <c:pt idx="1">
                  <c:v>Native American/
Alaska Native</c:v>
                </c:pt>
                <c:pt idx="2">
                  <c:v>Asian/
Pacific Islander</c:v>
                </c:pt>
                <c:pt idx="3">
                  <c:v>Latina/o/x</c:v>
                </c:pt>
                <c:pt idx="4">
                  <c:v>White</c:v>
                </c:pt>
                <c:pt idx="5">
                  <c:v>Other Race/
Ethnicity</c:v>
                </c:pt>
                <c:pt idx="6">
                  <c:v>Two or More
Races/
Ethnicities</c:v>
                </c:pt>
              </c:strCache>
            </c:strRef>
          </c:cat>
          <c:val>
            <c:numRef>
              <c:f>Sheet1!$B$2:$B$8</c:f>
              <c:numCache>
                <c:formatCode>0.0%</c:formatCode>
                <c:ptCount val="7"/>
                <c:pt idx="0">
                  <c:v>4.9000000000000002E-2</c:v>
                </c:pt>
                <c:pt idx="1">
                  <c:v>0</c:v>
                </c:pt>
                <c:pt idx="2">
                  <c:v>4.9000000000000002E-2</c:v>
                </c:pt>
                <c:pt idx="3">
                  <c:v>3.6999999999999998E-2</c:v>
                </c:pt>
                <c:pt idx="4">
                  <c:v>0.80200000000000005</c:v>
                </c:pt>
                <c:pt idx="5">
                  <c:v>1.2E-2</c:v>
                </c:pt>
                <c:pt idx="6">
                  <c:v>4.9000000000000002E-2</c:v>
                </c:pt>
              </c:numCache>
            </c:numRef>
          </c:val>
          <c:extLst>
            <c:ext xmlns:c16="http://schemas.microsoft.com/office/drawing/2014/chart" uri="{C3380CC4-5D6E-409C-BE32-E72D297353CC}">
              <c16:uniqueId val="{00000000-63BE-46AC-B8EE-38A80999543D}"/>
            </c:ext>
          </c:extLst>
        </c:ser>
        <c:dLbls>
          <c:showLegendKey val="0"/>
          <c:showVal val="1"/>
          <c:showCatName val="0"/>
          <c:showSerName val="0"/>
          <c:showPercent val="0"/>
          <c:showBubbleSize val="0"/>
        </c:dLbls>
        <c:gapWidth val="50"/>
        <c:axId val="86228992"/>
        <c:axId val="90234176"/>
      </c:barChart>
      <c:catAx>
        <c:axId val="86228992"/>
        <c:scaling>
          <c:orientation val="minMax"/>
        </c:scaling>
        <c:delete val="0"/>
        <c:axPos val="b"/>
        <c:numFmt formatCode="General" sourceLinked="1"/>
        <c:majorTickMark val="out"/>
        <c:minorTickMark val="none"/>
        <c:tickLblPos val="nextTo"/>
        <c:spPr>
          <a:ln w="19050">
            <a:solidFill>
              <a:schemeClr val="tx1"/>
            </a:solidFill>
          </a:ln>
        </c:spPr>
        <c:txPr>
          <a:bodyPr rot="-5400000" vert="horz"/>
          <a:lstStyle/>
          <a:p>
            <a:pPr>
              <a:defRPr sz="1400">
                <a:solidFill>
                  <a:schemeClr val="tx2"/>
                </a:solidFill>
              </a:defRPr>
            </a:pPr>
            <a:endParaRPr lang="en-US"/>
          </a:p>
        </c:txPr>
        <c:crossAx val="90234176"/>
        <c:crosses val="autoZero"/>
        <c:auto val="1"/>
        <c:lblAlgn val="ctr"/>
        <c:lblOffset val="100"/>
        <c:tickLblSkip val="1"/>
        <c:tickMarkSkip val="1"/>
        <c:noMultiLvlLbl val="0"/>
      </c:catAx>
      <c:valAx>
        <c:axId val="90234176"/>
        <c:scaling>
          <c:orientation val="minMax"/>
          <c:max val="1"/>
          <c:min val="0"/>
        </c:scaling>
        <c:delete val="0"/>
        <c:axPos val="l"/>
        <c:numFmt formatCode="0%" sourceLinked="0"/>
        <c:majorTickMark val="none"/>
        <c:minorTickMark val="none"/>
        <c:tickLblPos val="nextTo"/>
        <c:spPr>
          <a:ln w="19050">
            <a:solidFill>
              <a:schemeClr val="tx1"/>
            </a:solidFill>
          </a:ln>
        </c:spPr>
        <c:txPr>
          <a:bodyPr rot="0" vert="horz"/>
          <a:lstStyle/>
          <a:p>
            <a:pPr>
              <a:defRPr sz="1400" b="1" i="0" u="none" strike="noStrike" baseline="0">
                <a:solidFill>
                  <a:schemeClr val="tx2"/>
                </a:solidFill>
                <a:latin typeface="Garamond"/>
                <a:ea typeface="Garamond"/>
                <a:cs typeface="Garamond"/>
              </a:defRPr>
            </a:pPr>
            <a:endParaRPr lang="en-US"/>
          </a:p>
        </c:txPr>
        <c:crossAx val="86228992"/>
        <c:crosses val="autoZero"/>
        <c:crossBetween val="between"/>
        <c:majorUnit val="0.1"/>
        <c:minorUnit val="0.04"/>
      </c:valAx>
      <c:spPr>
        <a:noFill/>
        <a:ln w="25403">
          <a:noFill/>
        </a:ln>
      </c:spPr>
    </c:plotArea>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0"/>
    <c:plotArea>
      <c:layout>
        <c:manualLayout>
          <c:layoutTarget val="inner"/>
          <c:xMode val="edge"/>
          <c:yMode val="edge"/>
          <c:x val="0.30840080927384078"/>
          <c:y val="5.3668161271507725E-2"/>
          <c:w val="0.6570386045494313"/>
          <c:h val="0.81854786380869105"/>
        </c:manualLayout>
      </c:layout>
      <c:barChart>
        <c:barDir val="bar"/>
        <c:grouping val="clustered"/>
        <c:varyColors val="0"/>
        <c:ser>
          <c:idx val="1"/>
          <c:order val="0"/>
          <c:tx>
            <c:strRef>
              <c:f>Sheet1!$C$1</c:f>
              <c:strCache>
                <c:ptCount val="1"/>
                <c:pt idx="0">
                  <c:v>Comparison Group</c:v>
                </c:pt>
              </c:strCache>
            </c:strRef>
          </c:tx>
          <c:spPr>
            <a:solidFill>
              <a:srgbClr val="1F2A44"/>
            </a:solidFill>
            <a:ln w="9525">
              <a:solidFill>
                <a:schemeClr val="tx2"/>
              </a:solidFill>
            </a:ln>
          </c:spPr>
          <c:invertIfNegative val="0"/>
          <c:dLbls>
            <c:numFmt formatCode="0.0%" sourceLinked="0"/>
            <c:spPr>
              <a:noFill/>
              <a:ln>
                <a:noFill/>
              </a:ln>
              <a:effectLst/>
            </c:spPr>
            <c:txPr>
              <a:bodyPr/>
              <a:lstStyle/>
              <a:p>
                <a:pPr>
                  <a:defRPr sz="1200" b="1" i="0" baseline="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Sheet1!$A$2:$A$14</c:f>
              <c:strCache>
                <c:ptCount val="13"/>
                <c:pt idx="0">
                  <c:v>Other</c:v>
                </c:pt>
                <c:pt idx="1">
                  <c:v>Social Sciences</c:v>
                </c:pt>
                <c:pt idx="2">
                  <c:v>Physical Sciences</c:v>
                </c:pt>
                <c:pt idx="3">
                  <c:v>Math or Computer Science</c:v>
                </c:pt>
                <c:pt idx="4">
                  <c:v>Arts &amp; Humanities</c:v>
                </c:pt>
                <c:pt idx="5">
                  <c:v>History or Political Science</c:v>
                </c:pt>
                <c:pt idx="6">
                  <c:v>Health Professions</c:v>
                </c:pt>
                <c:pt idx="7">
                  <c:v>Fine Arts</c:v>
                </c:pt>
                <c:pt idx="8">
                  <c:v>English</c:v>
                </c:pt>
                <c:pt idx="9">
                  <c:v>Engineering</c:v>
                </c:pt>
                <c:pt idx="10">
                  <c:v>Education</c:v>
                </c:pt>
                <c:pt idx="11">
                  <c:v>Business</c:v>
                </c:pt>
                <c:pt idx="12">
                  <c:v>Biological Sciences</c:v>
                </c:pt>
              </c:strCache>
            </c:strRef>
          </c:cat>
          <c:val>
            <c:numRef>
              <c:f>Sheet1!$C$2:$C$14</c:f>
              <c:numCache>
                <c:formatCode>0.0%</c:formatCode>
                <c:ptCount val="13"/>
                <c:pt idx="0">
                  <c:v>5.3999999999999999E-2</c:v>
                </c:pt>
                <c:pt idx="1">
                  <c:v>0.191</c:v>
                </c:pt>
                <c:pt idx="2">
                  <c:v>6.4000000000000001E-2</c:v>
                </c:pt>
                <c:pt idx="3">
                  <c:v>4.2000000000000003E-2</c:v>
                </c:pt>
                <c:pt idx="4">
                  <c:v>0.11700000000000001</c:v>
                </c:pt>
                <c:pt idx="5">
                  <c:v>0.107</c:v>
                </c:pt>
                <c:pt idx="6">
                  <c:v>2E-3</c:v>
                </c:pt>
                <c:pt idx="7">
                  <c:v>9.2999999999999999E-2</c:v>
                </c:pt>
                <c:pt idx="8">
                  <c:v>7.1999999999999995E-2</c:v>
                </c:pt>
                <c:pt idx="9">
                  <c:v>1.2E-2</c:v>
                </c:pt>
                <c:pt idx="10">
                  <c:v>1.7999999999999999E-2</c:v>
                </c:pt>
                <c:pt idx="11">
                  <c:v>8.2000000000000003E-2</c:v>
                </c:pt>
                <c:pt idx="12">
                  <c:v>0.14699999999999999</c:v>
                </c:pt>
              </c:numCache>
            </c:numRef>
          </c:val>
          <c:extLst>
            <c:ext xmlns:c16="http://schemas.microsoft.com/office/drawing/2014/chart" uri="{C3380CC4-5D6E-409C-BE32-E72D297353CC}">
              <c16:uniqueId val="{00000000-2349-47EC-A0C5-1CEDBFB5973C}"/>
            </c:ext>
          </c:extLst>
        </c:ser>
        <c:ser>
          <c:idx val="0"/>
          <c:order val="1"/>
          <c:tx>
            <c:strRef>
              <c:f>Sheet1!$B$1</c:f>
              <c:strCache>
                <c:ptCount val="1"/>
                <c:pt idx="0">
                  <c:v>Your Institution</c:v>
                </c:pt>
              </c:strCache>
            </c:strRef>
          </c:tx>
          <c:spPr>
            <a:ln>
              <a:solidFill>
                <a:schemeClr val="tx2"/>
              </a:solidFill>
            </a:ln>
          </c:spPr>
          <c:invertIfNegative val="0"/>
          <c:dLbls>
            <c:numFmt formatCode="0.0%" sourceLinked="0"/>
            <c:spPr>
              <a:noFill/>
              <a:ln>
                <a:noFill/>
              </a:ln>
              <a:effectLst/>
            </c:spPr>
            <c:txPr>
              <a:bodyPr/>
              <a:lstStyle/>
              <a:p>
                <a:pPr>
                  <a:defRPr sz="1200" b="1" i="0" baseline="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Sheet1!$A$2:$A$14</c:f>
              <c:strCache>
                <c:ptCount val="13"/>
                <c:pt idx="0">
                  <c:v>Other</c:v>
                </c:pt>
                <c:pt idx="1">
                  <c:v>Social Sciences</c:v>
                </c:pt>
                <c:pt idx="2">
                  <c:v>Physical Sciences</c:v>
                </c:pt>
                <c:pt idx="3">
                  <c:v>Math or Computer Science</c:v>
                </c:pt>
                <c:pt idx="4">
                  <c:v>Arts &amp; Humanities</c:v>
                </c:pt>
                <c:pt idx="5">
                  <c:v>History or Political Science</c:v>
                </c:pt>
                <c:pt idx="6">
                  <c:v>Health Professions</c:v>
                </c:pt>
                <c:pt idx="7">
                  <c:v>Fine Arts</c:v>
                </c:pt>
                <c:pt idx="8">
                  <c:v>English</c:v>
                </c:pt>
                <c:pt idx="9">
                  <c:v>Engineering</c:v>
                </c:pt>
                <c:pt idx="10">
                  <c:v>Education</c:v>
                </c:pt>
                <c:pt idx="11">
                  <c:v>Business</c:v>
                </c:pt>
                <c:pt idx="12">
                  <c:v>Biological Sciences</c:v>
                </c:pt>
              </c:strCache>
            </c:strRef>
          </c:cat>
          <c:val>
            <c:numRef>
              <c:f>Sheet1!$B$2:$B$14</c:f>
              <c:numCache>
                <c:formatCode>0.0%</c:formatCode>
                <c:ptCount val="13"/>
                <c:pt idx="0">
                  <c:v>1.4E-2</c:v>
                </c:pt>
                <c:pt idx="1">
                  <c:v>0.188</c:v>
                </c:pt>
                <c:pt idx="2">
                  <c:v>8.7999999999999995E-2</c:v>
                </c:pt>
                <c:pt idx="3">
                  <c:v>3.7999999999999999E-2</c:v>
                </c:pt>
                <c:pt idx="4">
                  <c:v>0.15</c:v>
                </c:pt>
                <c:pt idx="5">
                  <c:v>0.21299999999999999</c:v>
                </c:pt>
                <c:pt idx="6">
                  <c:v>0</c:v>
                </c:pt>
                <c:pt idx="7">
                  <c:v>0.13800000000000001</c:v>
                </c:pt>
                <c:pt idx="8">
                  <c:v>6.3E-2</c:v>
                </c:pt>
                <c:pt idx="9">
                  <c:v>0</c:v>
                </c:pt>
                <c:pt idx="10">
                  <c:v>0</c:v>
                </c:pt>
                <c:pt idx="11">
                  <c:v>2.5000000000000001E-2</c:v>
                </c:pt>
                <c:pt idx="12">
                  <c:v>6.3E-2</c:v>
                </c:pt>
              </c:numCache>
            </c:numRef>
          </c:val>
          <c:extLst>
            <c:ext xmlns:c16="http://schemas.microsoft.com/office/drawing/2014/chart" uri="{C3380CC4-5D6E-409C-BE32-E72D297353CC}">
              <c16:uniqueId val="{00000001-2349-47EC-A0C5-1CEDBFB5973C}"/>
            </c:ext>
          </c:extLst>
        </c:ser>
        <c:dLbls>
          <c:showLegendKey val="0"/>
          <c:showVal val="0"/>
          <c:showCatName val="0"/>
          <c:showSerName val="0"/>
          <c:showPercent val="0"/>
          <c:showBubbleSize val="0"/>
        </c:dLbls>
        <c:gapWidth val="75"/>
        <c:overlap val="-21"/>
        <c:axId val="199426048"/>
        <c:axId val="67661760"/>
      </c:barChart>
      <c:catAx>
        <c:axId val="199426048"/>
        <c:scaling>
          <c:orientation val="minMax"/>
        </c:scaling>
        <c:delete val="0"/>
        <c:axPos val="l"/>
        <c:numFmt formatCode="General" sourceLinked="1"/>
        <c:majorTickMark val="out"/>
        <c:minorTickMark val="none"/>
        <c:tickLblPos val="nextTo"/>
        <c:txPr>
          <a:bodyPr/>
          <a:lstStyle/>
          <a:p>
            <a:pPr>
              <a:defRPr sz="1400" b="1" baseline="0">
                <a:solidFill>
                  <a:schemeClr val="tx2"/>
                </a:solidFill>
              </a:defRPr>
            </a:pPr>
            <a:endParaRPr lang="en-US"/>
          </a:p>
        </c:txPr>
        <c:crossAx val="67661760"/>
        <c:crosses val="autoZero"/>
        <c:auto val="1"/>
        <c:lblAlgn val="ctr"/>
        <c:lblOffset val="100"/>
        <c:noMultiLvlLbl val="0"/>
      </c:catAx>
      <c:valAx>
        <c:axId val="67661760"/>
        <c:scaling>
          <c:orientation val="minMax"/>
          <c:max val="0.75000000000000011"/>
          <c:min val="0"/>
        </c:scaling>
        <c:delete val="0"/>
        <c:axPos val="b"/>
        <c:numFmt formatCode="0%" sourceLinked="0"/>
        <c:majorTickMark val="out"/>
        <c:minorTickMark val="none"/>
        <c:tickLblPos val="nextTo"/>
        <c:txPr>
          <a:bodyPr/>
          <a:lstStyle/>
          <a:p>
            <a:pPr>
              <a:defRPr sz="1300" b="1" baseline="0">
                <a:solidFill>
                  <a:schemeClr val="tx2"/>
                </a:solidFill>
              </a:defRPr>
            </a:pPr>
            <a:endParaRPr lang="en-US"/>
          </a:p>
        </c:txPr>
        <c:crossAx val="199426048"/>
        <c:crosses val="autoZero"/>
        <c:crossBetween val="between"/>
        <c:majorUnit val="0.25"/>
        <c:minorUnit val="0.01"/>
      </c:valAx>
    </c:plotArea>
    <c:legend>
      <c:legendPos val="b"/>
      <c:layout>
        <c:manualLayout>
          <c:xMode val="edge"/>
          <c:yMode val="edge"/>
          <c:x val="1.1690918046558653E-2"/>
          <c:y val="0.93613395379303799"/>
          <c:w val="0.98639999263020961"/>
          <c:h val="5.5138852877359E-2"/>
        </c:manualLayout>
      </c:layout>
      <c:overlay val="0"/>
      <c:txPr>
        <a:bodyPr/>
        <a:lstStyle/>
        <a:p>
          <a:pPr>
            <a:defRPr sz="14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4"/>
    </mc:Choice>
    <mc:Fallback>
      <c:style val="14"/>
    </mc:Fallback>
  </mc:AlternateContent>
  <c:chart>
    <c:title>
      <c:tx>
        <c:rich>
          <a:bodyPr/>
          <a:lstStyle/>
          <a:p>
            <a:pPr>
              <a:defRPr sz="2200">
                <a:latin typeface="Franklin Gothic Medium" panose="020B0603020102020204" pitchFamily="34" charset="0"/>
              </a:defRPr>
            </a:pPr>
            <a:r>
              <a:rPr lang="en-US" sz="2200" b="1" i="0" u="none" strike="noStrike" baseline="0" dirty="0"/>
              <a:t>When did you decide to pursue your current academic major?</a:t>
            </a:r>
            <a:endParaRPr lang="en-US" sz="2000" dirty="0">
              <a:solidFill>
                <a:schemeClr val="tx2"/>
              </a:solidFill>
              <a:latin typeface="Franklin Gothic Medium" panose="020B0603020102020204" pitchFamily="34" charset="0"/>
            </a:endParaRPr>
          </a:p>
        </c:rich>
      </c:tx>
      <c:layout>
        <c:manualLayout>
          <c:xMode val="edge"/>
          <c:yMode val="edge"/>
          <c:x val="0.13214258144202562"/>
          <c:y val="7.3215811386845825E-2"/>
        </c:manualLayout>
      </c:layout>
      <c:overlay val="0"/>
    </c:title>
    <c:autoTitleDeleted val="0"/>
    <c:plotArea>
      <c:layout>
        <c:manualLayout>
          <c:layoutTarget val="inner"/>
          <c:xMode val="edge"/>
          <c:yMode val="edge"/>
          <c:x val="0.29909563936086936"/>
          <c:y val="0.2674856076162892"/>
          <c:w val="0.48391249448313461"/>
          <c:h val="0.38494875085370406"/>
        </c:manualLayout>
      </c:layout>
      <c:barChart>
        <c:barDir val="col"/>
        <c:grouping val="clustered"/>
        <c:varyColors val="0"/>
        <c:ser>
          <c:idx val="0"/>
          <c:order val="0"/>
          <c:tx>
            <c:strRef>
              <c:f>Sheet1!$B$1</c:f>
              <c:strCache>
                <c:ptCount val="1"/>
                <c:pt idx="0">
                  <c:v>Your institution</c:v>
                </c:pt>
              </c:strCache>
            </c:strRef>
          </c:tx>
          <c:spPr>
            <a:ln>
              <a:solidFill>
                <a:schemeClr val="tx2"/>
              </a:solidFill>
            </a:ln>
          </c:spPr>
          <c:invertIfNegative val="0"/>
          <c:dPt>
            <c:idx val="0"/>
            <c:invertIfNegative val="0"/>
            <c:bubble3D val="0"/>
            <c:extLst>
              <c:ext xmlns:c16="http://schemas.microsoft.com/office/drawing/2014/chart" uri="{C3380CC4-5D6E-409C-BE32-E72D297353CC}">
                <c16:uniqueId val="{00000000-D945-4F2D-B5A9-BD85F5487353}"/>
              </c:ext>
            </c:extLst>
          </c:dPt>
          <c:dPt>
            <c:idx val="1"/>
            <c:invertIfNegative val="0"/>
            <c:bubble3D val="0"/>
            <c:extLst>
              <c:ext xmlns:c16="http://schemas.microsoft.com/office/drawing/2014/chart" uri="{C3380CC4-5D6E-409C-BE32-E72D297353CC}">
                <c16:uniqueId val="{00000001-D945-4F2D-B5A9-BD85F5487353}"/>
              </c:ext>
            </c:extLst>
          </c:dPt>
          <c:dLbls>
            <c:numFmt formatCode="0.0%" sourceLinked="0"/>
            <c:spPr>
              <a:noFill/>
              <a:ln>
                <a:noFill/>
              </a:ln>
              <a:effectLst/>
            </c:spPr>
            <c:txPr>
              <a:bodyPr/>
              <a:lstStyle/>
              <a:p>
                <a:pPr>
                  <a:defRPr sz="1600" baseline="0">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Sheet1!$A$2:$A$5</c:f>
              <c:strCache>
                <c:ptCount val="4"/>
                <c:pt idx="0">
                  <c:v>Prior to enrolling in college</c:v>
                </c:pt>
                <c:pt idx="1">
                  <c:v>After starting college but before the end of my first year</c:v>
                </c:pt>
                <c:pt idx="2">
                  <c:v>During my second year in college</c:v>
                </c:pt>
                <c:pt idx="3">
                  <c:v>After finishing my second year in college</c:v>
                </c:pt>
              </c:strCache>
            </c:strRef>
          </c:cat>
          <c:val>
            <c:numRef>
              <c:f>Sheet1!$B$2:$B$5</c:f>
              <c:numCache>
                <c:formatCode>0.0%</c:formatCode>
                <c:ptCount val="4"/>
                <c:pt idx="0">
                  <c:v>0.316</c:v>
                </c:pt>
                <c:pt idx="1">
                  <c:v>0.26300000000000001</c:v>
                </c:pt>
                <c:pt idx="2">
                  <c:v>0.32900000000000001</c:v>
                </c:pt>
                <c:pt idx="3">
                  <c:v>9.1999999999999998E-2</c:v>
                </c:pt>
              </c:numCache>
            </c:numRef>
          </c:val>
          <c:extLst>
            <c:ext xmlns:c16="http://schemas.microsoft.com/office/drawing/2014/chart" uri="{C3380CC4-5D6E-409C-BE32-E72D297353CC}">
              <c16:uniqueId val="{00000002-D945-4F2D-B5A9-BD85F5487353}"/>
            </c:ext>
          </c:extLst>
        </c:ser>
        <c:dLbls>
          <c:showLegendKey val="0"/>
          <c:showVal val="0"/>
          <c:showCatName val="0"/>
          <c:showSerName val="0"/>
          <c:showPercent val="0"/>
          <c:showBubbleSize val="0"/>
        </c:dLbls>
        <c:gapWidth val="100"/>
        <c:axId val="751394799"/>
        <c:axId val="751388559"/>
      </c:barChart>
      <c:valAx>
        <c:axId val="751388559"/>
        <c:scaling>
          <c:orientation val="minMax"/>
          <c:max val="1"/>
        </c:scaling>
        <c:delete val="0"/>
        <c:axPos val="l"/>
        <c:numFmt formatCode="0%" sourceLinked="0"/>
        <c:majorTickMark val="out"/>
        <c:minorTickMark val="none"/>
        <c:tickLblPos val="nextTo"/>
        <c:crossAx val="751394799"/>
        <c:crosses val="autoZero"/>
        <c:crossBetween val="between"/>
        <c:majorUnit val="0.5"/>
      </c:valAx>
      <c:catAx>
        <c:axId val="751394799"/>
        <c:scaling>
          <c:orientation val="minMax"/>
        </c:scaling>
        <c:delete val="0"/>
        <c:axPos val="b"/>
        <c:numFmt formatCode="General" sourceLinked="1"/>
        <c:majorTickMark val="out"/>
        <c:minorTickMark val="none"/>
        <c:tickLblPos val="nextTo"/>
        <c:txPr>
          <a:bodyPr/>
          <a:lstStyle/>
          <a:p>
            <a:pPr>
              <a:defRPr sz="1100" baseline="0"/>
            </a:pPr>
            <a:endParaRPr lang="en-US"/>
          </a:p>
        </c:txPr>
        <c:crossAx val="751388559"/>
        <c:crosses val="autoZero"/>
        <c:auto val="1"/>
        <c:lblAlgn val="ctr"/>
        <c:lblOffset val="100"/>
        <c:noMultiLvlLbl val="0"/>
      </c:catAx>
    </c:plotArea>
    <c:plotVisOnly val="1"/>
    <c:dispBlanksAs val="zero"/>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400" b="1" dirty="0" smtClean="0">
                <a:solidFill>
                  <a:schemeClr val="tx1"/>
                </a:solidFill>
              </a:rPr>
              <a:t>Borrowed money to help pay for college</a:t>
            </a:r>
            <a:endParaRPr lang="en-US" sz="1400" b="1" dirty="0">
              <a:solidFill>
                <a:schemeClr val="tx1"/>
              </a:solidFill>
            </a:endParaRPr>
          </a:p>
        </c:rich>
      </c:tx>
      <c:layout>
        <c:manualLayout>
          <c:xMode val="edge"/>
          <c:yMode val="edge"/>
          <c:x val="0.19625804127425248"/>
          <c:y val="1.5151509126099926E-2"/>
        </c:manualLayout>
      </c:layout>
      <c:overlay val="0"/>
    </c:title>
    <c:autoTitleDeleted val="0"/>
    <c:plotArea>
      <c:layout>
        <c:manualLayout>
          <c:layoutTarget val="inner"/>
          <c:xMode val="edge"/>
          <c:yMode val="edge"/>
          <c:x val="0.12953576992715482"/>
          <c:y val="8.3637961099870886E-2"/>
          <c:w val="0.84974862099456816"/>
          <c:h val="0.80999023309633977"/>
        </c:manualLayout>
      </c:layout>
      <c:barChart>
        <c:barDir val="col"/>
        <c:grouping val="clustered"/>
        <c:varyColors val="0"/>
        <c:ser>
          <c:idx val="0"/>
          <c:order val="0"/>
          <c:tx>
            <c:strRef>
              <c:f>Sheet1!$B$1</c:f>
              <c:strCache>
                <c:ptCount val="1"/>
                <c:pt idx="0">
                  <c:v>Institution</c:v>
                </c:pt>
              </c:strCache>
            </c:strRef>
          </c:tx>
          <c:spPr>
            <a:solidFill>
              <a:srgbClr val="93328E"/>
            </a:solidFill>
            <a:ln w="9525">
              <a:solidFill>
                <a:schemeClr val="tx2"/>
              </a:solidFill>
            </a:ln>
          </c:spPr>
          <c:invertIfNegative val="0"/>
          <c:dPt>
            <c:idx val="0"/>
            <c:invertIfNegative val="0"/>
            <c:bubble3D val="0"/>
            <c:extLst>
              <c:ext xmlns:c16="http://schemas.microsoft.com/office/drawing/2014/chart" uri="{C3380CC4-5D6E-409C-BE32-E72D297353CC}">
                <c16:uniqueId val="{00000001-BC91-427B-B753-8E0DE13AF407}"/>
              </c:ext>
            </c:extLst>
          </c:dPt>
          <c:dLbls>
            <c:spPr>
              <a:noFill/>
              <a:ln w="31283">
                <a:noFill/>
              </a:ln>
            </c:spPr>
            <c:txPr>
              <a:bodyPr/>
              <a:lstStyle/>
              <a:p>
                <a:pPr>
                  <a:defRPr>
                    <a:solidFill>
                      <a:schemeClr val="tx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Sheet1!$A$2:$A$2</c:f>
              <c:strCache>
                <c:ptCount val="1"/>
                <c:pt idx="0">
                  <c:v>Percent responding "Yes"</c:v>
                </c:pt>
              </c:strCache>
            </c:strRef>
          </c:cat>
          <c:val>
            <c:numRef>
              <c:f>Sheet1!$B$2:$B$2</c:f>
              <c:numCache>
                <c:formatCode>0.0%</c:formatCode>
                <c:ptCount val="1"/>
                <c:pt idx="0">
                  <c:v>0.59</c:v>
                </c:pt>
              </c:numCache>
            </c:numRef>
          </c:val>
          <c:extLst>
            <c:ext xmlns:c16="http://schemas.microsoft.com/office/drawing/2014/chart" uri="{C3380CC4-5D6E-409C-BE32-E72D297353CC}">
              <c16:uniqueId val="{00000000-1655-4330-BD25-A730034ED727}"/>
            </c:ext>
          </c:extLst>
        </c:ser>
        <c:ser>
          <c:idx val="1"/>
          <c:order val="1"/>
          <c:tx>
            <c:strRef>
              <c:f>Sheet1!$C$1</c:f>
              <c:strCache>
                <c:ptCount val="1"/>
                <c:pt idx="0">
                  <c:v>Comparison</c:v>
                </c:pt>
              </c:strCache>
            </c:strRef>
          </c:tx>
          <c:spPr>
            <a:solidFill>
              <a:srgbClr val="1F2A44"/>
            </a:solidFill>
            <a:ln w="9525">
              <a:solidFill>
                <a:schemeClr val="tx2"/>
              </a:solidFill>
            </a:ln>
          </c:spPr>
          <c:invertIfNegative val="0"/>
          <c:dPt>
            <c:idx val="0"/>
            <c:invertIfNegative val="0"/>
            <c:bubble3D val="0"/>
            <c:extLst>
              <c:ext xmlns:c16="http://schemas.microsoft.com/office/drawing/2014/chart" uri="{C3380CC4-5D6E-409C-BE32-E72D297353CC}">
                <c16:uniqueId val="{00000003-BC91-427B-B753-8E0DE13AF407}"/>
              </c:ext>
            </c:extLst>
          </c:dPt>
          <c:dLbls>
            <c:spPr>
              <a:noFill/>
              <a:ln w="31283">
                <a:noFill/>
              </a:ln>
            </c:spPr>
            <c:txPr>
              <a:bodyPr/>
              <a:lstStyle/>
              <a:p>
                <a:pPr>
                  <a:defRPr>
                    <a:solidFill>
                      <a:schemeClr val="tx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Sheet1!$A$2:$A$2</c:f>
              <c:strCache>
                <c:ptCount val="1"/>
                <c:pt idx="0">
                  <c:v>Percent responding "Yes"</c:v>
                </c:pt>
              </c:strCache>
            </c:strRef>
          </c:cat>
          <c:val>
            <c:numRef>
              <c:f>Sheet1!$C$2:$C$2</c:f>
              <c:numCache>
                <c:formatCode>0.0%</c:formatCode>
                <c:ptCount val="1"/>
                <c:pt idx="0">
                  <c:v>0.52800000000000002</c:v>
                </c:pt>
              </c:numCache>
            </c:numRef>
          </c:val>
          <c:extLst>
            <c:ext xmlns:c16="http://schemas.microsoft.com/office/drawing/2014/chart" uri="{C3380CC4-5D6E-409C-BE32-E72D297353CC}">
              <c16:uniqueId val="{00000001-1655-4330-BD25-A730034ED727}"/>
            </c:ext>
          </c:extLst>
        </c:ser>
        <c:dLbls>
          <c:showLegendKey val="0"/>
          <c:showVal val="0"/>
          <c:showCatName val="0"/>
          <c:showSerName val="0"/>
          <c:showPercent val="0"/>
          <c:showBubbleSize val="0"/>
        </c:dLbls>
        <c:gapWidth val="150"/>
        <c:overlap val="-50"/>
        <c:axId val="212805632"/>
        <c:axId val="86992576"/>
      </c:barChart>
      <c:catAx>
        <c:axId val="212805632"/>
        <c:scaling>
          <c:orientation val="minMax"/>
        </c:scaling>
        <c:delete val="0"/>
        <c:axPos val="b"/>
        <c:numFmt formatCode="General" sourceLinked="1"/>
        <c:majorTickMark val="none"/>
        <c:minorTickMark val="none"/>
        <c:tickLblPos val="nextTo"/>
        <c:txPr>
          <a:bodyPr rot="0" vert="horz"/>
          <a:lstStyle/>
          <a:p>
            <a:pPr>
              <a:defRPr>
                <a:solidFill>
                  <a:schemeClr val="tx2"/>
                </a:solidFill>
              </a:defRPr>
            </a:pPr>
            <a:endParaRPr lang="en-US"/>
          </a:p>
        </c:txPr>
        <c:crossAx val="86992576"/>
        <c:crosses val="autoZero"/>
        <c:auto val="1"/>
        <c:lblAlgn val="ctr"/>
        <c:lblOffset val="100"/>
        <c:tickLblSkip val="1"/>
        <c:tickMarkSkip val="1"/>
        <c:noMultiLvlLbl val="0"/>
      </c:catAx>
      <c:valAx>
        <c:axId val="86992576"/>
        <c:scaling>
          <c:orientation val="minMax"/>
          <c:max val="1"/>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212805632"/>
        <c:crosses val="autoZero"/>
        <c:crossBetween val="between"/>
        <c:majorUnit val="0.1"/>
        <c:minorUnit val="0.02"/>
      </c:valAx>
      <c:spPr>
        <a:noFill/>
        <a:ln w="25390">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4"/>
    </mc:Choice>
    <mc:Fallback>
      <c:style val="14"/>
    </mc:Fallback>
  </mc:AlternateContent>
  <c:chart>
    <c:title>
      <c:tx>
        <c:rich>
          <a:bodyPr/>
          <a:lstStyle/>
          <a:p>
            <a:pPr>
              <a:defRPr sz="2200">
                <a:latin typeface="Franklin Gothic Medium" panose="020B0603020102020204" pitchFamily="34" charset="0"/>
              </a:defRPr>
            </a:pPr>
            <a:r>
              <a:rPr lang="en-US" sz="2000" dirty="0" smtClean="0">
                <a:solidFill>
                  <a:schemeClr val="tx2"/>
                </a:solidFill>
                <a:latin typeface="Franklin Gothic Medium" panose="020B0603020102020204" pitchFamily="34" charset="0"/>
              </a:rPr>
              <a:t>Monthly</a:t>
            </a:r>
            <a:r>
              <a:rPr lang="en-US" sz="2000" baseline="0" dirty="0" smtClean="0">
                <a:solidFill>
                  <a:schemeClr val="tx2"/>
                </a:solidFill>
                <a:latin typeface="Franklin Gothic Medium" panose="020B0603020102020204" pitchFamily="34" charset="0"/>
              </a:rPr>
              <a:t> C</a:t>
            </a:r>
            <a:r>
              <a:rPr lang="en-US" sz="2000" dirty="0" smtClean="0">
                <a:solidFill>
                  <a:schemeClr val="tx2"/>
                </a:solidFill>
                <a:latin typeface="Franklin Gothic Medium" panose="020B0603020102020204" pitchFamily="34" charset="0"/>
              </a:rPr>
              <a:t>redit Card Debt</a:t>
            </a:r>
            <a:endParaRPr lang="en-US" sz="2000" dirty="0">
              <a:solidFill>
                <a:schemeClr val="tx2"/>
              </a:solidFill>
              <a:latin typeface="Franklin Gothic Medium" panose="020B0603020102020204" pitchFamily="34" charset="0"/>
            </a:endParaRPr>
          </a:p>
        </c:rich>
      </c:tx>
      <c:layout/>
      <c:overlay val="0"/>
    </c:title>
    <c:autoTitleDeleted val="0"/>
    <c:plotArea>
      <c:layout/>
      <c:barChart>
        <c:barDir val="bar"/>
        <c:grouping val="clustered"/>
        <c:varyColors val="0"/>
        <c:ser>
          <c:idx val="0"/>
          <c:order val="0"/>
          <c:tx>
            <c:strRef>
              <c:f>Sheet1!$B$1</c:f>
              <c:strCache>
                <c:ptCount val="1"/>
                <c:pt idx="0">
                  <c:v>Your institution</c:v>
                </c:pt>
              </c:strCache>
            </c:strRef>
          </c:tx>
          <c:spPr>
            <a:ln>
              <a:solidFill>
                <a:schemeClr val="tx2"/>
              </a:solidFill>
            </a:ln>
          </c:spPr>
          <c:invertIfNegative val="0"/>
          <c:dPt>
            <c:idx val="0"/>
            <c:invertIfNegative val="0"/>
            <c:bubble3D val="0"/>
            <c:extLst>
              <c:ext xmlns:c16="http://schemas.microsoft.com/office/drawing/2014/chart" uri="{C3380CC4-5D6E-409C-BE32-E72D297353CC}">
                <c16:uniqueId val="{00000000-7B22-4A9F-B2F9-B28167822D30}"/>
              </c:ext>
            </c:extLst>
          </c:dPt>
          <c:dPt>
            <c:idx val="1"/>
            <c:invertIfNegative val="0"/>
            <c:bubble3D val="0"/>
            <c:extLst>
              <c:ext xmlns:c16="http://schemas.microsoft.com/office/drawing/2014/chart" uri="{C3380CC4-5D6E-409C-BE32-E72D297353CC}">
                <c16:uniqueId val="{00000001-7B22-4A9F-B2F9-B28167822D30}"/>
              </c:ext>
            </c:extLst>
          </c:dPt>
          <c:dLbls>
            <c:numFmt formatCode="0.0%" sourceLinked="0"/>
            <c:spPr>
              <a:noFill/>
              <a:ln>
                <a:noFill/>
              </a:ln>
              <a:effectLst/>
            </c:spPr>
            <c:txPr>
              <a:bodyPr/>
              <a:lstStyle/>
              <a:p>
                <a:pPr>
                  <a:defRPr sz="1600" baseline="0">
                    <a:solidFill>
                      <a:srgbClr val="1F2A44"/>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Sheet1!$A$2:$A$8</c:f>
              <c:strCache>
                <c:ptCount val="7"/>
                <c:pt idx="0">
                  <c:v>I don't have a credit card</c:v>
                </c:pt>
                <c:pt idx="1">
                  <c:v>None, I pay my credit card off monthly</c:v>
                </c:pt>
                <c:pt idx="2">
                  <c:v>$1-$249</c:v>
                </c:pt>
                <c:pt idx="3">
                  <c:v>$250-$499</c:v>
                </c:pt>
                <c:pt idx="4">
                  <c:v>$500-$999</c:v>
                </c:pt>
                <c:pt idx="5">
                  <c:v>$1,000-$2,499</c:v>
                </c:pt>
                <c:pt idx="6">
                  <c:v>$2,500 or more</c:v>
                </c:pt>
              </c:strCache>
            </c:strRef>
          </c:cat>
          <c:val>
            <c:numRef>
              <c:f>Sheet1!$B$2:$B$8</c:f>
              <c:numCache>
                <c:formatCode>0.00%</c:formatCode>
                <c:ptCount val="7"/>
                <c:pt idx="0" formatCode="0.0%">
                  <c:v>0.39200000000000002</c:v>
                </c:pt>
                <c:pt idx="1">
                  <c:v>0.432</c:v>
                </c:pt>
                <c:pt idx="2">
                  <c:v>8.1000000000000003E-2</c:v>
                </c:pt>
                <c:pt idx="3">
                  <c:v>2.7E-2</c:v>
                </c:pt>
                <c:pt idx="4">
                  <c:v>2.7E-2</c:v>
                </c:pt>
                <c:pt idx="5">
                  <c:v>2.7E-2</c:v>
                </c:pt>
                <c:pt idx="6">
                  <c:v>1.4E-2</c:v>
                </c:pt>
              </c:numCache>
            </c:numRef>
          </c:val>
          <c:extLst>
            <c:ext xmlns:c16="http://schemas.microsoft.com/office/drawing/2014/chart" uri="{C3380CC4-5D6E-409C-BE32-E72D297353CC}">
              <c16:uniqueId val="{00000002-7B22-4A9F-B2F9-B28167822D30}"/>
            </c:ext>
          </c:extLst>
        </c:ser>
        <c:dLbls>
          <c:showLegendKey val="0"/>
          <c:showVal val="0"/>
          <c:showCatName val="0"/>
          <c:showSerName val="0"/>
          <c:showPercent val="0"/>
          <c:showBubbleSize val="0"/>
        </c:dLbls>
        <c:gapWidth val="100"/>
        <c:axId val="1876138576"/>
        <c:axId val="1876140240"/>
      </c:barChart>
      <c:catAx>
        <c:axId val="1876138576"/>
        <c:scaling>
          <c:orientation val="maxMin"/>
        </c:scaling>
        <c:delete val="0"/>
        <c:axPos val="l"/>
        <c:numFmt formatCode="General" sourceLinked="1"/>
        <c:majorTickMark val="out"/>
        <c:minorTickMark val="none"/>
        <c:tickLblPos val="nextTo"/>
        <c:txPr>
          <a:bodyPr/>
          <a:lstStyle/>
          <a:p>
            <a:pPr>
              <a:defRPr sz="1400" baseline="0"/>
            </a:pPr>
            <a:endParaRPr lang="en-US"/>
          </a:p>
        </c:txPr>
        <c:crossAx val="1876140240"/>
        <c:crosses val="autoZero"/>
        <c:auto val="1"/>
        <c:lblAlgn val="ctr"/>
        <c:lblOffset val="100"/>
        <c:noMultiLvlLbl val="0"/>
      </c:catAx>
      <c:valAx>
        <c:axId val="1876140240"/>
        <c:scaling>
          <c:orientation val="minMax"/>
          <c:max val="1"/>
        </c:scaling>
        <c:delete val="1"/>
        <c:axPos val="t"/>
        <c:numFmt formatCode="0.0%" sourceLinked="1"/>
        <c:majorTickMark val="out"/>
        <c:minorTickMark val="none"/>
        <c:tickLblPos val="nextTo"/>
        <c:crossAx val="1876138576"/>
        <c:crosses val="autoZero"/>
        <c:crossBetween val="between"/>
        <c:majorUnit val="1"/>
      </c:valAx>
    </c:plotArea>
    <c:plotVisOnly val="1"/>
    <c:dispBlanksAs val="zero"/>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2"/>
          <c:order val="0"/>
          <c:tx>
            <c:strRef>
              <c:f>Sheet1!$B$1</c:f>
              <c:strCache>
                <c:ptCount val="1"/>
                <c:pt idx="0">
                  <c:v>i</c:v>
                </c:pt>
              </c:strCache>
            </c:strRef>
          </c:tx>
          <c:spPr>
            <a:ln>
              <a:solidFill>
                <a:schemeClr val="accent4"/>
              </a:solidFill>
            </a:ln>
          </c:spPr>
          <c:marker>
            <c:symbol val="none"/>
          </c:marker>
          <c:cat>
            <c:strRef>
              <c:f>Sheet1!$A$2:$A$3</c:f>
              <c:strCache>
                <c:ptCount val="2"/>
                <c:pt idx="0">
                  <c:v>TFS</c:v>
                </c:pt>
                <c:pt idx="1">
                  <c:v>CSS</c:v>
                </c:pt>
              </c:strCache>
            </c:strRef>
          </c:cat>
          <c:val>
            <c:numRef>
              <c:f>Sheet1!$B$2:$B$3</c:f>
              <c:numCache>
                <c:formatCode>0.0</c:formatCode>
                <c:ptCount val="2"/>
                <c:pt idx="0">
                  <c:v>51.21</c:v>
                </c:pt>
                <c:pt idx="1">
                  <c:v>53.4</c:v>
                </c:pt>
              </c:numCache>
            </c:numRef>
          </c:val>
          <c:smooth val="0"/>
          <c:extLst>
            <c:ext xmlns:c16="http://schemas.microsoft.com/office/drawing/2014/chart" uri="{C3380CC4-5D6E-409C-BE32-E72D297353CC}">
              <c16:uniqueId val="{00000000-57E9-40E5-9D2D-ACAC27FE205E}"/>
            </c:ext>
          </c:extLst>
        </c:ser>
        <c:ser>
          <c:idx val="1"/>
          <c:order val="1"/>
          <c:tx>
            <c:strRef>
              <c:f>Sheet1!$C$1</c:f>
              <c:strCache>
                <c:ptCount val="1"/>
                <c:pt idx="0">
                  <c:v>c</c:v>
                </c:pt>
              </c:strCache>
            </c:strRef>
          </c:tx>
          <c:spPr>
            <a:ln>
              <a:solidFill>
                <a:srgbClr val="FFC000"/>
              </a:solidFill>
            </a:ln>
          </c:spPr>
          <c:marker>
            <c:symbol val="none"/>
          </c:marker>
          <c:dPt>
            <c:idx val="1"/>
            <c:bubble3D val="0"/>
            <c:spPr>
              <a:ln>
                <a:solidFill>
                  <a:schemeClr val="tx2"/>
                </a:solidFill>
              </a:ln>
            </c:spPr>
            <c:extLst>
              <c:ext xmlns:c16="http://schemas.microsoft.com/office/drawing/2014/chart" uri="{C3380CC4-5D6E-409C-BE32-E72D297353CC}">
                <c16:uniqueId val="{00000000-BB9F-49D8-883F-F1F1DCDDF552}"/>
              </c:ext>
            </c:extLst>
          </c:dPt>
          <c:cat>
            <c:strRef>
              <c:f>Sheet1!$A$2:$A$3</c:f>
              <c:strCache>
                <c:ptCount val="2"/>
                <c:pt idx="0">
                  <c:v>TFS</c:v>
                </c:pt>
                <c:pt idx="1">
                  <c:v>CSS</c:v>
                </c:pt>
              </c:strCache>
            </c:strRef>
          </c:cat>
          <c:val>
            <c:numRef>
              <c:f>Sheet1!$C$2:$C$3</c:f>
              <c:numCache>
                <c:formatCode>0.0</c:formatCode>
                <c:ptCount val="2"/>
                <c:pt idx="0">
                  <c:v>50.8</c:v>
                </c:pt>
                <c:pt idx="1">
                  <c:v>52.69</c:v>
                </c:pt>
              </c:numCache>
            </c:numRef>
          </c:val>
          <c:smooth val="0"/>
          <c:extLst>
            <c:ext xmlns:c16="http://schemas.microsoft.com/office/drawing/2014/chart" uri="{C3380CC4-5D6E-409C-BE32-E72D297353CC}">
              <c16:uniqueId val="{00000001-57E9-40E5-9D2D-ACAC27FE205E}"/>
            </c:ext>
          </c:extLst>
        </c:ser>
        <c:dLbls>
          <c:showLegendKey val="0"/>
          <c:showVal val="0"/>
          <c:showCatName val="0"/>
          <c:showSerName val="0"/>
          <c:showPercent val="0"/>
          <c:showBubbleSize val="0"/>
        </c:dLbls>
        <c:smooth val="0"/>
        <c:axId val="234079232"/>
        <c:axId val="86997184"/>
      </c:lineChart>
      <c:catAx>
        <c:axId val="234079232"/>
        <c:scaling>
          <c:orientation val="minMax"/>
        </c:scaling>
        <c:delete val="0"/>
        <c:axPos val="b"/>
        <c:numFmt formatCode="General" sourceLinked="1"/>
        <c:majorTickMark val="none"/>
        <c:minorTickMark val="none"/>
        <c:tickLblPos val="nextTo"/>
        <c:txPr>
          <a:bodyPr/>
          <a:lstStyle/>
          <a:p>
            <a:pPr>
              <a:defRPr sz="1799" b="0">
                <a:latin typeface="+mn-lt"/>
              </a:defRPr>
            </a:pPr>
            <a:endParaRPr lang="en-US"/>
          </a:p>
        </c:txPr>
        <c:crossAx val="86997184"/>
        <c:crosses val="autoZero"/>
        <c:auto val="1"/>
        <c:lblAlgn val="ctr"/>
        <c:lblOffset val="100"/>
        <c:noMultiLvlLbl val="0"/>
      </c:catAx>
      <c:valAx>
        <c:axId val="86997184"/>
        <c:scaling>
          <c:orientation val="minMax"/>
          <c:max val="70"/>
          <c:min val="10"/>
        </c:scaling>
        <c:delete val="0"/>
        <c:axPos val="l"/>
        <c:numFmt formatCode="#,##0" sourceLinked="0"/>
        <c:majorTickMark val="none"/>
        <c:minorTickMark val="none"/>
        <c:tickLblPos val="nextTo"/>
        <c:txPr>
          <a:bodyPr/>
          <a:lstStyle/>
          <a:p>
            <a:pPr>
              <a:defRPr sz="1395">
                <a:solidFill>
                  <a:schemeClr val="tx2"/>
                </a:solidFill>
              </a:defRPr>
            </a:pPr>
            <a:endParaRPr lang="en-US"/>
          </a:p>
        </c:txPr>
        <c:crossAx val="234079232"/>
        <c:crosses val="autoZero"/>
        <c:crossBetween val="between"/>
        <c:majorUnit val="5"/>
      </c:valAx>
      <c:dTable>
        <c:showHorzBorder val="1"/>
        <c:showVertBorder val="1"/>
        <c:showOutline val="0"/>
        <c:showKeys val="0"/>
        <c:txPr>
          <a:bodyPr/>
          <a:lstStyle/>
          <a:p>
            <a:pPr rtl="0">
              <a:defRPr>
                <a:solidFill>
                  <a:schemeClr val="tx2"/>
                </a:solidFill>
              </a:defRPr>
            </a:pPr>
            <a:endParaRPr lang="en-US"/>
          </a:p>
        </c:txPr>
      </c:dTable>
      <c:spPr>
        <a:noFill/>
        <a:ln w="25386">
          <a:noFill/>
        </a:ln>
      </c:spPr>
    </c:plotArea>
    <c:plotVisOnly val="1"/>
    <c:dispBlanksAs val="gap"/>
    <c:showDLblsOverMax val="0"/>
  </c:chart>
  <c:txPr>
    <a:bodyPr/>
    <a:lstStyle/>
    <a:p>
      <a:pPr>
        <a:defRPr sz="1195" b="1">
          <a:solidFill>
            <a:schemeClr val="accent1">
              <a:lumMod val="50000"/>
            </a:schemeClr>
          </a:solidFill>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0.04206</cdr:x>
      <cdr:y>0.87717</cdr:y>
    </cdr:from>
    <cdr:to>
      <cdr:x>0.07009</cdr:x>
      <cdr:y>0.91354</cdr:y>
    </cdr:to>
    <cdr:sp macro="" textlink="">
      <cdr:nvSpPr>
        <cdr:cNvPr id="2" name="Rectangle 1"/>
        <cdr:cNvSpPr/>
      </cdr:nvSpPr>
      <cdr:spPr bwMode="auto">
        <a:xfrm xmlns:a="http://schemas.openxmlformats.org/drawingml/2006/main">
          <a:off x="228600" y="3676230"/>
          <a:ext cx="152400" cy="152400"/>
        </a:xfrm>
        <a:prstGeom xmlns:a="http://schemas.openxmlformats.org/drawingml/2006/main" prst="rect">
          <a:avLst/>
        </a:prstGeom>
        <a:solidFill xmlns:a="http://schemas.openxmlformats.org/drawingml/2006/main">
          <a:schemeClr val="accent4"/>
        </a:solidFill>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rtlCol="0" anchor="t" anchorCtr="0" compatLnSpc="1">
          <a:prstTxWarp prst="textNoShape">
            <a:avLst/>
          </a:prstTxWarp>
        </a:bodyPr>
        <a:lstStyle xmlns:a="http://schemas.openxmlformats.org/drawingml/2006/main">
          <a:defPPr>
            <a:defRPr lang="en-US"/>
          </a:defPPr>
          <a:lvl1pPr algn="l" rtl="0" eaLnBrk="0" fontAlgn="base" hangingPunct="0">
            <a:spcBef>
              <a:spcPct val="0"/>
            </a:spcBef>
            <a:spcAft>
              <a:spcPct val="0"/>
            </a:spcAft>
            <a:defRPr sz="2000" u="sng"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u="sng"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u="sng"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u="sng"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u="sng" kern="1200">
              <a:solidFill>
                <a:schemeClr val="tx1"/>
              </a:solidFill>
              <a:latin typeface="Garamond" pitchFamily="18" charset="0"/>
              <a:ea typeface="+mn-ea"/>
              <a:cs typeface="+mn-cs"/>
            </a:defRPr>
          </a:lvl5pPr>
          <a:lvl6pPr marL="2286000" algn="l" defTabSz="914400" rtl="0" eaLnBrk="1" latinLnBrk="0" hangingPunct="1">
            <a:defRPr sz="2000" u="sng" kern="1200">
              <a:solidFill>
                <a:schemeClr val="tx1"/>
              </a:solidFill>
              <a:latin typeface="Garamond" pitchFamily="18" charset="0"/>
              <a:ea typeface="+mn-ea"/>
              <a:cs typeface="+mn-cs"/>
            </a:defRPr>
          </a:lvl6pPr>
          <a:lvl7pPr marL="2743200" algn="l" defTabSz="914400" rtl="0" eaLnBrk="1" latinLnBrk="0" hangingPunct="1">
            <a:defRPr sz="2000" u="sng" kern="1200">
              <a:solidFill>
                <a:schemeClr val="tx1"/>
              </a:solidFill>
              <a:latin typeface="Garamond" pitchFamily="18" charset="0"/>
              <a:ea typeface="+mn-ea"/>
              <a:cs typeface="+mn-cs"/>
            </a:defRPr>
          </a:lvl7pPr>
          <a:lvl8pPr marL="3200400" algn="l" defTabSz="914400" rtl="0" eaLnBrk="1" latinLnBrk="0" hangingPunct="1">
            <a:defRPr sz="2000" u="sng" kern="1200">
              <a:solidFill>
                <a:schemeClr val="tx1"/>
              </a:solidFill>
              <a:latin typeface="Garamond" pitchFamily="18" charset="0"/>
              <a:ea typeface="+mn-ea"/>
              <a:cs typeface="+mn-cs"/>
            </a:defRPr>
          </a:lvl8pPr>
          <a:lvl9pPr marL="3657600" algn="l" defTabSz="914400" rtl="0" eaLnBrk="1" latinLnBrk="0" hangingPunct="1">
            <a:defRPr sz="2000" u="sng" kern="1200">
              <a:solidFill>
                <a:schemeClr val="tx1"/>
              </a:solidFill>
              <a:latin typeface="Garamond" pitchFamily="18" charset="0"/>
              <a:ea typeface="+mn-ea"/>
              <a:cs typeface="+mn-cs"/>
            </a:defRPr>
          </a:lvl9pPr>
        </a:lstStyle>
        <a:p xmlns:a="http://schemas.openxmlformats.org/drawingml/2006/main">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cdr:txBody>
    </cdr:sp>
  </cdr:relSizeAnchor>
  <cdr:relSizeAnchor xmlns:cdr="http://schemas.openxmlformats.org/drawingml/2006/chartDrawing">
    <cdr:from>
      <cdr:x>0.04206</cdr:x>
      <cdr:y>0.9462</cdr:y>
    </cdr:from>
    <cdr:to>
      <cdr:x>0.07009</cdr:x>
      <cdr:y>0.98256</cdr:y>
    </cdr:to>
    <cdr:sp macro="" textlink="">
      <cdr:nvSpPr>
        <cdr:cNvPr id="3" name="Rectangle 2"/>
        <cdr:cNvSpPr/>
      </cdr:nvSpPr>
      <cdr:spPr bwMode="auto">
        <a:xfrm xmlns:a="http://schemas.openxmlformats.org/drawingml/2006/main" flipV="1">
          <a:off x="228600" y="3965513"/>
          <a:ext cx="152400" cy="152400"/>
        </a:xfrm>
        <a:prstGeom xmlns:a="http://schemas.openxmlformats.org/drawingml/2006/main" prst="rect">
          <a:avLst/>
        </a:prstGeom>
        <a:solidFill xmlns:a="http://schemas.openxmlformats.org/drawingml/2006/main">
          <a:schemeClr val="tx2"/>
        </a:solidFill>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rtlCol="0" anchor="t" anchorCtr="0" compatLnSpc="1">
          <a:prstTxWarp prst="textNoShape">
            <a:avLst/>
          </a:prstTxWarp>
        </a:bodyPr>
        <a:lstStyle xmlns:a="http://schemas.openxmlformats.org/drawingml/2006/main">
          <a:defPPr>
            <a:defRPr lang="en-US"/>
          </a:defPPr>
          <a:lvl1pPr algn="l" rtl="0" eaLnBrk="0" fontAlgn="base" hangingPunct="0">
            <a:spcBef>
              <a:spcPct val="0"/>
            </a:spcBef>
            <a:spcAft>
              <a:spcPct val="0"/>
            </a:spcAft>
            <a:defRPr sz="2000" u="sng"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u="sng"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u="sng"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u="sng"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u="sng" kern="1200">
              <a:solidFill>
                <a:schemeClr val="tx1"/>
              </a:solidFill>
              <a:latin typeface="Garamond" pitchFamily="18" charset="0"/>
              <a:ea typeface="+mn-ea"/>
              <a:cs typeface="+mn-cs"/>
            </a:defRPr>
          </a:lvl5pPr>
          <a:lvl6pPr marL="2286000" algn="l" defTabSz="914400" rtl="0" eaLnBrk="1" latinLnBrk="0" hangingPunct="1">
            <a:defRPr sz="2000" u="sng" kern="1200">
              <a:solidFill>
                <a:schemeClr val="tx1"/>
              </a:solidFill>
              <a:latin typeface="Garamond" pitchFamily="18" charset="0"/>
              <a:ea typeface="+mn-ea"/>
              <a:cs typeface="+mn-cs"/>
            </a:defRPr>
          </a:lvl6pPr>
          <a:lvl7pPr marL="2743200" algn="l" defTabSz="914400" rtl="0" eaLnBrk="1" latinLnBrk="0" hangingPunct="1">
            <a:defRPr sz="2000" u="sng" kern="1200">
              <a:solidFill>
                <a:schemeClr val="tx1"/>
              </a:solidFill>
              <a:latin typeface="Garamond" pitchFamily="18" charset="0"/>
              <a:ea typeface="+mn-ea"/>
              <a:cs typeface="+mn-cs"/>
            </a:defRPr>
          </a:lvl7pPr>
          <a:lvl8pPr marL="3200400" algn="l" defTabSz="914400" rtl="0" eaLnBrk="1" latinLnBrk="0" hangingPunct="1">
            <a:defRPr sz="2000" u="sng" kern="1200">
              <a:solidFill>
                <a:schemeClr val="tx1"/>
              </a:solidFill>
              <a:latin typeface="Garamond" pitchFamily="18" charset="0"/>
              <a:ea typeface="+mn-ea"/>
              <a:cs typeface="+mn-cs"/>
            </a:defRPr>
          </a:lvl8pPr>
          <a:lvl9pPr marL="3657600" algn="l" defTabSz="914400" rtl="0" eaLnBrk="1" latinLnBrk="0" hangingPunct="1">
            <a:defRPr sz="2000" u="sng" kern="1200">
              <a:solidFill>
                <a:schemeClr val="tx1"/>
              </a:solidFill>
              <a:latin typeface="Garamond" pitchFamily="18" charset="0"/>
              <a:ea typeface="+mn-ea"/>
              <a:cs typeface="+mn-cs"/>
            </a:defRPr>
          </a:lvl9pPr>
        </a:lstStyle>
        <a:p xmlns:a="http://schemas.openxmlformats.org/drawingml/2006/main">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0.17593</cdr:x>
      <cdr:y>0.40385</cdr:y>
    </cdr:from>
    <cdr:to>
      <cdr:x>0.96296</cdr:x>
      <cdr:y>0.40385</cdr:y>
    </cdr:to>
    <cdr:cxnSp macro="">
      <cdr:nvCxnSpPr>
        <cdr:cNvPr id="3" name="Straight Connector 2">
          <a:extLst xmlns:a="http://schemas.openxmlformats.org/drawingml/2006/main">
            <a:ext uri="{FF2B5EF4-FFF2-40B4-BE49-F238E27FC236}">
              <a16:creationId xmlns:a16="http://schemas.microsoft.com/office/drawing/2014/main" id="{6C0FA105-C211-D54C-8E10-0FC55492A628}"/>
            </a:ext>
          </a:extLst>
        </cdr:cNvPr>
        <cdr:cNvCxnSpPr/>
      </cdr:nvCxnSpPr>
      <cdr:spPr bwMode="auto">
        <a:xfrm xmlns:a="http://schemas.openxmlformats.org/drawingml/2006/main">
          <a:off x="1447800" y="1600200"/>
          <a:ext cx="6477000" cy="0"/>
        </a:xfrm>
        <a:prstGeom xmlns:a="http://schemas.openxmlformats.org/drawingml/2006/main" prst="line">
          <a:avLst/>
        </a:prstGeom>
        <a:solidFill xmlns:a="http://schemas.openxmlformats.org/drawingml/2006/main">
          <a:schemeClr val="accent1"/>
        </a:solidFill>
        <a:ln xmlns:a="http://schemas.openxmlformats.org/drawingml/2006/main" w="12700" cap="flat" cmpd="sng" algn="ctr">
          <a:solidFill>
            <a:schemeClr val="tx1"/>
          </a:solidFill>
          <a:prstDash val="solid"/>
          <a:round/>
          <a:headEnd type="none" w="med" len="med"/>
          <a:tailEnd type="none" w="med" len="med"/>
        </a:ln>
        <a:effectLst xmlns:a="http://schemas.openxmlformats.org/drawingml/2006/main"/>
      </cdr:spPr>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3" name="Rectangle 3"/>
          <p:cNvSpPr>
            <a:spLocks noGrp="1" noChangeArrowheads="1"/>
          </p:cNvSpPr>
          <p:nvPr>
            <p:ph type="dt" sz="quarter" idx="1"/>
          </p:nvPr>
        </p:nvSpPr>
        <p:spPr bwMode="auto">
          <a:xfrm>
            <a:off x="3897514" y="2"/>
            <a:ext cx="2982743" cy="465138"/>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algn="r" defTabSz="903334" eaLnBrk="1" hangingPunct="1">
              <a:defRPr sz="1200" u="none">
                <a:latin typeface="Arial" charset="0"/>
              </a:defRPr>
            </a:lvl1pPr>
          </a:lstStyle>
          <a:p>
            <a:pPr>
              <a:defRPr/>
            </a:pPr>
            <a:endParaRPr lang="en-US"/>
          </a:p>
        </p:txBody>
      </p:sp>
      <p:sp>
        <p:nvSpPr>
          <p:cNvPr id="138245" name="Rectangle 5"/>
          <p:cNvSpPr>
            <a:spLocks noGrp="1" noChangeArrowheads="1"/>
          </p:cNvSpPr>
          <p:nvPr>
            <p:ph type="sldNum" sz="quarter" idx="3"/>
          </p:nvPr>
        </p:nvSpPr>
        <p:spPr bwMode="auto">
          <a:xfrm>
            <a:off x="3897514" y="8829676"/>
            <a:ext cx="2982743" cy="465138"/>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algn="r" defTabSz="903334" eaLnBrk="1" hangingPunct="1">
              <a:defRPr sz="1200" u="none">
                <a:latin typeface="Arial" charset="0"/>
              </a:defRPr>
            </a:lvl1pPr>
          </a:lstStyle>
          <a:p>
            <a:pPr>
              <a:defRPr/>
            </a:pPr>
            <a:fld id="{8F00532B-46EB-47C9-94A6-2572C8FBB1DA}" type="slidenum">
              <a:rPr lang="en-US"/>
              <a:pPr>
                <a:defRPr/>
              </a:pPr>
              <a:t>‹#›</a:t>
            </a:fld>
            <a:endParaRPr lang="en-US"/>
          </a:p>
        </p:txBody>
      </p:sp>
    </p:spTree>
    <p:extLst>
      <p:ext uri="{BB962C8B-B14F-4D97-AF65-F5344CB8AC3E}">
        <p14:creationId xmlns:p14="http://schemas.microsoft.com/office/powerpoint/2010/main" val="10650326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1" y="2"/>
            <a:ext cx="2982743" cy="465138"/>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defTabSz="903334" eaLnBrk="1" hangingPunct="1">
              <a:defRPr sz="1200" u="none">
                <a:latin typeface="Arial" charset="0"/>
              </a:defRPr>
            </a:lvl1pPr>
          </a:lstStyle>
          <a:p>
            <a:pPr>
              <a:defRPr/>
            </a:pPr>
            <a:endParaRPr lang="en-US"/>
          </a:p>
        </p:txBody>
      </p:sp>
      <p:sp>
        <p:nvSpPr>
          <p:cNvPr id="74755" name="Rectangle 3"/>
          <p:cNvSpPr>
            <a:spLocks noGrp="1" noChangeArrowheads="1"/>
          </p:cNvSpPr>
          <p:nvPr>
            <p:ph type="dt" idx="1"/>
          </p:nvPr>
        </p:nvSpPr>
        <p:spPr bwMode="auto">
          <a:xfrm>
            <a:off x="3897514" y="2"/>
            <a:ext cx="2982743" cy="465138"/>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algn="r" defTabSz="903334" eaLnBrk="1" hangingPunct="1">
              <a:defRPr sz="1200" u="none">
                <a:latin typeface="Arial" charset="0"/>
              </a:defRPr>
            </a:lvl1pPr>
          </a:lstStyle>
          <a:p>
            <a:pPr>
              <a:defRPr/>
            </a:pPr>
            <a:endParaRPr lang="en-US"/>
          </a:p>
        </p:txBody>
      </p:sp>
      <p:sp>
        <p:nvSpPr>
          <p:cNvPr id="56324" name="Rectangle 4"/>
          <p:cNvSpPr>
            <a:spLocks noGrp="1" noRot="1" noChangeAspect="1" noChangeArrowheads="1" noTextEdit="1"/>
          </p:cNvSpPr>
          <p:nvPr>
            <p:ph type="sldImg" idx="2"/>
          </p:nvPr>
        </p:nvSpPr>
        <p:spPr bwMode="auto">
          <a:xfrm>
            <a:off x="1114425" y="693738"/>
            <a:ext cx="4654550" cy="3490912"/>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688805" y="4416425"/>
            <a:ext cx="5504203" cy="4183063"/>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4758" name="Rectangle 6"/>
          <p:cNvSpPr>
            <a:spLocks noGrp="1" noChangeArrowheads="1"/>
          </p:cNvSpPr>
          <p:nvPr>
            <p:ph type="ftr" sz="quarter" idx="4"/>
          </p:nvPr>
        </p:nvSpPr>
        <p:spPr bwMode="auto">
          <a:xfrm>
            <a:off x="1" y="8829676"/>
            <a:ext cx="2982743" cy="465138"/>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defTabSz="903334" eaLnBrk="1" hangingPunct="1">
              <a:defRPr sz="1200" u="none">
                <a:latin typeface="Arial" charset="0"/>
              </a:defRPr>
            </a:lvl1pPr>
          </a:lstStyle>
          <a:p>
            <a:pPr>
              <a:defRPr/>
            </a:pPr>
            <a:endParaRPr lang="en-US"/>
          </a:p>
        </p:txBody>
      </p:sp>
      <p:sp>
        <p:nvSpPr>
          <p:cNvPr id="74759" name="Rectangle 7"/>
          <p:cNvSpPr>
            <a:spLocks noGrp="1" noChangeArrowheads="1"/>
          </p:cNvSpPr>
          <p:nvPr>
            <p:ph type="sldNum" sz="quarter" idx="5"/>
          </p:nvPr>
        </p:nvSpPr>
        <p:spPr bwMode="auto">
          <a:xfrm>
            <a:off x="3897514" y="8829676"/>
            <a:ext cx="2982743" cy="465138"/>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algn="r" defTabSz="903334" eaLnBrk="1" hangingPunct="1">
              <a:defRPr sz="1200" u="none">
                <a:latin typeface="Arial" charset="0"/>
              </a:defRPr>
            </a:lvl1pPr>
          </a:lstStyle>
          <a:p>
            <a:pPr>
              <a:defRPr/>
            </a:pPr>
            <a:fld id="{089FA3A3-FC42-4EDD-885C-91D9694657DB}" type="slidenum">
              <a:rPr lang="en-US"/>
              <a:pPr>
                <a:defRPr/>
              </a:pPr>
              <a:t>‹#›</a:t>
            </a:fld>
            <a:endParaRPr lang="en-US"/>
          </a:p>
        </p:txBody>
      </p:sp>
    </p:spTree>
    <p:extLst>
      <p:ext uri="{BB962C8B-B14F-4D97-AF65-F5344CB8AC3E}">
        <p14:creationId xmlns:p14="http://schemas.microsoft.com/office/powerpoint/2010/main" val="228029211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dirty="0"/>
          </a:p>
        </p:txBody>
      </p:sp>
      <p:sp>
        <p:nvSpPr>
          <p:cNvPr id="57348" name="Slide Number Placeholder 3"/>
          <p:cNvSpPr>
            <a:spLocks noGrp="1"/>
          </p:cNvSpPr>
          <p:nvPr>
            <p:ph type="sldNum" sz="quarter" idx="5"/>
          </p:nvPr>
        </p:nvSpPr>
        <p:spPr>
          <a:noFill/>
        </p:spPr>
        <p:txBody>
          <a:bodyPr/>
          <a:lstStyle/>
          <a:p>
            <a:pPr defTabSz="901843"/>
            <a:fld id="{66C31495-1962-4FFD-9D77-83C98B69E852}" type="slidenum">
              <a:rPr lang="en-US" smtClean="0"/>
              <a:pPr defTabSz="901843"/>
              <a:t>1</a:t>
            </a:fld>
            <a:endParaRPr lang="en-US"/>
          </a:p>
        </p:txBody>
      </p:sp>
    </p:spTree>
    <p:extLst>
      <p:ext uri="{BB962C8B-B14F-4D97-AF65-F5344CB8AC3E}">
        <p14:creationId xmlns:p14="http://schemas.microsoft.com/office/powerpoint/2010/main" val="4127470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22CD6A-77E0-4C32-9E32-F28CFC30C6B5}" type="slidenum">
              <a:rPr lang="en-US" sz="1200" u="none">
                <a:latin typeface="Arial" charset="0"/>
              </a:rPr>
              <a:pPr algn="r" defTabSz="901843" eaLnBrk="1" hangingPunct="1"/>
              <a:t>10</a:t>
            </a:fld>
            <a:endParaRPr lang="en-US" sz="1200" u="none">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a:t>Longitudinal Construct – this graph shows mean changes in Habits of Mind during college for your institution and comparison group</a:t>
            </a:r>
            <a:r>
              <a:rPr lang="en-US" dirty="0" smtClean="0"/>
              <a:t>.</a:t>
            </a:r>
            <a:endParaRPr lang="en-US" dirty="0"/>
          </a:p>
        </p:txBody>
      </p:sp>
    </p:spTree>
    <p:extLst>
      <p:ext uri="{BB962C8B-B14F-4D97-AF65-F5344CB8AC3E}">
        <p14:creationId xmlns:p14="http://schemas.microsoft.com/office/powerpoint/2010/main" val="3213637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F22CD6A-77E0-4C32-9E32-F28CFC30C6B5}" type="slidenum">
              <a:rPr lang="en-US" sz="1200" u="none">
                <a:latin typeface="Arial" charset="0"/>
              </a:rPr>
              <a:pPr algn="r" defTabSz="901843" eaLnBrk="1" hangingPunct="1"/>
              <a:t>11</a:t>
            </a:fld>
            <a:endParaRPr lang="en-US" sz="1200" u="none">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a:p>
            <a:pPr eaLnBrk="1" hangingPunct="1"/>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7579E8A2-6F63-4807-B3AC-AD1DBE081148}" type="slidenum">
              <a:rPr lang="en-US" sz="1200" u="none">
                <a:latin typeface="Arial" charset="0"/>
              </a:rPr>
              <a:pPr algn="r" defTabSz="901843" eaLnBrk="1" hangingPunct="1"/>
              <a:t>12</a:t>
            </a:fld>
            <a:endParaRPr lang="en-US" sz="1200" u="none">
              <a:latin typeface="Arial" charset="0"/>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r>
              <a:rPr lang="en-US" sz="1200" b="0" i="0" kern="1200" dirty="0" smtClean="0">
                <a:solidFill>
                  <a:schemeClr val="tx1"/>
                </a:solidFill>
                <a:effectLst/>
                <a:latin typeface="Arial" charset="0"/>
                <a:ea typeface="+mn-ea"/>
                <a:cs typeface="+mn-cs"/>
              </a:rPr>
              <a:t>Longitudinal Construct – this graph shows mean changes in Academic Self-Concept for your institution and comparison group.</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9D52368-FE6F-46C2-A4A8-36A20E2C0FEB}" type="slidenum">
              <a:rPr lang="en-US" sz="1200" u="none">
                <a:latin typeface="Arial" charset="0"/>
              </a:rPr>
              <a:pPr algn="r" defTabSz="901843" eaLnBrk="1" hangingPunct="1"/>
              <a:t>13</a:t>
            </a:fld>
            <a:endParaRPr lang="en-US" sz="1200" u="none">
              <a:latin typeface="Arial"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A2B45F03-D3BF-4DB6-97ED-4FC2904F6A32}" type="slidenum">
              <a:rPr lang="en-US" sz="1200" u="none">
                <a:latin typeface="Arial" charset="0"/>
              </a:rPr>
              <a:pPr algn="r" defTabSz="901843" eaLnBrk="1" hangingPunct="1"/>
              <a:t>14</a:t>
            </a:fld>
            <a:endParaRPr lang="en-US" sz="1200" u="none">
              <a:latin typeface="Arial"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r>
              <a:rPr lang="en-US" dirty="0"/>
              <a:t>The question stem for these items is: “</a:t>
            </a:r>
            <a:r>
              <a:rPr lang="en-US" sz="1200" b="0" i="0" kern="1200" dirty="0">
                <a:solidFill>
                  <a:schemeClr val="tx1"/>
                </a:solidFill>
                <a:effectLst/>
                <a:latin typeface="Arial" charset="0"/>
                <a:ea typeface="+mn-ea"/>
                <a:cs typeface="+mn-cs"/>
              </a:rPr>
              <a:t>Please indicate the extent to which you agree or disagree with the following statements.</a:t>
            </a:r>
            <a:r>
              <a:rPr lang="en-US" dirty="0"/>
              <a:t>”</a:t>
            </a:r>
          </a:p>
          <a:p>
            <a:pPr eaLnBrk="1" hangingPunct="1"/>
            <a:endParaRPr lang="en-US" dirty="0"/>
          </a:p>
          <a:p>
            <a:pPr eaLnBrk="1" hangingPunct="1"/>
            <a:r>
              <a:rPr lang="en-US" dirty="0"/>
              <a:t>Item response options include “Strongly Agree,” “Agree,” “Disagree,” and “Strongly Disagree.” Only the first two responses are shown here.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C98E6576-61AB-42C7-8C0A-A1CC1F1CA3E9}" type="slidenum">
              <a:rPr lang="en-US" sz="1200" u="none">
                <a:latin typeface="Arial" charset="0"/>
              </a:rPr>
              <a:pPr algn="r" defTabSz="901843" eaLnBrk="1" hangingPunct="1"/>
              <a:t>15</a:t>
            </a:fld>
            <a:endParaRPr lang="en-US" sz="1200" u="none">
              <a:latin typeface="Arial"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a:t>The question stem for these items is: “Please indicate</a:t>
            </a:r>
            <a:r>
              <a:rPr lang="en-US" baseline="0" dirty="0"/>
              <a:t> your agreement with each of the following statements. This institution has contributed to my</a:t>
            </a:r>
            <a:r>
              <a:rPr lang="en-US" dirty="0"/>
              <a:t>…”</a:t>
            </a:r>
          </a:p>
          <a:p>
            <a:pPr eaLnBrk="1" hangingPunct="1"/>
            <a:endParaRPr lang="en-US" dirty="0"/>
          </a:p>
          <a:p>
            <a:pPr eaLnBrk="1" hangingPunct="1"/>
            <a:r>
              <a:rPr lang="en-US" dirty="0"/>
              <a:t>Item response options include “Strongly Agree,” “Agree,”  “Disagree”, and “Strongly</a:t>
            </a:r>
            <a:r>
              <a:rPr lang="en-US" baseline="0" dirty="0"/>
              <a:t> Disagree</a:t>
            </a:r>
            <a:r>
              <a:rPr lang="en-US" dirty="0"/>
              <a:t>.” Only the first two responses are shown here.</a:t>
            </a:r>
          </a:p>
          <a:p>
            <a:pPr eaLnBrk="1" hangingPunct="1"/>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5CF266C-AF8A-46D0-A37B-3BB5CD42EC3F}" type="slidenum">
              <a:rPr lang="en-US" sz="1200" u="none">
                <a:latin typeface="Arial" charset="0"/>
              </a:rPr>
              <a:pPr algn="r" defTabSz="901843" eaLnBrk="1" hangingPunct="1"/>
              <a:t>16</a:t>
            </a:fld>
            <a:endParaRPr lang="en-US" sz="1200" u="none">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r>
              <a:rPr lang="en-US" dirty="0"/>
              <a:t>The question stem for this item is: “Since entering college have you…”</a:t>
            </a:r>
          </a:p>
          <a:p>
            <a:pPr eaLnBrk="1" hangingPunct="1"/>
            <a:endParaRPr lang="en-US" dirty="0"/>
          </a:p>
          <a:p>
            <a:pPr eaLnBrk="1" hangingPunct="1"/>
            <a:r>
              <a:rPr lang="en-US" dirty="0"/>
              <a:t>The percent of respondents who marked “Yes” is shown.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pPr defTabSz="901843"/>
            <a:fld id="{C066CF84-5C9D-4EFA-8E50-B5A59F6C93A3}" type="slidenum">
              <a:rPr lang="en-US" smtClean="0"/>
              <a:pPr defTabSz="901843"/>
              <a:t>17</a:t>
            </a:fld>
            <a:endParaRPr lang="en-US"/>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r>
              <a:rPr lang="en-US" dirty="0"/>
              <a:t>The impact of students’ participation in co-curricular experiences on students’ civic learning is addressed by the longitudinal constructs of Social Agency and Civic Engagement, and the Leadership and Civic Awareness constructs.</a:t>
            </a:r>
            <a:endParaRPr lang="en-US" b="1" dirty="0"/>
          </a:p>
          <a:p>
            <a:pPr eaLnBrk="1" hangingPunct="1"/>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22CD6A-77E0-4C32-9E32-F28CFC30C6B5}" type="slidenum">
              <a:rPr lang="en-US" sz="1200" u="none">
                <a:latin typeface="Arial" charset="0"/>
              </a:rPr>
              <a:pPr algn="r" defTabSz="901843" eaLnBrk="1" hangingPunct="1"/>
              <a:t>18</a:t>
            </a:fld>
            <a:endParaRPr lang="en-US" sz="1200" u="none">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a:t>Longitudinal Construct – this graph shows mean changes in Social Agency during college for your institution and comparison group.</a:t>
            </a:r>
          </a:p>
          <a:p>
            <a:pPr eaLnBrk="1" hangingPunct="1"/>
            <a:endParaRPr lang="en-US" dirty="0"/>
          </a:p>
        </p:txBody>
      </p:sp>
    </p:spTree>
    <p:extLst>
      <p:ext uri="{BB962C8B-B14F-4D97-AF65-F5344CB8AC3E}">
        <p14:creationId xmlns:p14="http://schemas.microsoft.com/office/powerpoint/2010/main" val="32136370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22CD6A-77E0-4C32-9E32-F28CFC30C6B5}" type="slidenum">
              <a:rPr lang="en-US" sz="1200" u="none">
                <a:latin typeface="Arial" charset="0"/>
              </a:rPr>
              <a:pPr algn="r" defTabSz="901843" eaLnBrk="1" hangingPunct="1"/>
              <a:t>19</a:t>
            </a:fld>
            <a:endParaRPr lang="en-US" sz="1200" u="none">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p:txBody>
      </p:sp>
    </p:spTree>
    <p:extLst>
      <p:ext uri="{BB962C8B-B14F-4D97-AF65-F5344CB8AC3E}">
        <p14:creationId xmlns:p14="http://schemas.microsoft.com/office/powerpoint/2010/main" val="3213637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n-US"/>
          </a:p>
        </p:txBody>
      </p:sp>
      <p:sp>
        <p:nvSpPr>
          <p:cNvPr id="58372" name="Slide Number Placeholder 3"/>
          <p:cNvSpPr txBox="1">
            <a:spLocks noGrp="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C9B780EA-8C76-4D9B-B74F-A2085F8D6DEE}" type="slidenum">
              <a:rPr lang="en-US" sz="1200" u="none">
                <a:latin typeface="Arial" charset="0"/>
              </a:rPr>
              <a:pPr algn="r" defTabSz="901843" eaLnBrk="1" hangingPunct="1"/>
              <a:t>2</a:t>
            </a:fld>
            <a:endParaRPr lang="en-US" sz="1200" u="none">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22CD6A-77E0-4C32-9E32-F28CFC30C6B5}" type="slidenum">
              <a:rPr lang="en-US" sz="1200" u="none">
                <a:latin typeface="Arial" charset="0"/>
              </a:rPr>
              <a:pPr algn="r" defTabSz="901843" eaLnBrk="1" hangingPunct="1"/>
              <a:t>20</a:t>
            </a:fld>
            <a:endParaRPr lang="en-US" sz="1200" u="none">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p:txBody>
      </p:sp>
    </p:spTree>
    <p:extLst>
      <p:ext uri="{BB962C8B-B14F-4D97-AF65-F5344CB8AC3E}">
        <p14:creationId xmlns:p14="http://schemas.microsoft.com/office/powerpoint/2010/main" val="32136370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22CD6A-77E0-4C32-9E32-F28CFC30C6B5}" type="slidenum">
              <a:rPr lang="en-US" sz="1200" u="none">
                <a:latin typeface="Arial" charset="0"/>
              </a:rPr>
              <a:pPr algn="r" defTabSz="901843" eaLnBrk="1" hangingPunct="1"/>
              <a:t>21</a:t>
            </a:fld>
            <a:endParaRPr lang="en-US" sz="1200" u="none">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p:txBody>
      </p:sp>
    </p:spTree>
    <p:extLst>
      <p:ext uri="{BB962C8B-B14F-4D97-AF65-F5344CB8AC3E}">
        <p14:creationId xmlns:p14="http://schemas.microsoft.com/office/powerpoint/2010/main" val="32136370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341DEF2D-6299-4B1E-8269-BA5850E9D6D3}" type="slidenum">
              <a:rPr lang="en-US" sz="1200" u="none">
                <a:latin typeface="Arial" charset="0"/>
              </a:rPr>
              <a:pPr algn="r" defTabSz="901843" eaLnBrk="1" hangingPunct="1"/>
              <a:t>22</a:t>
            </a:fld>
            <a:endParaRPr lang="en-US" sz="1200" u="none">
              <a:latin typeface="Arial"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dirty="0"/>
              <a:t>The question stem for these items is: "In the past year, how often have you:“</a:t>
            </a:r>
          </a:p>
          <a:p>
            <a:pPr eaLnBrk="1" hangingPunct="1"/>
            <a:endParaRPr lang="en-US" dirty="0"/>
          </a:p>
          <a:p>
            <a:pPr eaLnBrk="1" hangingPunct="1"/>
            <a:r>
              <a:rPr lang="en-US" dirty="0"/>
              <a:t>Item response options include “Frequently,” “Occasionally,” and “Not at All.” Only the first two responses are shown here.</a:t>
            </a:r>
          </a:p>
          <a:p>
            <a:pPr eaLnBrk="1" hangingPunct="1"/>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FEB881B-3DDB-46A3-B807-CB555528D1F5}" type="slidenum">
              <a:rPr lang="en-US" sz="1200" u="none">
                <a:latin typeface="Arial" charset="0"/>
              </a:rPr>
              <a:pPr algn="r" defTabSz="901843" eaLnBrk="1" hangingPunct="1"/>
              <a:t>23</a:t>
            </a:fld>
            <a:endParaRPr lang="en-US" sz="1200" u="none">
              <a:latin typeface="Arial"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endParaRPr lang="en-US" dirty="0" smtClean="0"/>
          </a:p>
          <a:p>
            <a:pPr eaLnBrk="1" hangingPunct="1"/>
            <a:r>
              <a:rPr lang="en-US" dirty="0" smtClean="0"/>
              <a:t>The question stem for the</a:t>
            </a:r>
            <a:r>
              <a:rPr lang="en-US" baseline="0" dirty="0" smtClean="0"/>
              <a:t> fist</a:t>
            </a:r>
            <a:r>
              <a:rPr lang="en-US" dirty="0" smtClean="0"/>
              <a:t> items is: "In the past year, how often have you:“</a:t>
            </a:r>
          </a:p>
          <a:p>
            <a:pPr eaLnBrk="1" hangingPunct="1"/>
            <a:endParaRPr lang="en-US" dirty="0" smtClean="0"/>
          </a:p>
          <a:p>
            <a:pPr eaLnBrk="1" hangingPunct="1"/>
            <a:r>
              <a:rPr lang="en-US" dirty="0" smtClean="0"/>
              <a:t>Item response options include “Frequently,” “Occasionally,” and “Not at All.” Only the first two responses are shown here.</a:t>
            </a:r>
          </a:p>
          <a:p>
            <a:pPr eaLnBrk="1" hangingPunct="1"/>
            <a:endParaRPr lang="en-US" dirty="0" smtClean="0"/>
          </a:p>
          <a:p>
            <a:pPr eaLnBrk="1" hangingPunct="1"/>
            <a:endParaRPr lang="en-US" dirty="0" smtClean="0"/>
          </a:p>
          <a:p>
            <a:pPr eaLnBrk="1" hangingPunct="1"/>
            <a:r>
              <a:rPr lang="en-US" dirty="0" smtClean="0"/>
              <a:t>The </a:t>
            </a:r>
            <a:r>
              <a:rPr lang="en-US" dirty="0"/>
              <a:t>question stem for </a:t>
            </a:r>
            <a:r>
              <a:rPr lang="en-US" dirty="0" smtClean="0"/>
              <a:t>the</a:t>
            </a:r>
            <a:r>
              <a:rPr lang="en-US" baseline="0" dirty="0" smtClean="0"/>
              <a:t> second and third </a:t>
            </a:r>
            <a:r>
              <a:rPr lang="en-US" dirty="0" smtClean="0"/>
              <a:t>items </a:t>
            </a:r>
            <a:r>
              <a:rPr lang="en-US" dirty="0"/>
              <a:t>is: “Rate yourself on each of the following traits as compared with the average person your age…”</a:t>
            </a:r>
          </a:p>
          <a:p>
            <a:pPr eaLnBrk="1" hangingPunct="1"/>
            <a:endParaRPr lang="en-US" dirty="0"/>
          </a:p>
          <a:p>
            <a:pPr eaLnBrk="1" hangingPunct="1"/>
            <a:r>
              <a:rPr lang="en-US" dirty="0"/>
              <a:t>Item response options include “Highest 10%,” “Above Average,” “Average,” “Below Average,” and “Lowest 10%.” Only the first two responses are shown here.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pPr defTabSz="901843"/>
            <a:fld id="{E753CC7A-9FF7-408C-9286-46F30EAE10FD}" type="slidenum">
              <a:rPr lang="en-US" smtClean="0"/>
              <a:pPr defTabSz="901843"/>
              <a:t>24</a:t>
            </a:fld>
            <a:endParaRPr lang="en-US"/>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r>
              <a:rPr lang="en-US" dirty="0"/>
              <a:t>Diversity is addressed by Positive Cross-Racial Interaction,</a:t>
            </a:r>
            <a:r>
              <a:rPr lang="en-US" baseline="0" dirty="0"/>
              <a:t> Nega</a:t>
            </a:r>
            <a:r>
              <a:rPr lang="en-US" dirty="0"/>
              <a:t>tive Cross-Racial Interaction and the Sense of Belonging constructs.</a:t>
            </a:r>
            <a:endParaRPr lang="en-US" b="1" dirty="0"/>
          </a:p>
          <a:p>
            <a:pPr eaLnBrk="1" hangingPunct="1"/>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CC4DC45F-B713-4A3E-8CC2-EB318A91C586}" type="slidenum">
              <a:rPr lang="en-US" sz="1200" u="none">
                <a:latin typeface="Arial" charset="0"/>
              </a:rPr>
              <a:pPr algn="r" defTabSz="901843" eaLnBrk="1" hangingPunct="1"/>
              <a:t>25</a:t>
            </a:fld>
            <a:endParaRPr lang="en-US" sz="1200" u="none">
              <a:latin typeface="Arial"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r>
              <a:rPr lang="en-US" dirty="0" smtClean="0"/>
              <a:t>.</a:t>
            </a:r>
            <a:endParaRPr lang="en-US" dirty="0"/>
          </a:p>
          <a:p>
            <a:pPr eaLnBrk="1" hangingPunct="1"/>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CC4DC45F-B713-4A3E-8CC2-EB318A91C586}" type="slidenum">
              <a:rPr lang="en-US" sz="1200" u="none">
                <a:latin typeface="Arial" charset="0"/>
              </a:rPr>
              <a:pPr algn="r" defTabSz="901843" eaLnBrk="1" hangingPunct="1"/>
              <a:t>26</a:t>
            </a:fld>
            <a:endParaRPr lang="en-US" sz="1200" u="none">
              <a:latin typeface="Arial"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a:p>
            <a:pPr eaLnBrk="1" hangingPunct="1"/>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82AAB961-034A-4472-A9CE-8DD8857A1B10}" type="slidenum">
              <a:rPr lang="en-US" sz="1200" u="none">
                <a:latin typeface="Arial" charset="0"/>
              </a:rPr>
              <a:pPr algn="r" defTabSz="901843" eaLnBrk="1" hangingPunct="1"/>
              <a:t>27</a:t>
            </a:fld>
            <a:endParaRPr lang="en-US" sz="1200" u="none">
              <a:latin typeface="Arial"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r>
              <a:rPr lang="en-US" dirty="0" smtClean="0"/>
              <a:t>.</a:t>
            </a:r>
            <a:endParaRPr lang="en-US" dirty="0"/>
          </a:p>
          <a:p>
            <a:pPr eaLnBrk="1" hangingPunct="1"/>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1F099ED6-DBF5-46D1-941B-B93338605B1C}" type="slidenum">
              <a:rPr lang="en-US" sz="1200" u="none">
                <a:latin typeface="Arial" charset="0"/>
              </a:rPr>
              <a:pPr algn="r" defTabSz="901843" eaLnBrk="1" hangingPunct="1"/>
              <a:t>28</a:t>
            </a:fld>
            <a:endParaRPr lang="en-US" sz="1200" u="none">
              <a:latin typeface="Arial" charset="0"/>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r>
              <a:rPr lang="en-US" dirty="0"/>
              <a:t>The question stem for </a:t>
            </a:r>
            <a:r>
              <a:rPr lang="en-US" dirty="0" smtClean="0"/>
              <a:t>the</a:t>
            </a:r>
            <a:r>
              <a:rPr lang="en-US" baseline="0" dirty="0" smtClean="0"/>
              <a:t> first two </a:t>
            </a:r>
            <a:r>
              <a:rPr lang="en-US" dirty="0" smtClean="0"/>
              <a:t>items </a:t>
            </a:r>
            <a:r>
              <a:rPr lang="en-US" dirty="0"/>
              <a:t>is: </a:t>
            </a:r>
            <a:r>
              <a:rPr lang="en-US" dirty="0" smtClean="0"/>
              <a:t>“</a:t>
            </a:r>
            <a:r>
              <a:rPr lang="en-US" sz="1200" b="0" i="0" kern="1200" dirty="0" smtClean="0">
                <a:solidFill>
                  <a:schemeClr val="tx1"/>
                </a:solidFill>
                <a:effectLst/>
                <a:latin typeface="Arial" charset="0"/>
                <a:ea typeface="+mn-ea"/>
                <a:cs typeface="+mn-cs"/>
              </a:rPr>
              <a:t>When thinking about your career path after college, how important are the following considerations:</a:t>
            </a:r>
            <a:r>
              <a:rPr lang="en-US" dirty="0" smtClean="0"/>
              <a:t>”</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smtClean="0"/>
              <a:t>Item response options include “</a:t>
            </a:r>
            <a:r>
              <a:rPr lang="en-US" sz="1200" u="none" dirty="0" smtClean="0">
                <a:solidFill>
                  <a:schemeClr val="tx2"/>
                </a:solidFill>
              </a:rPr>
              <a:t>Essential</a:t>
            </a:r>
            <a:r>
              <a:rPr lang="en-US" dirty="0" smtClean="0"/>
              <a:t>,” “Very Important,” “Somewhat Important,” and “Not Important.”  Only the first two responses are shown here.</a:t>
            </a:r>
          </a:p>
          <a:p>
            <a:pPr eaLnBrk="1" hangingPunct="1"/>
            <a:endParaRPr lang="en-US" dirty="0"/>
          </a:p>
          <a:p>
            <a:pPr eaLnBrk="1" hangingPunct="1"/>
            <a:endParaRPr lang="en-US" dirty="0" smtClean="0"/>
          </a:p>
          <a:p>
            <a:pPr eaLnBrk="1" hangingPunct="1"/>
            <a:endParaRPr lang="en-US" dirty="0" smtClean="0"/>
          </a:p>
          <a:p>
            <a:pPr eaLnBrk="1" hangingPunct="1"/>
            <a:r>
              <a:rPr lang="en-US" dirty="0" smtClean="0"/>
              <a:t>The question stem for the</a:t>
            </a:r>
            <a:r>
              <a:rPr lang="en-US" baseline="0" dirty="0" smtClean="0"/>
              <a:t> third </a:t>
            </a:r>
            <a:r>
              <a:rPr lang="en-US" dirty="0" smtClean="0"/>
              <a:t>items is: “Rate yourself on each of the following traits as compared with the average person your age…”</a:t>
            </a:r>
          </a:p>
          <a:p>
            <a:pPr eaLnBrk="1" hangingPunct="1"/>
            <a:endParaRPr lang="en-US" dirty="0" smtClean="0"/>
          </a:p>
          <a:p>
            <a:pPr eaLnBrk="1" hangingPunct="1"/>
            <a:r>
              <a:rPr lang="en-US" dirty="0" smtClean="0"/>
              <a:t>Item response options include “Highest 10%,” “Above Average,” “Average,” “Below Average,” and “Lowest 10%.” Only the first two responses are shown here.</a:t>
            </a:r>
          </a:p>
          <a:p>
            <a:pPr eaLnBrk="1" hangingPunct="1"/>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1E62567E-9F38-49FC-9C93-71EB0B814942}" type="slidenum">
              <a:rPr lang="en-US" sz="1200" u="none">
                <a:latin typeface="Arial" charset="0"/>
              </a:rPr>
              <a:pPr algn="r" defTabSz="901843" eaLnBrk="1" hangingPunct="1"/>
              <a:t>29</a:t>
            </a:fld>
            <a:endParaRPr lang="en-US" sz="1200" u="none">
              <a:latin typeface="Arial"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en-US" dirty="0"/>
              <a:t>The question stem for these items is: </a:t>
            </a:r>
            <a:r>
              <a:rPr lang="en-US" sz="1200" b="0" i="0" kern="1200" dirty="0">
                <a:solidFill>
                  <a:schemeClr val="tx1"/>
                </a:solidFill>
                <a:effectLst/>
                <a:latin typeface="Arial" charset="0"/>
                <a:ea typeface="+mn-ea"/>
                <a:cs typeface="+mn-cs"/>
              </a:rPr>
              <a:t>"Please indicate your agreement with each of the following statements.“</a:t>
            </a:r>
          </a:p>
          <a:p>
            <a:pPr eaLnBrk="1" hangingPunct="1"/>
            <a:endParaRPr lang="en-US" dirty="0"/>
          </a:p>
          <a:p>
            <a:pPr eaLnBrk="1" hangingPunct="1"/>
            <a:r>
              <a:rPr lang="en-US" dirty="0"/>
              <a:t>Item response options include “Agree Strongly,” “Agree Somewhat,” “Disagree Somewhat,” and “Disagree Strongly.” Only the first two responses are shown here.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endParaRPr lang="en-US" dirty="0"/>
          </a:p>
        </p:txBody>
      </p:sp>
      <p:sp>
        <p:nvSpPr>
          <p:cNvPr id="59396" name="Slide Number Placeholder 3"/>
          <p:cNvSpPr>
            <a:spLocks noGrp="1"/>
          </p:cNvSpPr>
          <p:nvPr>
            <p:ph type="sldNum" sz="quarter" idx="5"/>
          </p:nvPr>
        </p:nvSpPr>
        <p:spPr>
          <a:noFill/>
        </p:spPr>
        <p:txBody>
          <a:bodyPr/>
          <a:lstStyle/>
          <a:p>
            <a:pPr defTabSz="901843"/>
            <a:fld id="{85F7DC21-DDDB-40A7-B2C3-9E23EFB705EF}" type="slidenum">
              <a:rPr lang="en-US" smtClean="0"/>
              <a:pPr defTabSz="901843"/>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A92FCC95-543E-4626-9D6A-836C8F8F65DC}" type="slidenum">
              <a:rPr lang="en-US" sz="1200" u="none">
                <a:latin typeface="Arial" charset="0"/>
              </a:rPr>
              <a:pPr algn="r" defTabSz="901843" eaLnBrk="1" hangingPunct="1"/>
              <a:t>30</a:t>
            </a:fld>
            <a:endParaRPr lang="en-US" sz="1200" u="none">
              <a:latin typeface="Arial"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u="none" kern="0" dirty="0">
                <a:solidFill>
                  <a:schemeClr val="accent4"/>
                </a:solidFill>
                <a:latin typeface="Arial" charset="0"/>
                <a:ea typeface="+mn-ea"/>
                <a:cs typeface="+mn-cs"/>
              </a:rPr>
              <a:t>This section describes students’ degree aspirations and career plans.</a:t>
            </a:r>
          </a:p>
          <a:p>
            <a:pPr eaLnBrk="1" hangingPunct="1"/>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896781" y="8829038"/>
            <a:ext cx="2983473" cy="465774"/>
          </a:xfrm>
          <a:prstGeom prst="rect">
            <a:avLst/>
          </a:prstGeom>
          <a:noFill/>
          <a:ln w="9525">
            <a:noFill/>
            <a:miter lim="800000"/>
            <a:headEnd/>
            <a:tailEnd/>
          </a:ln>
        </p:spPr>
        <p:txBody>
          <a:bodyPr lIns="91267" tIns="45633" rIns="91267" bIns="45633" anchor="b"/>
          <a:lstStyle/>
          <a:p>
            <a:pPr algn="r" defTabSz="903288" eaLnBrk="1" hangingPunct="1"/>
            <a:fld id="{F02FF999-9C4A-4B52-8420-16030453EE5C}" type="slidenum">
              <a:rPr lang="en-US" sz="1200" u="none">
                <a:latin typeface="Arial" charset="0"/>
              </a:rPr>
              <a:pPr algn="r" defTabSz="903288" eaLnBrk="1" hangingPunct="1"/>
              <a:t>31</a:t>
            </a:fld>
            <a:endParaRPr lang="en-US" sz="1200" u="none">
              <a:latin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r>
              <a:rPr lang="en-US" dirty="0">
                <a:solidFill>
                  <a:srgbClr val="000000"/>
                </a:solidFill>
              </a:rPr>
              <a:t>The question for the first item is: “Do</a:t>
            </a:r>
            <a:r>
              <a:rPr lang="en-US" baseline="0" dirty="0">
                <a:solidFill>
                  <a:srgbClr val="000000"/>
                </a:solidFill>
              </a:rPr>
              <a:t> you plan to do the following in </a:t>
            </a:r>
            <a:r>
              <a:rPr lang="en-US" dirty="0">
                <a:solidFill>
                  <a:srgbClr val="000000"/>
                </a:solidFill>
              </a:rPr>
              <a:t>fall 2020?”</a:t>
            </a:r>
          </a:p>
          <a:p>
            <a:pPr eaLnBrk="1" hangingPunct="1"/>
            <a:r>
              <a:rPr lang="en-US" dirty="0"/>
              <a:t>Only those response options indicating that attending graduate or professional school full-time or part-time was their primary activity are provided here.</a:t>
            </a:r>
          </a:p>
          <a:p>
            <a:pPr eaLnBrk="1" hangingPunct="1"/>
            <a:endParaRPr lang="en-US" dirty="0">
              <a:latin typeface="Garamond" pitchFamily="18" charset="0"/>
            </a:endParaRPr>
          </a:p>
          <a:p>
            <a:pPr eaLnBrk="1" hangingPunct="1"/>
            <a:r>
              <a:rPr lang="en-US" dirty="0">
                <a:cs typeface="Arial" charset="0"/>
              </a:rPr>
              <a:t>The question for the second item is “With respect to graduate or professional school, which best describes the current state of your educational plans?” Only three of the possible response options are listed here.  For a full listing, please refer to your Institutional Profile.  This item does include responses from those who did not indicate that they were attending graduate or professional school full-or part-time as a primary activity.  </a:t>
            </a:r>
          </a:p>
          <a:p>
            <a:pPr eaLnBrk="1" hangingPunct="1"/>
            <a:endParaRPr lang="en-US" dirty="0">
              <a:cs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14525AF9-4744-4A46-8E5F-F8CF870D815C}" type="slidenum">
              <a:rPr lang="en-US" sz="1200" u="none">
                <a:latin typeface="Arial" charset="0"/>
              </a:rPr>
              <a:pPr algn="r" defTabSz="901843" eaLnBrk="1" hangingPunct="1"/>
              <a:t>32</a:t>
            </a:fld>
            <a:endParaRPr lang="en-US" sz="1200" u="none">
              <a:latin typeface="Arial"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ln/>
        </p:spPr>
        <p:txBody>
          <a:bodyPr/>
          <a:lstStyle/>
          <a:p>
            <a:pPr eaLnBrk="1" hangingPunct="1"/>
            <a:r>
              <a:rPr lang="en-US" dirty="0"/>
              <a:t>Question: “Do you plan to do</a:t>
            </a:r>
            <a:r>
              <a:rPr lang="en-US" baseline="0" dirty="0"/>
              <a:t> the following </a:t>
            </a:r>
            <a:r>
              <a:rPr lang="en-US" dirty="0"/>
              <a:t>in fall 2020?”</a:t>
            </a:r>
          </a:p>
          <a:p>
            <a:pPr eaLnBrk="1" hangingPunct="1">
              <a:defRPr/>
            </a:pPr>
            <a:endParaRPr lang="en-US" dirty="0">
              <a:solidFill>
                <a:srgbClr val="C00000"/>
              </a:solidFill>
              <a:latin typeface="Garamond" pitchFamily="18"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BDE1938F-AD26-43F6-B95E-7AA4101C51CA}" type="slidenum">
              <a:rPr lang="en-US" sz="1200" u="none">
                <a:latin typeface="Arial" charset="0"/>
              </a:rPr>
              <a:pPr algn="r" defTabSz="901843" eaLnBrk="1" hangingPunct="1"/>
              <a:t>33</a:t>
            </a:fld>
            <a:endParaRPr lang="en-US" sz="1200" u="none">
              <a:latin typeface="Arial"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r>
              <a:rPr lang="en-US" dirty="0"/>
              <a:t>Responses reflect aggregated career categories (CAREERA).</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E39E5EDA-9039-4B3A-9899-EA56F81563E1}" type="slidenum">
              <a:rPr lang="en-US" sz="1200" u="none">
                <a:latin typeface="Arial" charset="0"/>
              </a:rPr>
              <a:pPr algn="r" defTabSz="901843" eaLnBrk="1" hangingPunct="1"/>
              <a:t>34</a:t>
            </a:fld>
            <a:endParaRPr lang="en-US" sz="1200" u="none">
              <a:latin typeface="Arial" charset="0"/>
            </a:endParaRPr>
          </a:p>
        </p:txBody>
      </p:sp>
      <p:sp>
        <p:nvSpPr>
          <p:cNvPr id="101379"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ln/>
        </p:spPr>
        <p:txBody>
          <a:bodyPr/>
          <a:lstStyle/>
          <a:p>
            <a:pPr eaLnBrk="1" hangingPunct="1">
              <a:defRPr/>
            </a:pPr>
            <a:r>
              <a:rPr lang="en-US" dirty="0"/>
              <a:t>The question stem for these items is: </a:t>
            </a:r>
            <a:r>
              <a:rPr lang="en-US" dirty="0">
                <a:solidFill>
                  <a:srgbClr val="000000"/>
                </a:solidFill>
              </a:rPr>
              <a:t>“</a:t>
            </a:r>
            <a:r>
              <a:rPr lang="en-US" kern="0" dirty="0">
                <a:solidFill>
                  <a:srgbClr val="000000"/>
                </a:solidFill>
              </a:rPr>
              <a:t>When thinking about your career path after college, how important are the following considerations…”</a:t>
            </a:r>
          </a:p>
          <a:p>
            <a:pPr eaLnBrk="1" hangingPunct="1">
              <a:defRPr/>
            </a:pPr>
            <a:endParaRPr lang="en-US" kern="0" dirty="0">
              <a:solidFill>
                <a:srgbClr val="000000"/>
              </a:solidFill>
            </a:endParaRPr>
          </a:p>
          <a:p>
            <a:pPr eaLnBrk="1" hangingPunct="1">
              <a:defRPr/>
            </a:pPr>
            <a:r>
              <a:rPr lang="en-US" dirty="0">
                <a:solidFill>
                  <a:srgbClr val="000000"/>
                </a:solidFill>
              </a:rPr>
              <a:t>Response options include “Essential,” “Very Important,” “Somewhat Important” and “Not Important.” Only the first two responses are shown here (aggregated).</a:t>
            </a:r>
            <a:endParaRPr lang="en-US" dirty="0">
              <a:solidFill>
                <a:srgbClr val="000000"/>
              </a:solidFill>
              <a:latin typeface="Garamond" pitchFamily="18" charset="0"/>
            </a:endParaRPr>
          </a:p>
          <a:p>
            <a:pPr eaLnBrk="1" hangingPunct="1">
              <a:defRPr/>
            </a:pPr>
            <a:endParaRPr lang="en-US" dirty="0"/>
          </a:p>
          <a:p>
            <a:pPr eaLnBrk="1" hangingPunct="1">
              <a:defRPr/>
            </a:pPr>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pPr defTabSz="901843"/>
            <a:fld id="{E753CC7A-9FF7-408C-9286-46F30EAE10FD}" type="slidenum">
              <a:rPr lang="en-US" smtClean="0"/>
              <a:pPr defTabSz="901843"/>
              <a:t>35</a:t>
            </a:fld>
            <a:endParaRPr lang="en-US"/>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r>
              <a:rPr lang="en-US" dirty="0"/>
              <a:t>Students’ levels of satisfaction with their college experience are measured by the Satisfaction with Coursework and Overall Satisfaction constructs.</a:t>
            </a:r>
          </a:p>
          <a:p>
            <a:pPr eaLnBrk="1" hangingPunct="1"/>
            <a:endParaRPr lang="en-US" dirty="0"/>
          </a:p>
          <a:p>
            <a:pPr eaLnBrk="1" hangingPunct="1"/>
            <a:r>
              <a:rPr lang="en-US" dirty="0"/>
              <a:t>Additional items provide information on Satisfaction with Academic Support and Courses, and Satisfaction with Services and Community.</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F22CD6A-77E0-4C32-9E32-F28CFC30C6B5}" type="slidenum">
              <a:rPr lang="en-US" sz="1200" u="none">
                <a:latin typeface="Arial" charset="0"/>
              </a:rPr>
              <a:pPr algn="r" defTabSz="901843" eaLnBrk="1" hangingPunct="1"/>
              <a:t>36</a:t>
            </a:fld>
            <a:endParaRPr lang="en-US" sz="1200" u="none">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r>
              <a:rPr lang="en-US" dirty="0" smtClean="0"/>
              <a:t>.</a:t>
            </a:r>
            <a:endParaRPr lang="en-US" dirty="0"/>
          </a:p>
          <a:p>
            <a:pPr eaLnBrk="1" hangingPunct="1"/>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F22CD6A-77E0-4C32-9E32-F28CFC30C6B5}" type="slidenum">
              <a:rPr lang="en-US" sz="1200" u="none">
                <a:latin typeface="Arial" charset="0"/>
              </a:rPr>
              <a:pPr algn="r" defTabSz="901843" eaLnBrk="1" hangingPunct="1"/>
              <a:t>37</a:t>
            </a:fld>
            <a:endParaRPr lang="en-US" sz="1200" u="none">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a:p>
            <a:pPr eaLnBrk="1" hangingPunct="1"/>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7EA02801-4683-41F3-A9C2-1F141DB6DF44}" type="slidenum">
              <a:rPr lang="en-US" sz="1200" u="none">
                <a:latin typeface="Arial" charset="0"/>
              </a:rPr>
              <a:pPr algn="r" defTabSz="901843" eaLnBrk="1" hangingPunct="1"/>
              <a:t>38</a:t>
            </a:fld>
            <a:endParaRPr lang="en-US" sz="1200" u="none">
              <a:latin typeface="Arial"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r>
              <a:rPr lang="en-US" dirty="0"/>
              <a:t>The question stem for these items is: “Please rate your satisfaction with your college in each area…”</a:t>
            </a:r>
          </a:p>
          <a:p>
            <a:pPr eaLnBrk="1" hangingPunct="1"/>
            <a:endParaRPr lang="en-US" dirty="0"/>
          </a:p>
          <a:p>
            <a:pPr eaLnBrk="1" hangingPunct="1"/>
            <a:r>
              <a:rPr lang="en-US" dirty="0"/>
              <a:t>Item response options include “Very Satisfied,” “Satisfied,” “Neutral,” “Dissatisfied,” “Very Dissatisfied,” and “Can’t Rate/ Don’t Know.” Only the first two responses are shown here.</a:t>
            </a:r>
          </a:p>
          <a:p>
            <a:pPr eaLnBrk="1" hangingPunct="1"/>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21B458BF-DE0C-4D2E-A9E6-BEC777A3F5B2}" type="slidenum">
              <a:rPr lang="en-US" sz="1200" u="none">
                <a:latin typeface="Arial" charset="0"/>
              </a:rPr>
              <a:pPr algn="r" defTabSz="901843" eaLnBrk="1" hangingPunct="1"/>
              <a:t>39</a:t>
            </a:fld>
            <a:endParaRPr lang="en-US" sz="1200" u="none">
              <a:latin typeface="Arial"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r>
              <a:rPr lang="en-US"/>
              <a:t>The question stem for these items is: “Please rate your satisfaction with your college in each area…”</a:t>
            </a:r>
          </a:p>
          <a:p>
            <a:pPr eaLnBrk="1" hangingPunct="1"/>
            <a:endParaRPr lang="en-US"/>
          </a:p>
          <a:p>
            <a:pPr eaLnBrk="1" hangingPunct="1"/>
            <a:r>
              <a:rPr lang="en-US"/>
              <a:t>Item response options include “Very Satisfied,” “Satisfied,” “Neutral,” “Dissatisfied,” “Very Dissatisfied,” and “Can’t Rate/ Don’t Know.” Only the first two responses are shown here.</a:t>
            </a:r>
          </a:p>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r>
              <a:rPr lang="en-US" sz="1200" b="0" i="0" kern="1200" dirty="0" smtClean="0">
                <a:solidFill>
                  <a:schemeClr val="tx1"/>
                </a:solidFill>
                <a:effectLst/>
                <a:latin typeface="Arial" charset="0"/>
                <a:ea typeface="+mn-ea"/>
                <a:cs typeface="+mn-cs"/>
              </a:rPr>
              <a:t>Constructs are reported for all graduating seniors, and are also broken out for "Men," "Women," and "Genderqueer*" students. The "Genderqueer" category includes those who identify as non-binary, genderqueer/gender non-conforming, and identity not listed.</a:t>
            </a:r>
          </a:p>
          <a:p>
            <a:endParaRPr lang="en-US" sz="1100" dirty="0" smtClean="0"/>
          </a:p>
          <a:p>
            <a:r>
              <a:rPr lang="en-US" sz="1100" dirty="0" smtClean="0"/>
              <a:t>Bar </a:t>
            </a:r>
            <a:r>
              <a:rPr lang="en-US" sz="1100" dirty="0"/>
              <a:t>graphs depicting mean scores are shown for your institution and comparison group. CIRP constructs have been scaled to a population mean of 50 with a standard deviation of 10.  </a:t>
            </a:r>
          </a:p>
          <a:p>
            <a:endParaRPr lang="en-US" sz="1100" dirty="0"/>
          </a:p>
          <a:p>
            <a:r>
              <a:rPr lang="en-US" sz="1100" dirty="0"/>
              <a:t>More detailed information on constructs can be found at http://www.heri.ucla.edu/PDFs/constructs/technicalreport.pdf.</a:t>
            </a:r>
          </a:p>
          <a:p>
            <a:endParaRPr lang="en-US" sz="1100" dirty="0"/>
          </a:p>
          <a:p>
            <a:r>
              <a:rPr lang="en-US" sz="1100" dirty="0"/>
              <a:t>When a construct appears on both the CIRP Freshman Survey (TFS) and the CSS, we present the construct longitudinally. The longitudinal construct has been designed to measure within-person change, which allows you to assess change among your student population. These line graphs depict all respondents using matched-pair analysis for TFS-CSS, broken out by gender identity</a:t>
            </a:r>
            <a:r>
              <a:rPr lang="en-US" sz="1100" baseline="0" dirty="0"/>
              <a:t> </a:t>
            </a:r>
            <a:r>
              <a:rPr lang="en-US" sz="1100" dirty="0"/>
              <a:t>for your institution and comparison group.</a:t>
            </a:r>
          </a:p>
          <a:p>
            <a:endParaRPr lang="en-US" sz="1100" dirty="0"/>
          </a:p>
          <a:p>
            <a:pPr defTabSz="912937">
              <a:defRPr/>
            </a:pPr>
            <a:r>
              <a:rPr lang="en-US" sz="1100" dirty="0" smtClean="0"/>
              <a:t>For schools that do not have matching TFS-CSS results, all constructs are presented as bar graphs using only CSS data.</a:t>
            </a:r>
          </a:p>
          <a:p>
            <a:pPr defTabSz="912937">
              <a:defRPr/>
            </a:pPr>
            <a:endParaRPr lang="en-US" sz="1100" dirty="0" smtClean="0"/>
          </a:p>
          <a:p>
            <a:r>
              <a:rPr lang="en-US" sz="1100" dirty="0" smtClean="0"/>
              <a:t>Following </a:t>
            </a:r>
            <a:r>
              <a:rPr lang="en-US" sz="1100" dirty="0"/>
              <a:t>the Longitudinal Constructs and Constructs, individual survey items relevant to each of the categories are presented. </a:t>
            </a:r>
          </a:p>
          <a:p>
            <a:endParaRPr lang="en-US" sz="1100" dirty="0">
              <a:solidFill>
                <a:srgbClr val="FF0000"/>
              </a:solidFill>
            </a:endParaRPr>
          </a:p>
          <a:p>
            <a:endParaRPr lang="en-US" sz="1100" dirty="0"/>
          </a:p>
        </p:txBody>
      </p:sp>
      <p:sp>
        <p:nvSpPr>
          <p:cNvPr id="60420" name="Slide Number Placeholder 3"/>
          <p:cNvSpPr>
            <a:spLocks noGrp="1"/>
          </p:cNvSpPr>
          <p:nvPr>
            <p:ph type="sldNum" sz="quarter" idx="5"/>
          </p:nvPr>
        </p:nvSpPr>
        <p:spPr>
          <a:noFill/>
        </p:spPr>
        <p:txBody>
          <a:bodyPr/>
          <a:lstStyle/>
          <a:p>
            <a:pPr defTabSz="901843"/>
            <a:fld id="{E4279BAA-2C60-4663-92CC-684164663330}" type="slidenum">
              <a:rPr lang="en-US" smtClean="0"/>
              <a:pPr defTabSz="901843"/>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853740C9-AA74-4D7D-942E-37359751F112}" type="slidenum">
              <a:rPr lang="en-US" sz="1200" u="none">
                <a:latin typeface="Arial" charset="0"/>
              </a:rPr>
              <a:pPr algn="r" defTabSz="901843" eaLnBrk="1" hangingPunct="1"/>
              <a:t>40</a:t>
            </a:fld>
            <a:endParaRPr lang="en-US" sz="1200" u="none">
              <a:latin typeface="Arial"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US" dirty="0"/>
              <a:t>The question stem for these items is: “Please indicate the extent to which you  agree or disagree with the following statements:”</a:t>
            </a:r>
          </a:p>
          <a:p>
            <a:pPr eaLnBrk="1" hangingPunct="1"/>
            <a:endParaRPr lang="en-US" dirty="0"/>
          </a:p>
          <a:p>
            <a:pPr eaLnBrk="1" hangingPunct="1"/>
            <a:r>
              <a:rPr lang="en-US" dirty="0"/>
              <a:t>Item response options include “</a:t>
            </a:r>
            <a:r>
              <a:rPr lang="en-US" sz="1200" u="none" dirty="0">
                <a:solidFill>
                  <a:schemeClr val="tx2"/>
                </a:solidFill>
              </a:rPr>
              <a:t>Strongly Agree</a:t>
            </a:r>
            <a:r>
              <a:rPr lang="en-US" dirty="0"/>
              <a:t>”, “Agree”, “Disagree”, and “</a:t>
            </a:r>
            <a:r>
              <a:rPr lang="en-US" sz="1200" u="none" dirty="0">
                <a:solidFill>
                  <a:schemeClr val="tx2"/>
                </a:solidFill>
              </a:rPr>
              <a:t>Strongly</a:t>
            </a:r>
            <a:r>
              <a:rPr lang="en-US" sz="1200" u="none" baseline="0" dirty="0">
                <a:solidFill>
                  <a:schemeClr val="tx1"/>
                </a:solidFill>
              </a:rPr>
              <a:t> Disagree”.</a:t>
            </a:r>
            <a:r>
              <a:rPr lang="en-US" dirty="0"/>
              <a:t> Only the first two responses are shown here.</a:t>
            </a:r>
          </a:p>
          <a:p>
            <a:pPr eaLnBrk="1" hangingPunct="1"/>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pPr defTabSz="901843"/>
            <a:fld id="{EDB4EBEC-B7F9-4904-A685-C02E85E9C0C8}" type="slidenum">
              <a:rPr lang="en-US" smtClean="0"/>
              <a:pPr defTabSz="901843"/>
              <a:t>41</a:t>
            </a:fld>
            <a:endParaRPr lang="en-US"/>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916329" y="4414840"/>
            <a:ext cx="5049156" cy="4184650"/>
          </a:xfrm>
          <a:noFill/>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endParaRPr lang="en-US" dirty="0"/>
          </a:p>
        </p:txBody>
      </p:sp>
      <p:sp>
        <p:nvSpPr>
          <p:cNvPr id="61444" name="Slide Number Placeholder 3"/>
          <p:cNvSpPr>
            <a:spLocks noGrp="1"/>
          </p:cNvSpPr>
          <p:nvPr>
            <p:ph type="sldNum" sz="quarter" idx="5"/>
          </p:nvPr>
        </p:nvSpPr>
        <p:spPr>
          <a:noFill/>
        </p:spPr>
        <p:txBody>
          <a:bodyPr/>
          <a:lstStyle/>
          <a:p>
            <a:pPr defTabSz="901843"/>
            <a:fld id="{7926C351-848F-4F0A-BA27-77AF761E2F22}" type="slidenum">
              <a:rPr lang="en-US" smtClean="0"/>
              <a:pPr defTabSz="901843"/>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dirty="0"/>
              <a:t>The race/ethnicity variable displayed here is “RACEGROUP.” This variable is aggregated so response categories add to 100%.</a:t>
            </a:r>
          </a:p>
        </p:txBody>
      </p:sp>
      <p:sp>
        <p:nvSpPr>
          <p:cNvPr id="62468" name="Slide Number Placeholder 3"/>
          <p:cNvSpPr>
            <a:spLocks noGrp="1"/>
          </p:cNvSpPr>
          <p:nvPr>
            <p:ph type="sldNum" sz="quarter" idx="5"/>
          </p:nvPr>
        </p:nvSpPr>
        <p:spPr>
          <a:noFill/>
        </p:spPr>
        <p:txBody>
          <a:bodyPr/>
          <a:lstStyle/>
          <a:p>
            <a:pPr defTabSz="901843"/>
            <a:fld id="{95D5EE96-6011-4FFB-88C9-161E18B13177}" type="slidenum">
              <a:rPr lang="en-US" smtClean="0"/>
              <a:pPr defTabSz="901843"/>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dirty="0"/>
              <a:t>“Other” includes </a:t>
            </a:r>
            <a:r>
              <a:rPr lang="en-US" dirty="0" smtClean="0"/>
              <a:t>“Agriculture”, “General Studies”, </a:t>
            </a:r>
            <a:r>
              <a:rPr lang="en-US" dirty="0"/>
              <a:t>“Other Technical,” and “Other Non-technical” within the “</a:t>
            </a:r>
            <a:r>
              <a:rPr lang="en-US" sz="1200" b="0" i="0" u="none" strike="noStrike" kern="1200" dirty="0">
                <a:solidFill>
                  <a:schemeClr val="tx1"/>
                </a:solidFill>
                <a:effectLst/>
                <a:latin typeface="Arial" charset="0"/>
                <a:ea typeface="+mn-ea"/>
                <a:cs typeface="+mn-cs"/>
              </a:rPr>
              <a:t>MAJOR1A” variable. </a:t>
            </a:r>
            <a:r>
              <a:rPr lang="en-US" dirty="0"/>
              <a:t> </a:t>
            </a:r>
          </a:p>
        </p:txBody>
      </p:sp>
      <p:sp>
        <p:nvSpPr>
          <p:cNvPr id="62468" name="Slide Number Placeholder 3"/>
          <p:cNvSpPr>
            <a:spLocks noGrp="1"/>
          </p:cNvSpPr>
          <p:nvPr>
            <p:ph type="sldNum" sz="quarter" idx="5"/>
          </p:nvPr>
        </p:nvSpPr>
        <p:spPr>
          <a:noFill/>
        </p:spPr>
        <p:txBody>
          <a:bodyPr/>
          <a:lstStyle/>
          <a:p>
            <a:pPr defTabSz="901843"/>
            <a:fld id="{95D5EE96-6011-4FFB-88C9-161E18B13177}" type="slidenum">
              <a:rPr lang="en-US" smtClean="0"/>
              <a:pPr defTabSz="901843"/>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r>
              <a:rPr lang="en-US" dirty="0" smtClean="0"/>
              <a:t> Figure</a:t>
            </a:r>
            <a:r>
              <a:rPr lang="en-US" baseline="0" dirty="0" smtClean="0"/>
              <a:t> 1 question is “</a:t>
            </a:r>
            <a:r>
              <a:rPr lang="en-US" sz="1200" b="0" i="0" kern="1200" dirty="0" smtClean="0">
                <a:solidFill>
                  <a:schemeClr val="tx1"/>
                </a:solidFill>
                <a:effectLst/>
                <a:latin typeface="Arial" charset="0"/>
                <a:ea typeface="+mn-ea"/>
                <a:cs typeface="+mn-cs"/>
              </a:rPr>
              <a:t>Roughly how much credit card debt do you carry on a monthly basis?”</a:t>
            </a:r>
            <a:endParaRPr lang="en-US" dirty="0" smtClean="0"/>
          </a:p>
          <a:p>
            <a:endParaRPr lang="en-US" dirty="0" smtClean="0"/>
          </a:p>
          <a:p>
            <a:r>
              <a:rPr lang="en-US" dirty="0" smtClean="0"/>
              <a:t>Figure 2 depicts </a:t>
            </a:r>
            <a:r>
              <a:rPr lang="en-US" dirty="0"/>
              <a:t>the proportion of respondents who reported “Yes.”</a:t>
            </a:r>
          </a:p>
          <a:p>
            <a:endParaRPr lang="en-US" dirty="0"/>
          </a:p>
          <a:p>
            <a:r>
              <a:rPr lang="en-US" dirty="0"/>
              <a:t>The question used</a:t>
            </a:r>
            <a:r>
              <a:rPr lang="en-US" baseline="0" dirty="0"/>
              <a:t> in</a:t>
            </a:r>
            <a:r>
              <a:rPr lang="en-US" dirty="0"/>
              <a:t> Figure </a:t>
            </a:r>
            <a:r>
              <a:rPr lang="en-US" dirty="0" smtClean="0"/>
              <a:t>3 </a:t>
            </a:r>
            <a:r>
              <a:rPr lang="en-US" dirty="0"/>
              <a:t>is: “If you borrowed money to help pay for college expenses, estimate how much you will owe as of June 30, 2020”</a:t>
            </a:r>
          </a:p>
        </p:txBody>
      </p:sp>
      <p:sp>
        <p:nvSpPr>
          <p:cNvPr id="64516" name="Slide Number Placeholder 3"/>
          <p:cNvSpPr>
            <a:spLocks noGrp="1"/>
          </p:cNvSpPr>
          <p:nvPr>
            <p:ph type="sldNum" sz="quarter" idx="5"/>
          </p:nvPr>
        </p:nvSpPr>
        <p:spPr>
          <a:noFill/>
        </p:spPr>
        <p:txBody>
          <a:bodyPr/>
          <a:lstStyle/>
          <a:p>
            <a:pPr defTabSz="901843"/>
            <a:fld id="{0B273222-95D5-4555-B1C8-2311ABCDE054}" type="slidenum">
              <a:rPr lang="en-US" smtClean="0"/>
              <a:pPr defTabSz="901843"/>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pPr defTabSz="901843"/>
            <a:fld id="{DABC0DEF-AE43-4EF1-946F-CB8AA0517050}" type="slidenum">
              <a:rPr lang="en-US" smtClean="0"/>
              <a:pPr defTabSz="901843"/>
              <a:t>9</a:t>
            </a:fld>
            <a:endParaRPr lang="en-US"/>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r>
              <a:rPr lang="en-US" dirty="0"/>
              <a:t>Change in Academic Outcomes is measured by the longitudinal constructs of Habits of Mind and Pluralistic Orientation. </a:t>
            </a:r>
          </a:p>
          <a:p>
            <a:endParaRPr lang="en-US" dirty="0"/>
          </a:p>
          <a:p>
            <a:pPr eaLnBrk="1" hangingPunct="1"/>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effectLst/>
              </a:defRPr>
            </a:lvl1pPr>
          </a:lstStyle>
          <a:p>
            <a:r>
              <a:rPr lang="en-US" dirty="0"/>
              <a:t>Click to edit Master subtitle style</a:t>
            </a:r>
          </a:p>
        </p:txBody>
      </p:sp>
      <p:sp>
        <p:nvSpPr>
          <p:cNvPr id="5" name="Rectangle 20"/>
          <p:cNvSpPr>
            <a:spLocks noGrp="1" noChangeArrowheads="1"/>
          </p:cNvSpPr>
          <p:nvPr>
            <p:ph type="dt" sz="quarter" idx="10"/>
          </p:nvPr>
        </p:nvSpPr>
        <p:spPr bwMode="auto">
          <a:xfrm>
            <a:off x="457200" y="6248400"/>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endParaRPr lang="en-US"/>
          </a:p>
        </p:txBody>
      </p:sp>
      <p:sp>
        <p:nvSpPr>
          <p:cNvPr id="6" name="Rectangle 21"/>
          <p:cNvSpPr>
            <a:spLocks noGrp="1" noChangeArrowheads="1"/>
          </p:cNvSpPr>
          <p:nvPr>
            <p:ph type="ftr" sz="quarter" idx="11"/>
          </p:nvPr>
        </p:nvSpPr>
        <p:spPr>
          <a:xfrm>
            <a:off x="3124200" y="6248400"/>
            <a:ext cx="2895600" cy="457200"/>
          </a:xfrm>
        </p:spPr>
        <p:txBody>
          <a:bodyPr/>
          <a:lstStyle>
            <a:lvl1pPr algn="ctr">
              <a:defRPr/>
            </a:lvl1pPr>
          </a:lstStyle>
          <a:p>
            <a:pPr>
              <a:defRPr/>
            </a:pPr>
            <a:r>
              <a:rPr lang="en-US" dirty="0"/>
              <a:t>2020 College Senior Survey</a:t>
            </a:r>
          </a:p>
        </p:txBody>
      </p:sp>
      <p:sp>
        <p:nvSpPr>
          <p:cNvPr id="7" name="Rectangle 25"/>
          <p:cNvSpPr>
            <a:spLocks noGrp="1" noChangeArrowheads="1"/>
          </p:cNvSpPr>
          <p:nvPr>
            <p:ph type="sldNum" sz="quarter" idx="12"/>
          </p:nvPr>
        </p:nvSpPr>
        <p:spPr/>
        <p:txBody>
          <a:bodyPr/>
          <a:lstStyle>
            <a:lvl1pPr>
              <a:defRPr/>
            </a:lvl1pPr>
          </a:lstStyle>
          <a:p>
            <a:pPr>
              <a:defRPr/>
            </a:pPr>
            <a:fld id="{7092BCF1-1328-4AE7-B48C-E9A84CF00A5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a:t>2020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F837FC3E-CD2C-49F2-914A-6C0C633AD8F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a:t>2020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A2345506-D0F1-4ADE-BD4E-ECF7E58A9CE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495800"/>
          </a:xfrm>
        </p:spPr>
        <p:txBody>
          <a:bodyPr/>
          <a:lstStyle/>
          <a:p>
            <a:pPr lvl="0"/>
            <a:endParaRPr lang="en-US" noProof="0" dirty="0"/>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a:t>2020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25D6ADC6-371E-4D07-BEDE-9B492F1765E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a:t>2020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BC948261-BA7A-449B-AFF2-6BAF73509D1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a:t>2020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517A8D27-E786-4DE5-93B5-7651E3EC958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a:t>2020 College Senior Survey</a:t>
            </a:r>
          </a:p>
        </p:txBody>
      </p:sp>
      <p:sp>
        <p:nvSpPr>
          <p:cNvPr id="6" name="Rectangle 25"/>
          <p:cNvSpPr>
            <a:spLocks noGrp="1" noChangeArrowheads="1"/>
          </p:cNvSpPr>
          <p:nvPr>
            <p:ph type="sldNum" sz="quarter" idx="11"/>
          </p:nvPr>
        </p:nvSpPr>
        <p:spPr>
          <a:ln/>
        </p:spPr>
        <p:txBody>
          <a:bodyPr/>
          <a:lstStyle>
            <a:lvl1pPr>
              <a:defRPr/>
            </a:lvl1pPr>
          </a:lstStyle>
          <a:p>
            <a:pPr>
              <a:defRPr/>
            </a:pPr>
            <a:fld id="{D71C6D19-50F5-4908-8E2F-5A9DE754AD9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0"/>
          <p:cNvSpPr>
            <a:spLocks noGrp="1" noChangeArrowheads="1"/>
          </p:cNvSpPr>
          <p:nvPr>
            <p:ph type="ftr" sz="quarter" idx="10"/>
          </p:nvPr>
        </p:nvSpPr>
        <p:spPr>
          <a:ln/>
        </p:spPr>
        <p:txBody>
          <a:bodyPr/>
          <a:lstStyle>
            <a:lvl1pPr>
              <a:defRPr/>
            </a:lvl1pPr>
          </a:lstStyle>
          <a:p>
            <a:pPr>
              <a:defRPr/>
            </a:pPr>
            <a:r>
              <a:rPr lang="en-US" dirty="0"/>
              <a:t>2020 College Senior Survey</a:t>
            </a:r>
          </a:p>
        </p:txBody>
      </p:sp>
      <p:sp>
        <p:nvSpPr>
          <p:cNvPr id="8" name="Rectangle 25"/>
          <p:cNvSpPr>
            <a:spLocks noGrp="1" noChangeArrowheads="1"/>
          </p:cNvSpPr>
          <p:nvPr>
            <p:ph type="sldNum" sz="quarter" idx="11"/>
          </p:nvPr>
        </p:nvSpPr>
        <p:spPr>
          <a:ln/>
        </p:spPr>
        <p:txBody>
          <a:bodyPr/>
          <a:lstStyle>
            <a:lvl1pPr>
              <a:defRPr/>
            </a:lvl1pPr>
          </a:lstStyle>
          <a:p>
            <a:pPr>
              <a:defRPr/>
            </a:pPr>
            <a:fld id="{6BEE7808-5C01-43CF-A1C9-EE01514086E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0"/>
          <p:cNvSpPr>
            <a:spLocks noGrp="1" noChangeArrowheads="1"/>
          </p:cNvSpPr>
          <p:nvPr>
            <p:ph type="ftr" sz="quarter" idx="10"/>
          </p:nvPr>
        </p:nvSpPr>
        <p:spPr>
          <a:ln/>
        </p:spPr>
        <p:txBody>
          <a:bodyPr/>
          <a:lstStyle>
            <a:lvl1pPr>
              <a:defRPr/>
            </a:lvl1pPr>
          </a:lstStyle>
          <a:p>
            <a:pPr>
              <a:defRPr/>
            </a:pPr>
            <a:r>
              <a:rPr lang="en-US" dirty="0"/>
              <a:t>2020 College Senior Survey</a:t>
            </a:r>
          </a:p>
        </p:txBody>
      </p:sp>
      <p:sp>
        <p:nvSpPr>
          <p:cNvPr id="4" name="Rectangle 25"/>
          <p:cNvSpPr>
            <a:spLocks noGrp="1" noChangeArrowheads="1"/>
          </p:cNvSpPr>
          <p:nvPr>
            <p:ph type="sldNum" sz="quarter" idx="11"/>
          </p:nvPr>
        </p:nvSpPr>
        <p:spPr>
          <a:ln/>
        </p:spPr>
        <p:txBody>
          <a:bodyPr/>
          <a:lstStyle>
            <a:lvl1pPr>
              <a:defRPr/>
            </a:lvl1pPr>
          </a:lstStyle>
          <a:p>
            <a:pPr>
              <a:defRPr/>
            </a:pPr>
            <a:fld id="{D949EE2B-935A-47D8-A4DF-0973289B88B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
          <p:cNvSpPr>
            <a:spLocks noGrp="1" noChangeArrowheads="1"/>
          </p:cNvSpPr>
          <p:nvPr>
            <p:ph type="ftr" sz="quarter" idx="10"/>
          </p:nvPr>
        </p:nvSpPr>
        <p:spPr>
          <a:ln/>
        </p:spPr>
        <p:txBody>
          <a:bodyPr/>
          <a:lstStyle>
            <a:lvl1pPr>
              <a:defRPr/>
            </a:lvl1pPr>
          </a:lstStyle>
          <a:p>
            <a:pPr>
              <a:defRPr/>
            </a:pPr>
            <a:r>
              <a:rPr lang="en-US" dirty="0"/>
              <a:t>2020 College Senior Survey</a:t>
            </a:r>
          </a:p>
        </p:txBody>
      </p:sp>
      <p:sp>
        <p:nvSpPr>
          <p:cNvPr id="3" name="Rectangle 25"/>
          <p:cNvSpPr>
            <a:spLocks noGrp="1" noChangeArrowheads="1"/>
          </p:cNvSpPr>
          <p:nvPr>
            <p:ph type="sldNum" sz="quarter" idx="11"/>
          </p:nvPr>
        </p:nvSpPr>
        <p:spPr>
          <a:ln/>
        </p:spPr>
        <p:txBody>
          <a:bodyPr/>
          <a:lstStyle>
            <a:lvl1pPr>
              <a:defRPr/>
            </a:lvl1pPr>
          </a:lstStyle>
          <a:p>
            <a:pPr>
              <a:defRPr/>
            </a:pPr>
            <a:fld id="{AD5C4E08-4A6B-4B7B-AFB5-E34103AFDBD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a:t>2020 College Senior Survey</a:t>
            </a:r>
          </a:p>
        </p:txBody>
      </p:sp>
      <p:sp>
        <p:nvSpPr>
          <p:cNvPr id="6" name="Rectangle 25"/>
          <p:cNvSpPr>
            <a:spLocks noGrp="1" noChangeArrowheads="1"/>
          </p:cNvSpPr>
          <p:nvPr>
            <p:ph type="sldNum" sz="quarter" idx="11"/>
          </p:nvPr>
        </p:nvSpPr>
        <p:spPr>
          <a:ln/>
        </p:spPr>
        <p:txBody>
          <a:bodyPr/>
          <a:lstStyle>
            <a:lvl1pPr>
              <a:defRPr/>
            </a:lvl1pPr>
          </a:lstStyle>
          <a:p>
            <a:pPr>
              <a:defRPr/>
            </a:pPr>
            <a:fld id="{EA3129FE-F048-4F79-9903-7B16DB13806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a:t>2020 College Senior Survey</a:t>
            </a:r>
          </a:p>
        </p:txBody>
      </p:sp>
      <p:sp>
        <p:nvSpPr>
          <p:cNvPr id="6" name="Rectangle 25"/>
          <p:cNvSpPr>
            <a:spLocks noGrp="1" noChangeArrowheads="1"/>
          </p:cNvSpPr>
          <p:nvPr>
            <p:ph type="sldNum" sz="quarter" idx="11"/>
          </p:nvPr>
        </p:nvSpPr>
        <p:spPr>
          <a:ln/>
        </p:spPr>
        <p:txBody>
          <a:bodyPr/>
          <a:lstStyle>
            <a:lvl1pPr>
              <a:defRPr/>
            </a:lvl1pPr>
          </a:lstStyle>
          <a:p>
            <a:pPr>
              <a:defRPr/>
            </a:pPr>
            <a:fld id="{2ACF150B-2C0C-4BE1-9128-56EB162B0FC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dirty="0"/>
              <a:t>Click to edit Master title style</a:t>
            </a:r>
          </a:p>
        </p:txBody>
      </p:sp>
      <p:sp>
        <p:nvSpPr>
          <p:cNvPr id="79892" name="Rectangle 20"/>
          <p:cNvSpPr>
            <a:spLocks noGrp="1" noChangeArrowheads="1"/>
          </p:cNvSpPr>
          <p:nvPr>
            <p:ph type="ftr" sz="quarter" idx="3"/>
          </p:nvPr>
        </p:nvSpPr>
        <p:spPr bwMode="auto">
          <a:xfrm>
            <a:off x="22860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r>
              <a:rPr lang="en-US" dirty="0"/>
              <a:t>2020 College Senior Survey</a:t>
            </a:r>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9" name="Text Box 24">
            <a:hlinkClick r:id="rId14" action="ppaction://hlinksldjump"/>
          </p:cNvPr>
          <p:cNvSpPr txBox="1">
            <a:spLocks noChangeArrowheads="1"/>
          </p:cNvSpPr>
          <p:nvPr/>
        </p:nvSpPr>
        <p:spPr bwMode="auto">
          <a:xfrm>
            <a:off x="6934200" y="6583363"/>
            <a:ext cx="1293813" cy="274637"/>
          </a:xfrm>
          <a:prstGeom prst="rect">
            <a:avLst/>
          </a:prstGeom>
          <a:noFill/>
          <a:ln>
            <a:noFill/>
          </a:ln>
        </p:spPr>
        <p:txBody>
          <a:bodyPr wrap="none">
            <a:spAutoFit/>
          </a:bodyPr>
          <a:lstStyle>
            <a:lvl1pPr>
              <a:defRPr sz="2000" u="sng">
                <a:solidFill>
                  <a:schemeClr val="tx1"/>
                </a:solidFill>
                <a:latin typeface="Garamond" panose="02020404030301010803" pitchFamily="18" charset="0"/>
              </a:defRPr>
            </a:lvl1pPr>
            <a:lvl2pPr marL="742950" indent="-285750">
              <a:defRPr sz="2000" u="sng">
                <a:solidFill>
                  <a:schemeClr val="tx1"/>
                </a:solidFill>
                <a:latin typeface="Garamond" panose="02020404030301010803" pitchFamily="18" charset="0"/>
              </a:defRPr>
            </a:lvl2pPr>
            <a:lvl3pPr marL="1143000" indent="-228600">
              <a:defRPr sz="2000" u="sng">
                <a:solidFill>
                  <a:schemeClr val="tx1"/>
                </a:solidFill>
                <a:latin typeface="Garamond" panose="02020404030301010803" pitchFamily="18" charset="0"/>
              </a:defRPr>
            </a:lvl3pPr>
            <a:lvl4pPr marL="1600200" indent="-228600">
              <a:defRPr sz="2000" u="sng">
                <a:solidFill>
                  <a:schemeClr val="tx1"/>
                </a:solidFill>
                <a:latin typeface="Garamond" panose="02020404030301010803" pitchFamily="18" charset="0"/>
              </a:defRPr>
            </a:lvl4pPr>
            <a:lvl5pPr marL="2057400" indent="-228600">
              <a:defRPr sz="2000" u="sng">
                <a:solidFill>
                  <a:schemeClr val="tx1"/>
                </a:solidFill>
                <a:latin typeface="Garamond" panose="02020404030301010803" pitchFamily="18" charset="0"/>
              </a:defRPr>
            </a:lvl5pPr>
            <a:lvl6pPr marL="2514600" indent="-228600" eaLnBrk="0" fontAlgn="base" hangingPunct="0">
              <a:spcBef>
                <a:spcPct val="0"/>
              </a:spcBef>
              <a:spcAft>
                <a:spcPct val="0"/>
              </a:spcAft>
              <a:defRPr sz="2000" u="sng">
                <a:solidFill>
                  <a:schemeClr val="tx1"/>
                </a:solidFill>
                <a:latin typeface="Garamond" panose="02020404030301010803" pitchFamily="18" charset="0"/>
              </a:defRPr>
            </a:lvl6pPr>
            <a:lvl7pPr marL="2971800" indent="-228600" eaLnBrk="0" fontAlgn="base" hangingPunct="0">
              <a:spcBef>
                <a:spcPct val="0"/>
              </a:spcBef>
              <a:spcAft>
                <a:spcPct val="0"/>
              </a:spcAft>
              <a:defRPr sz="2000" u="sng">
                <a:solidFill>
                  <a:schemeClr val="tx1"/>
                </a:solidFill>
                <a:latin typeface="Garamond" panose="02020404030301010803" pitchFamily="18" charset="0"/>
              </a:defRPr>
            </a:lvl7pPr>
            <a:lvl8pPr marL="3429000" indent="-228600" eaLnBrk="0" fontAlgn="base" hangingPunct="0">
              <a:spcBef>
                <a:spcPct val="0"/>
              </a:spcBef>
              <a:spcAft>
                <a:spcPct val="0"/>
              </a:spcAft>
              <a:defRPr sz="2000" u="sng">
                <a:solidFill>
                  <a:schemeClr val="tx1"/>
                </a:solidFill>
                <a:latin typeface="Garamond" panose="02020404030301010803" pitchFamily="18" charset="0"/>
              </a:defRPr>
            </a:lvl8pPr>
            <a:lvl9pPr marL="3886200" indent="-228600" eaLnBrk="0" fontAlgn="base" hangingPunct="0">
              <a:spcBef>
                <a:spcPct val="0"/>
              </a:spcBef>
              <a:spcAft>
                <a:spcPct val="0"/>
              </a:spcAft>
              <a:defRPr sz="2000" u="sng">
                <a:solidFill>
                  <a:schemeClr val="tx1"/>
                </a:solidFill>
                <a:latin typeface="Garamond" panose="02020404030301010803" pitchFamily="18" charset="0"/>
              </a:defRPr>
            </a:lvl9pPr>
          </a:lstStyle>
          <a:p>
            <a:pPr>
              <a:defRPr/>
            </a:pPr>
            <a:r>
              <a:rPr lang="en-US" sz="1200" u="none">
                <a:hlinkClick r:id="rId15" action="ppaction://hlinksldjump"/>
              </a:rPr>
              <a:t>Return to contents</a:t>
            </a:r>
            <a:endParaRPr lang="en-US" sz="1200" u="none"/>
          </a:p>
        </p:txBody>
      </p:sp>
      <p:sp>
        <p:nvSpPr>
          <p:cNvPr id="79897" name="Rectangle 25"/>
          <p:cNvSpPr>
            <a:spLocks noGrp="1" noChangeArrowheads="1"/>
          </p:cNvSpPr>
          <p:nvPr>
            <p:ph type="sldNum" sz="quarter" idx="4"/>
          </p:nvPr>
        </p:nvSpPr>
        <p:spPr bwMode="auto">
          <a:xfrm>
            <a:off x="8229600" y="6400800"/>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pPr>
                <a:defRPr/>
              </a:pPr>
              <a:t>‹#›</a:t>
            </a:fld>
            <a:endParaRPr lang="en-US"/>
          </a:p>
        </p:txBody>
      </p:sp>
      <p:pic>
        <p:nvPicPr>
          <p:cNvPr id="8" name="Picture 7">
            <a:extLst>
              <a:ext uri="{FF2B5EF4-FFF2-40B4-BE49-F238E27FC236}">
                <a16:creationId xmlns:a16="http://schemas.microsoft.com/office/drawing/2014/main" id="{8415F107-BD11-4E3D-B5F6-1C70E4A8E04F}"/>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0" y="0"/>
            <a:ext cx="990600" cy="990600"/>
          </a:xfrm>
          <a:prstGeom prst="rect">
            <a:avLst/>
          </a:prstGeom>
        </p:spPr>
      </p:pic>
    </p:spTree>
  </p:cSld>
  <p:clrMap bg1="lt1" tx1="dk1" bg2="lt2" tx2="dk2" accent1="accent1" accent2="accent2" accent3="accent3" accent4="accent4" accent5="accent5" accent6="accent6" hlink="hlink" folHlink="folHlink"/>
  <p:sldLayoutIdLst>
    <p:sldLayoutId id="2147484486" r:id="rId1"/>
    <p:sldLayoutId id="2147484475" r:id="rId2"/>
    <p:sldLayoutId id="2147484476" r:id="rId3"/>
    <p:sldLayoutId id="2147484477" r:id="rId4"/>
    <p:sldLayoutId id="2147484478" r:id="rId5"/>
    <p:sldLayoutId id="2147484479" r:id="rId6"/>
    <p:sldLayoutId id="2147484480" r:id="rId7"/>
    <p:sldLayoutId id="2147484481" r:id="rId8"/>
    <p:sldLayoutId id="2147484482" r:id="rId9"/>
    <p:sldLayoutId id="2147484483" r:id="rId10"/>
    <p:sldLayoutId id="2147484484" r:id="rId11"/>
    <p:sldLayoutId id="2147484485" r:id="rId12"/>
  </p:sldLayoutIdLst>
  <p:hf hdr="0" dt="0"/>
  <p:txStyles>
    <p:titleStyle>
      <a:lvl1pPr algn="ctr" rtl="0" eaLnBrk="0" fontAlgn="base" hangingPunct="0">
        <a:spcBef>
          <a:spcPct val="0"/>
        </a:spcBef>
        <a:spcAft>
          <a:spcPct val="0"/>
        </a:spcAft>
        <a:defRPr sz="4000" b="1">
          <a:solidFill>
            <a:schemeClr val="tx2"/>
          </a:solidFill>
          <a:latin typeface="Franklin Gothic Medium" panose="020B0603020102020204" pitchFamily="34" charset="0"/>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effectLst/>
          <a:latin typeface="+mn-lt"/>
          <a:ea typeface="+mn-ea"/>
          <a:cs typeface="+mn-cs"/>
        </a:defRPr>
      </a:lvl1pPr>
      <a:lvl2pPr marL="742950" indent="-285750" algn="l" rtl="0" eaLnBrk="0" fontAlgn="base" hangingPunct="0">
        <a:spcBef>
          <a:spcPct val="20000"/>
        </a:spcBef>
        <a:spcAft>
          <a:spcPct val="0"/>
        </a:spcAft>
        <a:buClr>
          <a:schemeClr val="tx2"/>
        </a:buClr>
        <a:buChar char="•"/>
        <a:defRPr sz="2800">
          <a:solidFill>
            <a:schemeClr val="tx1"/>
          </a:solidFill>
          <a:effectLst/>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chart" Target="../charts/chart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chart" Target="../charts/chart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chart" Target="../charts/char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chart" Target="../charts/chart2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chart" Target="../charts/chart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chart" Target="../charts/chart24.xml"/></Relationships>
</file>

<file path=ppt/slides/_rels/slide28.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3" Type="http://schemas.openxmlformats.org/officeDocument/2006/relationships/slide" Target="slide15.xml"/><Relationship Id="rId18" Type="http://schemas.openxmlformats.org/officeDocument/2006/relationships/slide" Target="slide20.xml"/><Relationship Id="rId26" Type="http://schemas.openxmlformats.org/officeDocument/2006/relationships/slide" Target="slide29.xml"/><Relationship Id="rId21" Type="http://schemas.openxmlformats.org/officeDocument/2006/relationships/slide" Target="slide24.xml"/><Relationship Id="rId34" Type="http://schemas.openxmlformats.org/officeDocument/2006/relationships/slide" Target="slide37.xml"/><Relationship Id="rId7" Type="http://schemas.openxmlformats.org/officeDocument/2006/relationships/slide" Target="slide9.xml"/><Relationship Id="rId12" Type="http://schemas.openxmlformats.org/officeDocument/2006/relationships/slide" Target="slide14.xml"/><Relationship Id="rId17" Type="http://schemas.openxmlformats.org/officeDocument/2006/relationships/slide" Target="slide19.xml"/><Relationship Id="rId25" Type="http://schemas.openxmlformats.org/officeDocument/2006/relationships/slide" Target="slide28.xml"/><Relationship Id="rId33" Type="http://schemas.openxmlformats.org/officeDocument/2006/relationships/slide" Target="slide36.xml"/><Relationship Id="rId2" Type="http://schemas.openxmlformats.org/officeDocument/2006/relationships/notesSlide" Target="../notesSlides/notesSlide3.xml"/><Relationship Id="rId16" Type="http://schemas.openxmlformats.org/officeDocument/2006/relationships/slide" Target="slide18.xml"/><Relationship Id="rId20" Type="http://schemas.openxmlformats.org/officeDocument/2006/relationships/slide" Target="slide22.xml"/><Relationship Id="rId29" Type="http://schemas.openxmlformats.org/officeDocument/2006/relationships/slide" Target="slide32.xml"/><Relationship Id="rId1" Type="http://schemas.openxmlformats.org/officeDocument/2006/relationships/slideLayout" Target="../slideLayouts/slideLayout4.xml"/><Relationship Id="rId6" Type="http://schemas.openxmlformats.org/officeDocument/2006/relationships/slide" Target="slide8.xml"/><Relationship Id="rId11" Type="http://schemas.openxmlformats.org/officeDocument/2006/relationships/slide" Target="slide13.xml"/><Relationship Id="rId24" Type="http://schemas.openxmlformats.org/officeDocument/2006/relationships/slide" Target="slide27.xml"/><Relationship Id="rId32" Type="http://schemas.openxmlformats.org/officeDocument/2006/relationships/slide" Target="slide35.xml"/><Relationship Id="rId37" Type="http://schemas.openxmlformats.org/officeDocument/2006/relationships/slide" Target="slide40.xml"/><Relationship Id="rId5" Type="http://schemas.openxmlformats.org/officeDocument/2006/relationships/slide" Target="slide7.xml"/><Relationship Id="rId15" Type="http://schemas.openxmlformats.org/officeDocument/2006/relationships/slide" Target="slide17.xml"/><Relationship Id="rId23" Type="http://schemas.openxmlformats.org/officeDocument/2006/relationships/slide" Target="slide26.xml"/><Relationship Id="rId28" Type="http://schemas.openxmlformats.org/officeDocument/2006/relationships/slide" Target="slide31.xml"/><Relationship Id="rId36" Type="http://schemas.openxmlformats.org/officeDocument/2006/relationships/slide" Target="slide39.xml"/><Relationship Id="rId10" Type="http://schemas.openxmlformats.org/officeDocument/2006/relationships/slide" Target="slide12.xml"/><Relationship Id="rId19" Type="http://schemas.openxmlformats.org/officeDocument/2006/relationships/slide" Target="slide21.xml"/><Relationship Id="rId31" Type="http://schemas.openxmlformats.org/officeDocument/2006/relationships/slide" Target="slide34.xml"/><Relationship Id="rId4" Type="http://schemas.openxmlformats.org/officeDocument/2006/relationships/slide" Target="slide6.xml"/><Relationship Id="rId9" Type="http://schemas.openxmlformats.org/officeDocument/2006/relationships/slide" Target="slide11.xml"/><Relationship Id="rId14" Type="http://schemas.openxmlformats.org/officeDocument/2006/relationships/slide" Target="slide16.xml"/><Relationship Id="rId22" Type="http://schemas.openxmlformats.org/officeDocument/2006/relationships/slide" Target="slide25.xml"/><Relationship Id="rId27" Type="http://schemas.openxmlformats.org/officeDocument/2006/relationships/slide" Target="slide30.xml"/><Relationship Id="rId30" Type="http://schemas.openxmlformats.org/officeDocument/2006/relationships/slide" Target="slide33.xml"/><Relationship Id="rId35" Type="http://schemas.openxmlformats.org/officeDocument/2006/relationships/slide" Target="slide38.xml"/><Relationship Id="rId8" Type="http://schemas.openxmlformats.org/officeDocument/2006/relationships/slide" Target="slide10.xml"/><Relationship Id="rId3" Type="http://schemas.openxmlformats.org/officeDocument/2006/relationships/slide" Target="slide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chart" Target="../charts/chart2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xml"/><Relationship Id="rId5" Type="http://schemas.openxmlformats.org/officeDocument/2006/relationships/chart" Target="../charts/chart2.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chart" Target="../charts/chart4.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5.xml"/><Relationship Id="rId5" Type="http://schemas.openxmlformats.org/officeDocument/2006/relationships/chart" Target="../charts/chart8.xml"/><Relationship Id="rId4" Type="http://schemas.openxmlformats.org/officeDocument/2006/relationships/chart" Target="../charts/char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0" y="1768475"/>
            <a:ext cx="9144000" cy="1736725"/>
          </a:xfrm>
        </p:spPr>
        <p:txBody>
          <a:bodyPr/>
          <a:lstStyle/>
          <a:p>
            <a:pPr eaLnBrk="1" hangingPunct="1">
              <a:defRPr/>
            </a:pPr>
            <a:r>
              <a:rPr lang="en-US" smtClean="0">
                <a:solidFill>
                  <a:schemeClr val="accent4"/>
                </a:solidFill>
                <a:latin typeface="Franklin Gothic Book" panose="020B0503020102020204" pitchFamily="34" charset="0"/>
              </a:rPr>
              <a:t>Wabash College</a:t>
            </a:r>
            <a:r>
              <a:rPr lang="en-US" dirty="0">
                <a:solidFill>
                  <a:schemeClr val="accent1"/>
                </a:solidFill>
                <a:latin typeface="Franklin Gothic Book" panose="020B0503020102020204" pitchFamily="34" charset="0"/>
              </a:rPr>
              <a:t/>
            </a:r>
            <a:br>
              <a:rPr lang="en-US" dirty="0">
                <a:solidFill>
                  <a:schemeClr val="accent1"/>
                </a:solidFill>
                <a:latin typeface="Franklin Gothic Book" panose="020B0503020102020204" pitchFamily="34" charset="0"/>
              </a:rPr>
            </a:br>
            <a:r>
              <a:rPr lang="en-US" dirty="0">
                <a:latin typeface="Franklin Gothic Book" panose="020B0503020102020204" pitchFamily="34" charset="0"/>
              </a:rPr>
              <a:t>College Senior Survey</a:t>
            </a:r>
            <a:r>
              <a:rPr lang="en-US" dirty="0">
                <a:solidFill>
                  <a:schemeClr val="accent1"/>
                </a:solidFill>
                <a:latin typeface="Franklin Gothic Book" panose="020B0503020102020204" pitchFamily="34" charset="0"/>
              </a:rPr>
              <a:t/>
            </a:r>
            <a:br>
              <a:rPr lang="en-US" dirty="0">
                <a:solidFill>
                  <a:schemeClr val="accent1"/>
                </a:solidFill>
                <a:latin typeface="Franklin Gothic Book" panose="020B0503020102020204" pitchFamily="34" charset="0"/>
              </a:rPr>
            </a:br>
            <a:r>
              <a:rPr lang="en-US" dirty="0">
                <a:solidFill>
                  <a:schemeClr val="accent4"/>
                </a:solidFill>
                <a:latin typeface="Franklin Gothic Book" panose="020B0503020102020204" pitchFamily="34" charset="0"/>
              </a:rPr>
              <a:t>2020 Results</a:t>
            </a:r>
            <a:endParaRPr lang="en-US" sz="3200" dirty="0">
              <a:solidFill>
                <a:schemeClr val="accent4"/>
              </a:solidFill>
              <a:latin typeface="Franklin Gothic Book" panose="020B0503020102020204" pitchFamily="34" charset="0"/>
            </a:endParaRPr>
          </a:p>
        </p:txBody>
      </p:sp>
      <p:sp>
        <p:nvSpPr>
          <p:cNvPr id="2051" name="Rectangle 3"/>
          <p:cNvSpPr>
            <a:spLocks noGrp="1" noChangeArrowheads="1"/>
          </p:cNvSpPr>
          <p:nvPr>
            <p:ph type="subTitle" sz="quarter" idx="1"/>
            <p:custDataLst>
              <p:tags r:id="rId1"/>
            </p:custDataLst>
          </p:nvPr>
        </p:nvSpPr>
        <p:spPr>
          <a:xfrm>
            <a:off x="0" y="3962400"/>
            <a:ext cx="9144000" cy="2057400"/>
          </a:xfrm>
        </p:spPr>
        <p:txBody>
          <a:bodyPr/>
          <a:lstStyle/>
          <a:p>
            <a:pPr eaLnBrk="1" hangingPunct="1">
              <a:lnSpc>
                <a:spcPct val="80000"/>
              </a:lnSpc>
              <a:spcBef>
                <a:spcPct val="10000"/>
              </a:spcBef>
              <a:defRPr/>
            </a:pPr>
            <a:r>
              <a:rPr lang="en-US" sz="1800" b="1" dirty="0">
                <a:solidFill>
                  <a:schemeClr val="tx2"/>
                </a:solidFill>
                <a:effectLst/>
                <a:latin typeface="Franklin Gothic Book" panose="020B0503020102020204" pitchFamily="34" charset="0"/>
              </a:rPr>
              <a:t>Graduating Seniors</a:t>
            </a:r>
          </a:p>
          <a:p>
            <a:pPr eaLnBrk="1" hangingPunct="1">
              <a:lnSpc>
                <a:spcPct val="80000"/>
              </a:lnSpc>
              <a:spcBef>
                <a:spcPct val="10000"/>
              </a:spcBef>
              <a:defRPr/>
            </a:pPr>
            <a:endParaRPr lang="en-US" sz="1800" b="1" dirty="0">
              <a:solidFill>
                <a:schemeClr val="accent1">
                  <a:lumMod val="50000"/>
                </a:schemeClr>
              </a:solidFill>
              <a:effectLst/>
            </a:endParaRPr>
          </a:p>
          <a:p>
            <a:pPr eaLnBrk="1" hangingPunct="1">
              <a:lnSpc>
                <a:spcPct val="80000"/>
              </a:lnSpc>
              <a:spcBef>
                <a:spcPct val="10000"/>
              </a:spcBef>
              <a:defRPr/>
            </a:pPr>
            <a:r>
              <a:rPr lang="en-US" sz="2200" b="1" smtClean="0">
                <a:solidFill>
                  <a:schemeClr val="tx2"/>
                </a:solidFill>
                <a:effectLst/>
                <a:latin typeface="Franklin Gothic Book" panose="020B0503020102020204" pitchFamily="34" charset="0"/>
              </a:rPr>
              <a:t>Wabash College</a:t>
            </a:r>
            <a:endParaRPr lang="en-US" sz="2200" b="1" dirty="0">
              <a:solidFill>
                <a:schemeClr val="tx2"/>
              </a:solidFill>
              <a:effectLst/>
              <a:latin typeface="Franklin Gothic Book" panose="020B0503020102020204" pitchFamily="34" charset="0"/>
            </a:endParaRPr>
          </a:p>
          <a:p>
            <a:pPr eaLnBrk="1" hangingPunct="1">
              <a:lnSpc>
                <a:spcPct val="80000"/>
              </a:lnSpc>
              <a:spcBef>
                <a:spcPct val="10000"/>
              </a:spcBef>
              <a:defRPr/>
            </a:pPr>
            <a:r>
              <a:rPr lang="en-US" sz="2200" b="1" smtClean="0">
                <a:solidFill>
                  <a:schemeClr val="tx2"/>
                </a:solidFill>
                <a:effectLst/>
                <a:latin typeface="Franklin Gothic Book" panose="020B0503020102020204" pitchFamily="34" charset="0"/>
              </a:rPr>
              <a:t>N=81</a:t>
            </a:r>
            <a:endParaRPr lang="en-US" sz="2200" b="1" dirty="0">
              <a:solidFill>
                <a:schemeClr val="tx2"/>
              </a:solidFill>
              <a:effectLst/>
              <a:latin typeface="Franklin Gothic Book" panose="020B0503020102020204" pitchFamily="34" charset="0"/>
            </a:endParaRPr>
          </a:p>
          <a:p>
            <a:pPr eaLnBrk="1" hangingPunct="1">
              <a:lnSpc>
                <a:spcPct val="80000"/>
              </a:lnSpc>
              <a:spcBef>
                <a:spcPct val="10000"/>
              </a:spcBef>
              <a:defRPr/>
            </a:pPr>
            <a:endParaRPr lang="en-US" sz="2200" b="1" dirty="0">
              <a:solidFill>
                <a:schemeClr val="tx2"/>
              </a:solidFill>
              <a:effectLst/>
              <a:latin typeface="Franklin Gothic Book" panose="020B0503020102020204" pitchFamily="34" charset="0"/>
            </a:endParaRPr>
          </a:p>
          <a:p>
            <a:pPr eaLnBrk="1" hangingPunct="1">
              <a:lnSpc>
                <a:spcPct val="80000"/>
              </a:lnSpc>
              <a:spcBef>
                <a:spcPct val="10000"/>
              </a:spcBef>
              <a:defRPr/>
            </a:pPr>
            <a:r>
              <a:rPr lang="en-US" sz="2200" b="1" smtClean="0">
                <a:solidFill>
                  <a:schemeClr val="tx2"/>
                </a:solidFill>
                <a:effectLst/>
                <a:latin typeface="Franklin Gothic Book" panose="020B0503020102020204" pitchFamily="34" charset="0"/>
              </a:rPr>
              <a:t>Private/Nonsectarian 4yr Colleges</a:t>
            </a:r>
            <a:endParaRPr lang="en-US" sz="2200" b="1" dirty="0">
              <a:solidFill>
                <a:schemeClr val="tx2"/>
              </a:solidFill>
              <a:effectLst/>
              <a:latin typeface="Franklin Gothic Book" panose="020B0503020102020204" pitchFamily="34" charset="0"/>
            </a:endParaRPr>
          </a:p>
          <a:p>
            <a:pPr eaLnBrk="1" hangingPunct="1">
              <a:lnSpc>
                <a:spcPct val="80000"/>
              </a:lnSpc>
              <a:spcBef>
                <a:spcPct val="10000"/>
              </a:spcBef>
              <a:defRPr/>
            </a:pPr>
            <a:r>
              <a:rPr lang="en-US" sz="2200" b="1" smtClean="0">
                <a:solidFill>
                  <a:schemeClr val="tx2"/>
                </a:solidFill>
                <a:effectLst/>
                <a:latin typeface="Franklin Gothic Book" panose="020B0503020102020204" pitchFamily="34" charset="0"/>
              </a:rPr>
              <a:t>N=516</a:t>
            </a:r>
            <a:endParaRPr lang="en-US" sz="2200" b="1" dirty="0">
              <a:solidFill>
                <a:schemeClr val="tx2"/>
              </a:solidFill>
              <a:effectLst/>
              <a:latin typeface="Franklin Gothic Book" panose="020B0503020102020204" pitchFamily="34" charset="0"/>
            </a:endParaRPr>
          </a:p>
        </p:txBody>
      </p:sp>
      <p:sp>
        <p:nvSpPr>
          <p:cNvPr id="45060" name="Text Box 5"/>
          <p:cNvSpPr txBox="1">
            <a:spLocks noChangeArrowheads="1"/>
          </p:cNvSpPr>
          <p:nvPr/>
        </p:nvSpPr>
        <p:spPr bwMode="auto">
          <a:xfrm>
            <a:off x="0" y="6172200"/>
            <a:ext cx="9144000" cy="274638"/>
          </a:xfrm>
          <a:prstGeom prst="rect">
            <a:avLst/>
          </a:prstGeom>
          <a:noFill/>
          <a:ln w="9525">
            <a:noFill/>
            <a:miter lim="800000"/>
            <a:headEnd/>
            <a:tailEnd/>
          </a:ln>
        </p:spPr>
        <p:txBody>
          <a:bodyPr>
            <a:spAutoFit/>
          </a:bodyPr>
          <a:lstStyle/>
          <a:p>
            <a:pPr algn="ctr"/>
            <a:r>
              <a:rPr lang="en-US" sz="1200" i="1" u="none" dirty="0">
                <a:solidFill>
                  <a:schemeClr val="accent4"/>
                </a:solidFill>
                <a:latin typeface="Franklin Gothic Book" panose="020B0503020102020204" pitchFamily="34" charset="0"/>
              </a:rPr>
              <a:t>Higher Education Research Institute, University of California at Los Angeles</a:t>
            </a:r>
          </a:p>
        </p:txBody>
      </p:sp>
      <p:sp>
        <p:nvSpPr>
          <p:cNvPr id="6" name="Rectangle 5"/>
          <p:cNvSpPr/>
          <p:nvPr/>
        </p:nvSpPr>
        <p:spPr bwMode="auto">
          <a:xfrm>
            <a:off x="0" y="0"/>
            <a:ext cx="1066800" cy="1066800"/>
          </a:xfrm>
          <a:prstGeom prst="rect">
            <a:avLst/>
          </a:prstGeom>
          <a:solidFill>
            <a:schemeClr val="bg1"/>
          </a:solidFill>
          <a:ln w="9525" cap="flat" cmpd="sng" algn="ctr">
            <a:noFill/>
            <a:prstDash val="solid"/>
            <a:round/>
            <a:headEnd type="none" w="med" len="med"/>
            <a:tailEnd type="none" w="med" len="med"/>
          </a:ln>
          <a:effectLst/>
        </p:spPr>
        <p:txBody>
          <a:bodyPr/>
          <a:lstStyle/>
          <a:p>
            <a:pPr>
              <a:defRPr/>
            </a:pPr>
            <a:endParaRPr lang="en-US"/>
          </a:p>
        </p:txBody>
      </p:sp>
      <p:sp>
        <p:nvSpPr>
          <p:cNvPr id="2" name="Rectangle 1"/>
          <p:cNvSpPr/>
          <p:nvPr/>
        </p:nvSpPr>
        <p:spPr bwMode="auto">
          <a:xfrm>
            <a:off x="6934200" y="6553200"/>
            <a:ext cx="1447800" cy="304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Tree>
    <p:extLst>
      <p:ext uri="{BB962C8B-B14F-4D97-AF65-F5344CB8AC3E}">
        <p14:creationId xmlns:p14="http://schemas.microsoft.com/office/powerpoint/2010/main" val="6497896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76EAFE1-6D0C-4933-BB93-643164A26A40}" type="slidenum">
              <a:rPr lang="en-US" sz="1200" u="none"/>
              <a:pPr algn="r" eaLnBrk="1" hangingPunct="1"/>
              <a:t>10</a:t>
            </a:fld>
            <a:endParaRPr lang="en-US" sz="1200" u="none"/>
          </a:p>
        </p:txBody>
      </p:sp>
      <p:sp>
        <p:nvSpPr>
          <p:cNvPr id="11267" name="Rectangle 2"/>
          <p:cNvSpPr>
            <a:spLocks noGrp="1" noChangeArrowheads="1"/>
          </p:cNvSpPr>
          <p:nvPr>
            <p:ph type="title"/>
          </p:nvPr>
        </p:nvSpPr>
        <p:spPr>
          <a:xfrm>
            <a:off x="914400" y="227013"/>
            <a:ext cx="8077200" cy="1143000"/>
          </a:xfrm>
        </p:spPr>
        <p:txBody>
          <a:bodyPr/>
          <a:lstStyle/>
          <a:p>
            <a:pPr eaLnBrk="1" hangingPunct="1">
              <a:tabLst>
                <a:tab pos="3600450" algn="l"/>
              </a:tabLst>
              <a:defRPr/>
            </a:pPr>
            <a:r>
              <a:rPr lang="en-US" sz="1600" dirty="0">
                <a:solidFill>
                  <a:schemeClr val="accent1"/>
                </a:solidFill>
              </a:rPr>
              <a:t/>
            </a:r>
            <a:br>
              <a:rPr lang="en-US" sz="1600" dirty="0">
                <a:solidFill>
                  <a:schemeClr val="accent1"/>
                </a:solidFill>
              </a:rPr>
            </a:br>
            <a:r>
              <a:rPr lang="en-US" dirty="0"/>
              <a:t>Habits of Mind</a:t>
            </a:r>
            <a:r>
              <a:rPr lang="en-US" sz="2000" dirty="0"/>
              <a:t/>
            </a:r>
            <a:br>
              <a:rPr lang="en-US" sz="2000" dirty="0"/>
            </a:br>
            <a:r>
              <a:rPr lang="en-US" sz="2000" dirty="0"/>
              <a:t/>
            </a:r>
            <a:br>
              <a:rPr lang="en-US" sz="2000" dirty="0"/>
            </a:br>
            <a:r>
              <a:rPr lang="en-US" sz="1800" i="1" dirty="0">
                <a:solidFill>
                  <a:schemeClr val="accent4"/>
                </a:solidFill>
              </a:rPr>
              <a:t>Habits of Mind</a:t>
            </a:r>
            <a:r>
              <a:rPr lang="en-US" sz="1800" dirty="0">
                <a:solidFill>
                  <a:schemeClr val="accent4"/>
                </a:solidFill>
              </a:rPr>
              <a:t> is a unified measure of the behaviors and traits associated with academic success. These learning behaviors are seen as the foundation for lifelong learning.</a:t>
            </a:r>
            <a:r>
              <a:rPr lang="en-US" sz="1800" dirty="0">
                <a:solidFill>
                  <a:schemeClr val="accent1"/>
                </a:solidFill>
              </a:rPr>
              <a:t> </a:t>
            </a:r>
            <a:endParaRPr lang="en-US" sz="1600" dirty="0">
              <a:solidFill>
                <a:schemeClr val="accent1"/>
              </a:solidFill>
            </a:endParaRPr>
          </a:p>
        </p:txBody>
      </p:sp>
      <p:sp>
        <p:nvSpPr>
          <p:cNvPr id="6150" name="Slide Number Placeholder 7"/>
          <p:cNvSpPr>
            <a:spLocks noGrp="1"/>
          </p:cNvSpPr>
          <p:nvPr>
            <p:ph type="sldNum" sz="quarter" idx="11"/>
          </p:nvPr>
        </p:nvSpPr>
        <p:spPr>
          <a:noFill/>
        </p:spPr>
        <p:txBody>
          <a:bodyPr/>
          <a:lstStyle/>
          <a:p>
            <a:fld id="{41C5808D-DBA4-413A-8717-4DDDCDA269BC}" type="slidenum">
              <a:rPr lang="en-US" smtClean="0"/>
              <a:pPr/>
              <a:t>10</a:t>
            </a:fld>
            <a:endParaRPr lang="en-US"/>
          </a:p>
        </p:txBody>
      </p:sp>
      <p:graphicFrame>
        <p:nvGraphicFramePr>
          <p:cNvPr id="9" name="Habits of Mind"/>
          <p:cNvGraphicFramePr>
            <a:graphicFrameLocks/>
          </p:cNvGraphicFramePr>
          <p:nvPr>
            <p:extLst>
              <p:ext uri="{D42A27DB-BD31-4B8C-83A1-F6EECF244321}">
                <p14:modId xmlns:p14="http://schemas.microsoft.com/office/powerpoint/2010/main" val="2272974991"/>
              </p:ext>
            </p:extLst>
          </p:nvPr>
        </p:nvGraphicFramePr>
        <p:xfrm>
          <a:off x="228600" y="1822575"/>
          <a:ext cx="5435600" cy="41910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5"/>
          <p:cNvSpPr>
            <a:spLocks noChangeArrowheads="1"/>
          </p:cNvSpPr>
          <p:nvPr/>
        </p:nvSpPr>
        <p:spPr bwMode="auto">
          <a:xfrm>
            <a:off x="1752600" y="6019800"/>
            <a:ext cx="3140456"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0" name="Rectangle 9"/>
          <p:cNvSpPr/>
          <p:nvPr/>
        </p:nvSpPr>
        <p:spPr bwMode="auto">
          <a:xfrm>
            <a:off x="482600" y="5552735"/>
            <a:ext cx="152400" cy="152400"/>
          </a:xfrm>
          <a:prstGeom prst="rect">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1" name="Rectangle 10"/>
          <p:cNvSpPr/>
          <p:nvPr/>
        </p:nvSpPr>
        <p:spPr bwMode="auto">
          <a:xfrm flipV="1">
            <a:off x="482600" y="5783155"/>
            <a:ext cx="152400" cy="152400"/>
          </a:xfrm>
          <a:prstGeom prst="rect">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3" name="Footer Placeholder 12"/>
          <p:cNvSpPr>
            <a:spLocks noGrp="1"/>
          </p:cNvSpPr>
          <p:nvPr>
            <p:ph type="ftr" sz="quarter" idx="10"/>
          </p:nvPr>
        </p:nvSpPr>
        <p:spPr/>
        <p:txBody>
          <a:bodyPr/>
          <a:lstStyle/>
          <a:p>
            <a:pPr>
              <a:defRPr/>
            </a:pPr>
            <a:r>
              <a:rPr lang="en-US" dirty="0"/>
              <a:t>2020 College Senior Survey</a:t>
            </a:r>
          </a:p>
        </p:txBody>
      </p:sp>
      <p:sp>
        <p:nvSpPr>
          <p:cNvPr id="15" name="TextBox 9"/>
          <p:cNvSpPr txBox="1">
            <a:spLocks noChangeArrowheads="1"/>
          </p:cNvSpPr>
          <p:nvPr/>
        </p:nvSpPr>
        <p:spPr bwMode="auto">
          <a:xfrm>
            <a:off x="5867400" y="1708308"/>
            <a:ext cx="3048000" cy="3970318"/>
          </a:xfrm>
          <a:prstGeom prst="rect">
            <a:avLst/>
          </a:prstGeom>
          <a:noFill/>
          <a:ln w="9525">
            <a:noFill/>
            <a:miter lim="800000"/>
            <a:headEnd/>
            <a:tailEnd/>
          </a:ln>
        </p:spPr>
        <p:txBody>
          <a:bodyPr>
            <a:spAutoFit/>
          </a:bodyPr>
          <a:lstStyle/>
          <a:p>
            <a:pPr algn="ctr">
              <a:defRPr/>
            </a:pPr>
            <a:r>
              <a:rPr lang="en-US" sz="1200" b="1" dirty="0">
                <a:solidFill>
                  <a:schemeClr val="tx2"/>
                </a:solidFill>
              </a:rPr>
              <a:t>Construct Items</a:t>
            </a:r>
          </a:p>
          <a:p>
            <a:pPr>
              <a:defRPr/>
            </a:pPr>
            <a:endParaRPr lang="en-US" sz="1200" b="1" dirty="0">
              <a:solidFill>
                <a:schemeClr val="tx2"/>
              </a:solidFill>
            </a:endParaRPr>
          </a:p>
          <a:p>
            <a:pPr marL="114300" indent="-114300">
              <a:buFont typeface="Arial" pitchFamily="34" charset="0"/>
              <a:buChar char="•"/>
              <a:defRPr/>
            </a:pPr>
            <a:r>
              <a:rPr lang="en-US" sz="1200" b="1" u="none" dirty="0">
                <a:solidFill>
                  <a:schemeClr val="tx2"/>
                </a:solidFill>
              </a:rPr>
              <a:t>Seek solutions to problems and explain them to others</a:t>
            </a:r>
          </a:p>
          <a:p>
            <a:pPr marL="114300" indent="-114300">
              <a:buFont typeface="Arial" pitchFamily="34" charset="0"/>
              <a:buChar char="•"/>
              <a:defRPr/>
            </a:pPr>
            <a:r>
              <a:rPr lang="en-US" sz="1200" b="1" u="none" dirty="0">
                <a:solidFill>
                  <a:schemeClr val="tx2"/>
                </a:solidFill>
              </a:rPr>
              <a:t>Support your opinions with a logical argument</a:t>
            </a:r>
          </a:p>
          <a:p>
            <a:pPr marL="114300" indent="-114300">
              <a:buFont typeface="Arial" pitchFamily="34" charset="0"/>
              <a:buChar char="•"/>
              <a:defRPr/>
            </a:pPr>
            <a:r>
              <a:rPr lang="en-US" sz="1200" b="1" u="none" dirty="0">
                <a:solidFill>
                  <a:schemeClr val="tx2"/>
                </a:solidFill>
              </a:rPr>
              <a:t>Look up scientific research articles and resources</a:t>
            </a:r>
          </a:p>
          <a:p>
            <a:pPr marL="114300" indent="-114300">
              <a:buFont typeface="Arial" pitchFamily="34" charset="0"/>
              <a:buChar char="•"/>
              <a:defRPr/>
            </a:pPr>
            <a:r>
              <a:rPr lang="en-US" sz="1200" b="1" u="none" dirty="0">
                <a:solidFill>
                  <a:schemeClr val="tx2"/>
                </a:solidFill>
              </a:rPr>
              <a:t>Take a risk because you felt you had more to gain</a:t>
            </a:r>
          </a:p>
          <a:p>
            <a:pPr marL="114300" indent="-114300">
              <a:buFont typeface="Arial" pitchFamily="34" charset="0"/>
              <a:buChar char="•"/>
              <a:defRPr/>
            </a:pPr>
            <a:r>
              <a:rPr lang="en-US" sz="1200" b="1" u="none" dirty="0">
                <a:solidFill>
                  <a:schemeClr val="tx2"/>
                </a:solidFill>
              </a:rPr>
              <a:t>Accept mistakes as part of the learning process</a:t>
            </a:r>
          </a:p>
          <a:p>
            <a:pPr marL="114300" indent="-114300">
              <a:buFont typeface="Arial" pitchFamily="34" charset="0"/>
              <a:buChar char="•"/>
              <a:defRPr/>
            </a:pPr>
            <a:r>
              <a:rPr lang="en-US" sz="1200" b="1" u="none" dirty="0">
                <a:solidFill>
                  <a:schemeClr val="tx2"/>
                </a:solidFill>
              </a:rPr>
              <a:t>Take on a challenge that scares you</a:t>
            </a:r>
          </a:p>
          <a:p>
            <a:pPr marL="114300" indent="-114300">
              <a:buFont typeface="Arial" pitchFamily="34" charset="0"/>
              <a:buChar char="•"/>
              <a:defRPr/>
            </a:pPr>
            <a:r>
              <a:rPr lang="en-US" sz="1200" b="1" u="none" dirty="0">
                <a:solidFill>
                  <a:schemeClr val="tx2"/>
                </a:solidFill>
              </a:rPr>
              <a:t>Ask questions in class</a:t>
            </a:r>
          </a:p>
          <a:p>
            <a:pPr marL="114300" indent="-114300">
              <a:buFont typeface="Arial" pitchFamily="34" charset="0"/>
              <a:buChar char="•"/>
              <a:defRPr/>
            </a:pPr>
            <a:r>
              <a:rPr lang="en-US" sz="1200" b="1" u="none" dirty="0">
                <a:solidFill>
                  <a:schemeClr val="tx2"/>
                </a:solidFill>
              </a:rPr>
              <a:t>Explore topics on your own, even though it was not required for a class</a:t>
            </a:r>
          </a:p>
          <a:p>
            <a:pPr marL="114300" indent="-114300">
              <a:buFont typeface="Arial" pitchFamily="34" charset="0"/>
              <a:buChar char="•"/>
              <a:defRPr/>
            </a:pPr>
            <a:r>
              <a:rPr lang="en-US" sz="1200" b="1" u="none" dirty="0">
                <a:solidFill>
                  <a:schemeClr val="tx2"/>
                </a:solidFill>
              </a:rPr>
              <a:t>Evaluate the quality or reliability of information you received</a:t>
            </a:r>
          </a:p>
          <a:p>
            <a:pPr marL="114300" indent="-114300">
              <a:buFont typeface="Arial" pitchFamily="34" charset="0"/>
              <a:buChar char="•"/>
              <a:defRPr/>
            </a:pPr>
            <a:r>
              <a:rPr lang="en-US" sz="1200" b="1" u="none" dirty="0">
                <a:solidFill>
                  <a:schemeClr val="tx2"/>
                </a:solidFill>
              </a:rPr>
              <a:t>Seek alternative solutions to a problem</a:t>
            </a:r>
          </a:p>
          <a:p>
            <a:pPr marL="114300" indent="-114300">
              <a:buFont typeface="Arial" pitchFamily="34" charset="0"/>
              <a:buChar char="•"/>
              <a:defRPr/>
            </a:pPr>
            <a:r>
              <a:rPr lang="en-US" sz="1200" b="1" u="none" dirty="0">
                <a:solidFill>
                  <a:schemeClr val="tx2"/>
                </a:solidFill>
              </a:rPr>
              <a:t>Analyze multiple sources of information before coming to a conclusion</a:t>
            </a:r>
          </a:p>
        </p:txBody>
      </p:sp>
    </p:spTree>
    <p:extLst>
      <p:ext uri="{BB962C8B-B14F-4D97-AF65-F5344CB8AC3E}">
        <p14:creationId xmlns:p14="http://schemas.microsoft.com/office/powerpoint/2010/main" val="38798386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76EAFE1-6D0C-4933-BB93-643164A26A40}" type="slidenum">
              <a:rPr lang="en-US" sz="1200" u="none"/>
              <a:pPr algn="r" eaLnBrk="1" hangingPunct="1"/>
              <a:t>11</a:t>
            </a:fld>
            <a:endParaRPr lang="en-US" sz="1200" u="none"/>
          </a:p>
        </p:txBody>
      </p:sp>
      <p:sp>
        <p:nvSpPr>
          <p:cNvPr id="11267" name="Rectangle 2"/>
          <p:cNvSpPr>
            <a:spLocks noGrp="1" noChangeArrowheads="1"/>
          </p:cNvSpPr>
          <p:nvPr>
            <p:ph type="title"/>
          </p:nvPr>
        </p:nvSpPr>
        <p:spPr>
          <a:xfrm>
            <a:off x="914400" y="227013"/>
            <a:ext cx="8077200" cy="1143000"/>
          </a:xfrm>
        </p:spPr>
        <p:txBody>
          <a:bodyPr/>
          <a:lstStyle/>
          <a:p>
            <a:pPr eaLnBrk="1" hangingPunct="1">
              <a:tabLst>
                <a:tab pos="3600450" algn="l"/>
              </a:tabLst>
              <a:defRPr/>
            </a:pPr>
            <a:r>
              <a:rPr lang="en-US" dirty="0">
                <a:solidFill>
                  <a:srgbClr val="1F2A44"/>
                </a:solidFill>
              </a:rPr>
              <a:t>Pluralistic Orientation</a:t>
            </a:r>
            <a:r>
              <a:rPr lang="en-US" sz="2000" dirty="0">
                <a:solidFill>
                  <a:srgbClr val="1F2A44"/>
                </a:solidFill>
              </a:rPr>
              <a:t/>
            </a:r>
            <a:br>
              <a:rPr lang="en-US" sz="2000" dirty="0">
                <a:solidFill>
                  <a:srgbClr val="1F2A44"/>
                </a:solidFill>
              </a:rPr>
            </a:br>
            <a:r>
              <a:rPr lang="en-US" sz="2000" dirty="0">
                <a:solidFill>
                  <a:srgbClr val="1F2A44"/>
                </a:solidFill>
              </a:rPr>
              <a:t/>
            </a:r>
            <a:br>
              <a:rPr lang="en-US" sz="2000" dirty="0">
                <a:solidFill>
                  <a:srgbClr val="1F2A44"/>
                </a:solidFill>
              </a:rPr>
            </a:br>
            <a:r>
              <a:rPr lang="en-US" sz="1800" i="1" dirty="0">
                <a:solidFill>
                  <a:srgbClr val="93328E"/>
                </a:solidFill>
              </a:rPr>
              <a:t>Pluralistic Orientation </a:t>
            </a:r>
            <a:r>
              <a:rPr lang="en-US" sz="1800" dirty="0">
                <a:solidFill>
                  <a:srgbClr val="93328E"/>
                </a:solidFill>
              </a:rPr>
              <a:t>is a unified measure of skills and dispositions appropriate </a:t>
            </a:r>
            <a:br>
              <a:rPr lang="en-US" sz="1800" dirty="0">
                <a:solidFill>
                  <a:srgbClr val="93328E"/>
                </a:solidFill>
              </a:rPr>
            </a:br>
            <a:r>
              <a:rPr lang="en-US" sz="1800" dirty="0">
                <a:solidFill>
                  <a:srgbClr val="93328E"/>
                </a:solidFill>
              </a:rPr>
              <a:t>for living and working in a diverse society.</a:t>
            </a:r>
            <a:endParaRPr lang="en-US" sz="1600" dirty="0">
              <a:solidFill>
                <a:schemeClr val="accent4"/>
              </a:solidFill>
            </a:endParaRPr>
          </a:p>
        </p:txBody>
      </p:sp>
      <p:sp>
        <p:nvSpPr>
          <p:cNvPr id="6150" name="Slide Number Placeholder 7"/>
          <p:cNvSpPr>
            <a:spLocks noGrp="1"/>
          </p:cNvSpPr>
          <p:nvPr>
            <p:ph type="sldNum" sz="quarter" idx="11"/>
          </p:nvPr>
        </p:nvSpPr>
        <p:spPr>
          <a:noFill/>
        </p:spPr>
        <p:txBody>
          <a:bodyPr/>
          <a:lstStyle/>
          <a:p>
            <a:fld id="{41C5808D-DBA4-413A-8717-4DDDCDA269BC}" type="slidenum">
              <a:rPr lang="en-US" smtClean="0"/>
              <a:pPr/>
              <a:t>11</a:t>
            </a:fld>
            <a:endParaRPr lang="en-US"/>
          </a:p>
        </p:txBody>
      </p:sp>
      <p:sp>
        <p:nvSpPr>
          <p:cNvPr id="11271" name="TextBox 9"/>
          <p:cNvSpPr txBox="1">
            <a:spLocks noChangeArrowheads="1"/>
          </p:cNvSpPr>
          <p:nvPr/>
        </p:nvSpPr>
        <p:spPr bwMode="auto">
          <a:xfrm>
            <a:off x="5791200" y="1981200"/>
            <a:ext cx="3048000" cy="2677656"/>
          </a:xfrm>
          <a:prstGeom prst="rect">
            <a:avLst/>
          </a:prstGeom>
          <a:noFill/>
          <a:ln w="9525">
            <a:noFill/>
            <a:miter lim="800000"/>
            <a:headEnd/>
            <a:tailEnd/>
          </a:ln>
        </p:spPr>
        <p:txBody>
          <a:bodyPr>
            <a:spAutoFit/>
          </a:bodyPr>
          <a:lstStyle/>
          <a:p>
            <a:pPr algn="ctr">
              <a:defRPr/>
            </a:pPr>
            <a:r>
              <a:rPr lang="en-US" sz="1400" b="1" dirty="0">
                <a:solidFill>
                  <a:schemeClr val="tx2"/>
                </a:solidFill>
              </a:rPr>
              <a:t>Construct Items</a:t>
            </a:r>
          </a:p>
          <a:p>
            <a:pPr>
              <a:defRPr/>
            </a:pPr>
            <a:endParaRPr lang="en-US" sz="1400" b="1" dirty="0">
              <a:solidFill>
                <a:schemeClr val="tx2"/>
              </a:solidFill>
            </a:endParaRPr>
          </a:p>
          <a:p>
            <a:pPr marL="114300" indent="-114300">
              <a:buFont typeface="Arial" charset="0"/>
              <a:buChar char="•"/>
              <a:defRPr/>
            </a:pPr>
            <a:r>
              <a:rPr lang="en-US" sz="1400" b="1" u="none" dirty="0">
                <a:solidFill>
                  <a:schemeClr val="tx2"/>
                </a:solidFill>
              </a:rPr>
              <a:t>Ability to see the world from someone else's perspective</a:t>
            </a:r>
          </a:p>
          <a:p>
            <a:pPr marL="114300" indent="-114300">
              <a:buFont typeface="Arial" charset="0"/>
              <a:buChar char="•"/>
              <a:defRPr/>
            </a:pPr>
            <a:r>
              <a:rPr lang="en-US" sz="1400" b="1" u="none" dirty="0">
                <a:solidFill>
                  <a:schemeClr val="tx2"/>
                </a:solidFill>
              </a:rPr>
              <a:t>Tolerance of others with different beliefs</a:t>
            </a:r>
          </a:p>
          <a:p>
            <a:pPr marL="114300" indent="-114300">
              <a:buFont typeface="Arial" charset="0"/>
              <a:buChar char="•"/>
              <a:defRPr/>
            </a:pPr>
            <a:r>
              <a:rPr lang="en-US" sz="1400" b="1" u="none" dirty="0">
                <a:solidFill>
                  <a:schemeClr val="tx2"/>
                </a:solidFill>
              </a:rPr>
              <a:t>Openness to having my own views challenged</a:t>
            </a:r>
          </a:p>
          <a:p>
            <a:pPr marL="114300" indent="-114300">
              <a:buFont typeface="Arial" charset="0"/>
              <a:buChar char="•"/>
              <a:defRPr/>
            </a:pPr>
            <a:r>
              <a:rPr lang="en-US" sz="1400" b="1" u="none" dirty="0">
                <a:solidFill>
                  <a:schemeClr val="tx2"/>
                </a:solidFill>
              </a:rPr>
              <a:t>Ability to discuss and negotiate controversial issues</a:t>
            </a:r>
          </a:p>
          <a:p>
            <a:pPr marL="114300" indent="-114300">
              <a:buFont typeface="Arial" charset="0"/>
              <a:buChar char="•"/>
              <a:defRPr/>
            </a:pPr>
            <a:r>
              <a:rPr lang="en-US" sz="1400" b="1" u="none" dirty="0">
                <a:solidFill>
                  <a:schemeClr val="tx2"/>
                </a:solidFill>
              </a:rPr>
              <a:t>Ability to work cooperatively with diverse people</a:t>
            </a:r>
            <a:endParaRPr lang="en-US" sz="1400" b="1" dirty="0">
              <a:solidFill>
                <a:schemeClr val="tx2"/>
              </a:solidFill>
            </a:endParaRPr>
          </a:p>
        </p:txBody>
      </p:sp>
      <p:graphicFrame>
        <p:nvGraphicFramePr>
          <p:cNvPr id="9" name="Pluralistic Orientation"/>
          <p:cNvGraphicFramePr>
            <a:graphicFrameLocks/>
          </p:cNvGraphicFramePr>
          <p:nvPr>
            <p:extLst>
              <p:ext uri="{D42A27DB-BD31-4B8C-83A1-F6EECF244321}">
                <p14:modId xmlns:p14="http://schemas.microsoft.com/office/powerpoint/2010/main" val="520720859"/>
              </p:ext>
            </p:extLst>
          </p:nvPr>
        </p:nvGraphicFramePr>
        <p:xfrm>
          <a:off x="228600" y="1905000"/>
          <a:ext cx="5448300" cy="4038600"/>
        </p:xfrm>
        <a:graphic>
          <a:graphicData uri="http://schemas.openxmlformats.org/drawingml/2006/chart">
            <c:chart xmlns:c="http://schemas.openxmlformats.org/drawingml/2006/chart" xmlns:r="http://schemas.openxmlformats.org/officeDocument/2006/relationships" r:id="rId3"/>
          </a:graphicData>
        </a:graphic>
      </p:graphicFrame>
      <p:sp>
        <p:nvSpPr>
          <p:cNvPr id="8" name="Footer Placeholder 7"/>
          <p:cNvSpPr>
            <a:spLocks noGrp="1"/>
          </p:cNvSpPr>
          <p:nvPr>
            <p:ph type="ftr" sz="quarter" idx="10"/>
          </p:nvPr>
        </p:nvSpPr>
        <p:spPr/>
        <p:txBody>
          <a:bodyPr/>
          <a:lstStyle/>
          <a:p>
            <a:pPr>
              <a:defRPr/>
            </a:pPr>
            <a:r>
              <a:rPr lang="en-US" dirty="0"/>
              <a:t>2020 College Senior Survey</a:t>
            </a:r>
          </a:p>
        </p:txBody>
      </p:sp>
      <p:sp>
        <p:nvSpPr>
          <p:cNvPr id="10" name="Rectangle 15"/>
          <p:cNvSpPr>
            <a:spLocks noChangeArrowheads="1"/>
          </p:cNvSpPr>
          <p:nvPr/>
        </p:nvSpPr>
        <p:spPr bwMode="auto">
          <a:xfrm>
            <a:off x="1752600" y="6019800"/>
            <a:ext cx="3140456"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1" name="TextBox 10"/>
          <p:cNvSpPr txBox="1"/>
          <p:nvPr/>
        </p:nvSpPr>
        <p:spPr>
          <a:xfrm>
            <a:off x="5867400" y="5756195"/>
            <a:ext cx="3048000" cy="461665"/>
          </a:xfrm>
          <a:prstGeom prst="rect">
            <a:avLst/>
          </a:prstGeom>
          <a:noFill/>
        </p:spPr>
        <p:txBody>
          <a:bodyPr wrap="square" rtlCol="0">
            <a:spAutoFit/>
          </a:bodyPr>
          <a:lstStyle/>
          <a:p>
            <a:r>
              <a:rPr lang="en-US" sz="1200" u="none" dirty="0"/>
              <a:t> * Includes non-binary, genderqueer, gender non-conforming, identity not listed above </a:t>
            </a:r>
            <a:endParaRPr lang="en-US" sz="1200" b="1" u="none" dirty="0"/>
          </a:p>
        </p:txBody>
      </p:sp>
    </p:spTree>
    <p:extLst>
      <p:ext uri="{BB962C8B-B14F-4D97-AF65-F5344CB8AC3E}">
        <p14:creationId xmlns:p14="http://schemas.microsoft.com/office/powerpoint/2010/main" val="27653539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8A41F72E-4FC1-4001-A4FA-C5D9E3830136}" type="slidenum">
              <a:rPr lang="en-US" sz="1200" u="none"/>
              <a:pPr algn="r" eaLnBrk="1" hangingPunct="1"/>
              <a:t>12</a:t>
            </a:fld>
            <a:endParaRPr lang="en-US" sz="1200" u="none"/>
          </a:p>
        </p:txBody>
      </p:sp>
      <p:sp>
        <p:nvSpPr>
          <p:cNvPr id="8197" name="Slide Number Placeholder 10"/>
          <p:cNvSpPr>
            <a:spLocks noGrp="1"/>
          </p:cNvSpPr>
          <p:nvPr>
            <p:ph type="sldNum" sz="quarter" idx="11"/>
          </p:nvPr>
        </p:nvSpPr>
        <p:spPr>
          <a:noFill/>
        </p:spPr>
        <p:txBody>
          <a:bodyPr/>
          <a:lstStyle/>
          <a:p>
            <a:fld id="{C4D8E610-60A5-4222-8FBC-A07FBE6D0485}" type="slidenum">
              <a:rPr lang="en-US" smtClean="0"/>
              <a:pPr/>
              <a:t>12</a:t>
            </a:fld>
            <a:endParaRPr lang="en-US"/>
          </a:p>
        </p:txBody>
      </p:sp>
      <p:sp>
        <p:nvSpPr>
          <p:cNvPr id="12293" name="Rectangle 2"/>
          <p:cNvSpPr>
            <a:spLocks noGrp="1" noChangeArrowheads="1"/>
          </p:cNvSpPr>
          <p:nvPr>
            <p:ph type="title" idx="4294967295"/>
          </p:nvPr>
        </p:nvSpPr>
        <p:spPr>
          <a:xfrm>
            <a:off x="914400" y="228600"/>
            <a:ext cx="8229600" cy="1447800"/>
          </a:xfrm>
        </p:spPr>
        <p:txBody>
          <a:bodyPr/>
          <a:lstStyle/>
          <a:p>
            <a:pPr eaLnBrk="1" hangingPunct="1">
              <a:defRPr/>
            </a:pPr>
            <a:r>
              <a:rPr lang="en-US" dirty="0"/>
              <a:t>Academic Self-Concept</a:t>
            </a:r>
            <a:br>
              <a:rPr lang="en-US" dirty="0"/>
            </a:br>
            <a:r>
              <a:rPr lang="en-US" sz="1600" dirty="0"/>
              <a:t/>
            </a:r>
            <a:br>
              <a:rPr lang="en-US" sz="1600" dirty="0"/>
            </a:br>
            <a:r>
              <a:rPr lang="en-US" sz="1600" dirty="0">
                <a:solidFill>
                  <a:schemeClr val="accent4"/>
                </a:solidFill>
              </a:rPr>
              <a:t>Self-awareness and confidence in academic environments help students learn by</a:t>
            </a:r>
            <a:br>
              <a:rPr lang="en-US" sz="1600" dirty="0">
                <a:solidFill>
                  <a:schemeClr val="accent4"/>
                </a:solidFill>
              </a:rPr>
            </a:br>
            <a:r>
              <a:rPr lang="en-US" sz="1600" dirty="0">
                <a:solidFill>
                  <a:schemeClr val="accent4"/>
                </a:solidFill>
              </a:rPr>
              <a:t> encouraging their intellectual inquiry. </a:t>
            </a:r>
            <a:r>
              <a:rPr lang="en-US" sz="1600" i="1" dirty="0">
                <a:solidFill>
                  <a:schemeClr val="accent4"/>
                </a:solidFill>
              </a:rPr>
              <a:t>Academic Self-Concept </a:t>
            </a:r>
            <a:r>
              <a:rPr lang="en-US" sz="1600" dirty="0">
                <a:solidFill>
                  <a:schemeClr val="accent4"/>
                </a:solidFill>
              </a:rPr>
              <a:t>is a unified measure of students’ beliefs about their abilities and confidence in academic environments. </a:t>
            </a:r>
            <a:endParaRPr lang="en-US" sz="1100" dirty="0">
              <a:solidFill>
                <a:schemeClr val="accent4"/>
              </a:solidFill>
            </a:endParaRPr>
          </a:p>
        </p:txBody>
      </p:sp>
      <p:sp>
        <p:nvSpPr>
          <p:cNvPr id="14" name="TextBox 8"/>
          <p:cNvSpPr txBox="1">
            <a:spLocks noChangeArrowheads="1"/>
          </p:cNvSpPr>
          <p:nvPr/>
        </p:nvSpPr>
        <p:spPr bwMode="auto">
          <a:xfrm>
            <a:off x="5791200" y="2514600"/>
            <a:ext cx="3352800" cy="1384995"/>
          </a:xfrm>
          <a:prstGeom prst="rect">
            <a:avLst/>
          </a:prstGeom>
          <a:noFill/>
          <a:ln w="9525">
            <a:noFill/>
            <a:miter lim="800000"/>
            <a:headEnd/>
            <a:tailEnd/>
          </a:ln>
        </p:spPr>
        <p:txBody>
          <a:bodyPr wrap="square">
            <a:spAutoFit/>
          </a:bodyPr>
          <a:lstStyle/>
          <a:p>
            <a:pPr algn="ctr">
              <a:defRPr/>
            </a:pPr>
            <a:r>
              <a:rPr lang="en-US" sz="1400" b="1" dirty="0">
                <a:solidFill>
                  <a:schemeClr val="tx2"/>
                </a:solidFill>
              </a:rPr>
              <a:t>Construct Items</a:t>
            </a:r>
          </a:p>
          <a:p>
            <a:pPr>
              <a:defRPr/>
            </a:pPr>
            <a:endParaRPr lang="en-US" sz="1400" b="1" dirty="0">
              <a:solidFill>
                <a:schemeClr val="tx2"/>
              </a:solidFill>
            </a:endParaRPr>
          </a:p>
          <a:p>
            <a:pPr marL="119063" indent="-119063">
              <a:buFont typeface="Arial" pitchFamily="34" charset="0"/>
              <a:buChar char="•"/>
              <a:defRPr/>
            </a:pPr>
            <a:r>
              <a:rPr lang="en-US" sz="1400" b="1" u="none" dirty="0">
                <a:solidFill>
                  <a:schemeClr val="tx2"/>
                </a:solidFill>
              </a:rPr>
              <a:t>Self-rated: Academic Ability</a:t>
            </a:r>
          </a:p>
          <a:p>
            <a:pPr marL="119063" indent="-119063">
              <a:buFont typeface="Arial" pitchFamily="34" charset="0"/>
              <a:buChar char="•"/>
              <a:defRPr/>
            </a:pPr>
            <a:r>
              <a:rPr lang="en-US" sz="1400" b="1" u="none" dirty="0">
                <a:solidFill>
                  <a:schemeClr val="tx2"/>
                </a:solidFill>
              </a:rPr>
              <a:t>Self-rated: Self-Confidence (Intellectual)</a:t>
            </a:r>
          </a:p>
          <a:p>
            <a:pPr marL="119063" indent="-119063">
              <a:buFont typeface="Arial" pitchFamily="34" charset="0"/>
              <a:buChar char="•"/>
              <a:defRPr/>
            </a:pPr>
            <a:r>
              <a:rPr lang="en-US" sz="1400" b="1" u="none" dirty="0">
                <a:solidFill>
                  <a:schemeClr val="tx2"/>
                </a:solidFill>
              </a:rPr>
              <a:t>Self-rated: Drive to Achieve</a:t>
            </a:r>
          </a:p>
          <a:p>
            <a:pPr marL="119063" indent="-119063">
              <a:buFont typeface="Arial" pitchFamily="34" charset="0"/>
              <a:buChar char="•"/>
              <a:defRPr/>
            </a:pPr>
            <a:r>
              <a:rPr lang="en-US" sz="1400" b="1" u="none" dirty="0">
                <a:solidFill>
                  <a:schemeClr val="tx2"/>
                </a:solidFill>
              </a:rPr>
              <a:t>Self-rated: Mathematical Ability </a:t>
            </a:r>
          </a:p>
        </p:txBody>
      </p:sp>
      <p:sp>
        <p:nvSpPr>
          <p:cNvPr id="8" name="Footer Placeholder 7"/>
          <p:cNvSpPr>
            <a:spLocks noGrp="1"/>
          </p:cNvSpPr>
          <p:nvPr>
            <p:ph type="ftr" sz="quarter" idx="10"/>
          </p:nvPr>
        </p:nvSpPr>
        <p:spPr/>
        <p:txBody>
          <a:bodyPr/>
          <a:lstStyle/>
          <a:p>
            <a:pPr>
              <a:defRPr/>
            </a:pPr>
            <a:r>
              <a:rPr lang="en-US" dirty="0"/>
              <a:t>2020 College Senior Survey</a:t>
            </a:r>
          </a:p>
        </p:txBody>
      </p:sp>
      <p:sp>
        <p:nvSpPr>
          <p:cNvPr id="11" name="Rectangle 15"/>
          <p:cNvSpPr>
            <a:spLocks noChangeArrowheads="1"/>
          </p:cNvSpPr>
          <p:nvPr/>
        </p:nvSpPr>
        <p:spPr bwMode="auto">
          <a:xfrm>
            <a:off x="1752600" y="6019800"/>
            <a:ext cx="3140456"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graphicFrame>
        <p:nvGraphicFramePr>
          <p:cNvPr id="15" name="Academic Self-Concept"/>
          <p:cNvGraphicFramePr>
            <a:graphicFrameLocks/>
          </p:cNvGraphicFramePr>
          <p:nvPr>
            <p:extLst>
              <p:ext uri="{D42A27DB-BD31-4B8C-83A1-F6EECF244321}">
                <p14:modId xmlns:p14="http://schemas.microsoft.com/office/powerpoint/2010/main" val="2722306974"/>
              </p:ext>
            </p:extLst>
          </p:nvPr>
        </p:nvGraphicFramePr>
        <p:xfrm>
          <a:off x="228600" y="1822575"/>
          <a:ext cx="5435600" cy="4191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72290EBD-63E6-4B60-9B7D-0F8F7E3A00E6}" type="slidenum">
              <a:rPr lang="en-US" sz="1200" u="none"/>
              <a:pPr algn="r" eaLnBrk="1" hangingPunct="1"/>
              <a:t>13</a:t>
            </a:fld>
            <a:endParaRPr lang="en-US" sz="1200" u="none"/>
          </a:p>
        </p:txBody>
      </p:sp>
      <p:sp>
        <p:nvSpPr>
          <p:cNvPr id="9221" name="Slide Number Placeholder 7"/>
          <p:cNvSpPr>
            <a:spLocks noGrp="1"/>
          </p:cNvSpPr>
          <p:nvPr>
            <p:ph type="sldNum" sz="quarter" idx="11"/>
          </p:nvPr>
        </p:nvSpPr>
        <p:spPr>
          <a:noFill/>
        </p:spPr>
        <p:txBody>
          <a:bodyPr/>
          <a:lstStyle/>
          <a:p>
            <a:fld id="{CF1C8B1B-B788-407E-84A3-268AB9874CAF}" type="slidenum">
              <a:rPr lang="en-US" smtClean="0"/>
              <a:pPr/>
              <a:t>13</a:t>
            </a:fld>
            <a:endParaRPr lang="en-US"/>
          </a:p>
        </p:txBody>
      </p:sp>
      <p:sp>
        <p:nvSpPr>
          <p:cNvPr id="15365"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a:t>Faculty Interaction: Mentorship</a:t>
            </a:r>
            <a:br>
              <a:rPr lang="en-US" dirty="0"/>
            </a:br>
            <a:r>
              <a:rPr lang="en-US" sz="1600" dirty="0"/>
              <a:t/>
            </a:r>
            <a:br>
              <a:rPr lang="en-US" sz="1600" dirty="0"/>
            </a:br>
            <a:r>
              <a:rPr lang="en-US" sz="1800" i="1" dirty="0">
                <a:solidFill>
                  <a:schemeClr val="accent4"/>
                </a:solidFill>
              </a:rPr>
              <a:t>Faculty Interaction: Mentorship </a:t>
            </a:r>
            <a:r>
              <a:rPr lang="en-US" sz="1800" dirty="0">
                <a:solidFill>
                  <a:schemeClr val="accent4"/>
                </a:solidFill>
              </a:rPr>
              <a:t>measures the extent to which students and </a:t>
            </a:r>
            <a:br>
              <a:rPr lang="en-US" sz="1800" dirty="0">
                <a:solidFill>
                  <a:schemeClr val="accent4"/>
                </a:solidFill>
              </a:rPr>
            </a:br>
            <a:r>
              <a:rPr lang="en-US" sz="1800" dirty="0">
                <a:solidFill>
                  <a:schemeClr val="accent4"/>
                </a:solidFill>
              </a:rPr>
              <a:t>faculty have mentoring relationships that foster both academic and personal </a:t>
            </a:r>
            <a:br>
              <a:rPr lang="en-US" sz="1800" dirty="0">
                <a:solidFill>
                  <a:schemeClr val="accent4"/>
                </a:solidFill>
              </a:rPr>
            </a:br>
            <a:r>
              <a:rPr lang="en-US" sz="1800" dirty="0">
                <a:solidFill>
                  <a:schemeClr val="accent4"/>
                </a:solidFill>
              </a:rPr>
              <a:t>support and guidance. </a:t>
            </a:r>
          </a:p>
        </p:txBody>
      </p:sp>
      <p:sp>
        <p:nvSpPr>
          <p:cNvPr id="11" name="TextBox 1"/>
          <p:cNvSpPr txBox="1"/>
          <p:nvPr/>
        </p:nvSpPr>
        <p:spPr>
          <a:xfrm>
            <a:off x="5715000" y="1600200"/>
            <a:ext cx="3276600" cy="3124200"/>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b="1" dirty="0">
                <a:solidFill>
                  <a:schemeClr val="tx2"/>
                </a:solidFill>
              </a:rPr>
              <a:t>Construct Items</a:t>
            </a:r>
          </a:p>
          <a:p>
            <a:pPr>
              <a:defRPr/>
            </a:pPr>
            <a:endParaRPr lang="en-US" sz="1200" b="1" dirty="0">
              <a:solidFill>
                <a:schemeClr val="tx2"/>
              </a:solidFill>
            </a:endParaRPr>
          </a:p>
          <a:p>
            <a:pPr marL="114300" indent="-114300">
              <a:buFont typeface="Arial" pitchFamily="34" charset="0"/>
              <a:buChar char="•"/>
              <a:defRPr/>
            </a:pPr>
            <a:r>
              <a:rPr lang="en-US" sz="1200" b="1" u="none" dirty="0">
                <a:solidFill>
                  <a:schemeClr val="tx2"/>
                </a:solidFill>
              </a:rPr>
              <a:t>Encouragement to pursue graduate/professional study</a:t>
            </a:r>
          </a:p>
          <a:p>
            <a:pPr marL="114300" indent="-114300">
              <a:buFont typeface="Arial" pitchFamily="34" charset="0"/>
              <a:buChar char="•"/>
              <a:defRPr/>
            </a:pPr>
            <a:r>
              <a:rPr lang="en-US" sz="1200" b="1" u="none" dirty="0">
                <a:solidFill>
                  <a:schemeClr val="tx2"/>
                </a:solidFill>
              </a:rPr>
              <a:t>An opportunity to work on a research project</a:t>
            </a:r>
          </a:p>
          <a:p>
            <a:pPr marL="114300" indent="-114300">
              <a:buFont typeface="Arial" pitchFamily="34" charset="0"/>
              <a:buChar char="•"/>
              <a:defRPr/>
            </a:pPr>
            <a:r>
              <a:rPr lang="en-US" sz="1200" b="1" u="none" dirty="0">
                <a:solidFill>
                  <a:schemeClr val="tx2"/>
                </a:solidFill>
              </a:rPr>
              <a:t>Advice and guidance about your educational program</a:t>
            </a:r>
            <a:endParaRPr lang="en-US" sz="1200" b="1" dirty="0">
              <a:solidFill>
                <a:schemeClr val="tx2"/>
              </a:solidFill>
            </a:endParaRPr>
          </a:p>
          <a:p>
            <a:pPr marL="114300" indent="-114300">
              <a:buFont typeface="Arial" pitchFamily="34" charset="0"/>
              <a:buChar char="•"/>
              <a:defRPr/>
            </a:pPr>
            <a:r>
              <a:rPr lang="en-US" sz="1200" b="1" u="none" dirty="0">
                <a:solidFill>
                  <a:schemeClr val="tx2"/>
                </a:solidFill>
              </a:rPr>
              <a:t>Emotional support and encouragement</a:t>
            </a:r>
          </a:p>
          <a:p>
            <a:pPr marL="114300" indent="-114300">
              <a:buFont typeface="Arial" pitchFamily="34" charset="0"/>
              <a:buChar char="•"/>
              <a:defRPr/>
            </a:pPr>
            <a:r>
              <a:rPr lang="en-US" sz="1200" b="1" u="none" dirty="0">
                <a:solidFill>
                  <a:schemeClr val="tx2"/>
                </a:solidFill>
              </a:rPr>
              <a:t>A letter of recommendation</a:t>
            </a:r>
            <a:endParaRPr lang="en-US" sz="1200" b="1" dirty="0">
              <a:solidFill>
                <a:schemeClr val="tx2"/>
              </a:solidFill>
            </a:endParaRPr>
          </a:p>
          <a:p>
            <a:pPr marL="114300" indent="-114300">
              <a:buFont typeface="Arial" pitchFamily="34" charset="0"/>
              <a:buChar char="•"/>
              <a:defRPr/>
            </a:pPr>
            <a:r>
              <a:rPr lang="en-US" sz="1200" b="1" u="none" dirty="0">
                <a:solidFill>
                  <a:schemeClr val="tx2"/>
                </a:solidFill>
              </a:rPr>
              <a:t>Help to improve your study skills</a:t>
            </a:r>
          </a:p>
          <a:p>
            <a:pPr marL="114300" indent="-114300">
              <a:buFont typeface="Arial" pitchFamily="34" charset="0"/>
              <a:buChar char="•"/>
              <a:defRPr/>
            </a:pPr>
            <a:r>
              <a:rPr lang="en-US" sz="1200" b="1" u="none" dirty="0">
                <a:solidFill>
                  <a:schemeClr val="tx2"/>
                </a:solidFill>
              </a:rPr>
              <a:t>Feedback about your academic work (outside of grades)</a:t>
            </a:r>
          </a:p>
          <a:p>
            <a:pPr marL="114300" indent="-114300">
              <a:buFont typeface="Arial" pitchFamily="34" charset="0"/>
              <a:buChar char="•"/>
              <a:defRPr/>
            </a:pPr>
            <a:r>
              <a:rPr lang="en-US" sz="1200" b="1" u="none" dirty="0">
                <a:solidFill>
                  <a:schemeClr val="tx2"/>
                </a:solidFill>
              </a:rPr>
              <a:t>Encouragement to discuss coursework outside of class</a:t>
            </a:r>
          </a:p>
          <a:p>
            <a:pPr marL="114300" indent="-114300">
              <a:buFont typeface="Arial" pitchFamily="34" charset="0"/>
              <a:buChar char="•"/>
              <a:defRPr/>
            </a:pPr>
            <a:r>
              <a:rPr lang="en-US" sz="1200" b="1" u="none" dirty="0">
                <a:solidFill>
                  <a:schemeClr val="tx2"/>
                </a:solidFill>
              </a:rPr>
              <a:t>Help in achieving your professional goals </a:t>
            </a:r>
            <a:endParaRPr lang="en-US" sz="1200" b="1" dirty="0">
              <a:solidFill>
                <a:schemeClr val="tx2"/>
              </a:solidFill>
            </a:endParaRPr>
          </a:p>
        </p:txBody>
      </p:sp>
      <p:sp>
        <p:nvSpPr>
          <p:cNvPr id="8" name="Footer Placeholder 7"/>
          <p:cNvSpPr>
            <a:spLocks noGrp="1"/>
          </p:cNvSpPr>
          <p:nvPr>
            <p:ph type="ftr" sz="quarter" idx="10"/>
          </p:nvPr>
        </p:nvSpPr>
        <p:spPr/>
        <p:txBody>
          <a:bodyPr/>
          <a:lstStyle/>
          <a:p>
            <a:pPr>
              <a:defRPr/>
            </a:pPr>
            <a:r>
              <a:rPr lang="en-US" dirty="0"/>
              <a:t>2020 College Senior Survey</a:t>
            </a:r>
          </a:p>
        </p:txBody>
      </p:sp>
      <p:graphicFrame>
        <p:nvGraphicFramePr>
          <p:cNvPr id="10" name="Faculty Interaction"/>
          <p:cNvGraphicFramePr>
            <a:graphicFrameLocks/>
          </p:cNvGraphicFramePr>
          <p:nvPr>
            <p:extLst>
              <p:ext uri="{D42A27DB-BD31-4B8C-83A1-F6EECF244321}">
                <p14:modId xmlns:p14="http://schemas.microsoft.com/office/powerpoint/2010/main" val="983663846"/>
              </p:ext>
            </p:extLst>
          </p:nvPr>
        </p:nvGraphicFramePr>
        <p:xfrm>
          <a:off x="228600" y="1600200"/>
          <a:ext cx="57150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5"/>
          <p:cNvSpPr>
            <a:spLocks noChangeArrowheads="1"/>
          </p:cNvSpPr>
          <p:nvPr/>
        </p:nvSpPr>
        <p:spPr bwMode="auto">
          <a:xfrm>
            <a:off x="1752600" y="6019800"/>
            <a:ext cx="3140456"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3" name="TextBox 12"/>
          <p:cNvSpPr txBox="1"/>
          <p:nvPr/>
        </p:nvSpPr>
        <p:spPr>
          <a:xfrm>
            <a:off x="5867400" y="5756195"/>
            <a:ext cx="3048000" cy="461665"/>
          </a:xfrm>
          <a:prstGeom prst="rect">
            <a:avLst/>
          </a:prstGeom>
          <a:noFill/>
        </p:spPr>
        <p:txBody>
          <a:bodyPr wrap="square" rtlCol="0">
            <a:spAutoFit/>
          </a:bodyPr>
          <a:lstStyle/>
          <a:p>
            <a:r>
              <a:rPr lang="en-US" sz="1200" u="none" dirty="0"/>
              <a:t> * Includes non-binary, genderqueer, gender non-conforming, identity not listed above </a:t>
            </a:r>
            <a:endParaRPr lang="en-US" sz="1200" b="1" u="none"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420077C4-99D4-410B-A6B0-00E23972A0F6}" type="slidenum">
              <a:rPr lang="en-US" sz="1200" u="none"/>
              <a:pPr algn="r" eaLnBrk="1" hangingPunct="1"/>
              <a:t>14</a:t>
            </a:fld>
            <a:endParaRPr lang="en-US" sz="1200" u="none"/>
          </a:p>
        </p:txBody>
      </p:sp>
      <p:sp>
        <p:nvSpPr>
          <p:cNvPr id="12293" name="Slide Number Placeholder 9"/>
          <p:cNvSpPr>
            <a:spLocks noGrp="1"/>
          </p:cNvSpPr>
          <p:nvPr>
            <p:ph type="sldNum" sz="quarter" idx="11"/>
          </p:nvPr>
        </p:nvSpPr>
        <p:spPr>
          <a:noFill/>
        </p:spPr>
        <p:txBody>
          <a:bodyPr/>
          <a:lstStyle/>
          <a:p>
            <a:fld id="{D7F66E0F-EE64-4787-99B2-BEDAAD925C0A}" type="slidenum">
              <a:rPr lang="en-US" smtClean="0"/>
              <a:pPr/>
              <a:t>14</a:t>
            </a:fld>
            <a:endParaRPr lang="en-US"/>
          </a:p>
        </p:txBody>
      </p:sp>
      <p:graphicFrame>
        <p:nvGraphicFramePr>
          <p:cNvPr id="9" name="Interpersonal Validation"/>
          <p:cNvGraphicFramePr>
            <a:graphicFrameLocks noChangeAspect="1"/>
          </p:cNvGraphicFramePr>
          <p:nvPr>
            <p:custDataLst>
              <p:tags r:id="rId1"/>
            </p:custDataLst>
            <p:extLst>
              <p:ext uri="{D42A27DB-BD31-4B8C-83A1-F6EECF244321}">
                <p14:modId xmlns:p14="http://schemas.microsoft.com/office/powerpoint/2010/main" val="3582632517"/>
              </p:ext>
            </p:extLst>
          </p:nvPr>
        </p:nvGraphicFramePr>
        <p:xfrm>
          <a:off x="50800" y="1600200"/>
          <a:ext cx="90424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2"/>
          <p:cNvSpPr txBox="1">
            <a:spLocks noChangeArrowheads="1"/>
          </p:cNvSpPr>
          <p:nvPr/>
        </p:nvSpPr>
        <p:spPr bwMode="auto">
          <a:xfrm>
            <a:off x="914400" y="152400"/>
            <a:ext cx="8226425" cy="1143000"/>
          </a:xfrm>
          <a:prstGeom prst="rect">
            <a:avLst/>
          </a:prstGeom>
          <a:noFill/>
          <a:ln w="9525">
            <a:noFill/>
            <a:miter lim="800000"/>
            <a:headEnd/>
            <a:tailEnd/>
          </a:ln>
        </p:spPr>
        <p:txBody>
          <a:bodyPr anchor="ctr" anchorCtr="1"/>
          <a:lstStyle/>
          <a:p>
            <a:pPr algn="ctr" eaLnBrk="1" hangingPunct="1">
              <a:defRPr/>
            </a:pPr>
            <a:r>
              <a:rPr lang="en-US" sz="4000" b="1" u="none" kern="0" dirty="0">
                <a:solidFill>
                  <a:schemeClr val="tx2"/>
                </a:solidFill>
                <a:latin typeface="Franklin Gothic Medium" panose="020B0603020102020204" pitchFamily="34" charset="0"/>
                <a:ea typeface="+mj-ea"/>
                <a:cs typeface="+mj-cs"/>
              </a:rPr>
              <a:t>General Interpersonal Validation </a:t>
            </a:r>
            <a:r>
              <a:rPr lang="en-US" sz="1600" b="1" u="none" kern="0" dirty="0">
                <a:solidFill>
                  <a:srgbClr val="7680AC"/>
                </a:solidFill>
                <a:latin typeface="Franklin Gothic Medium" panose="020B0603020102020204" pitchFamily="34" charset="0"/>
                <a:ea typeface="+mj-ea"/>
                <a:cs typeface="+mj-cs"/>
              </a:rPr>
              <a:t/>
            </a:r>
            <a:br>
              <a:rPr lang="en-US" sz="1600" b="1" u="none" kern="0" dirty="0">
                <a:solidFill>
                  <a:srgbClr val="7680AC"/>
                </a:solidFill>
                <a:latin typeface="Franklin Gothic Medium" panose="020B0603020102020204" pitchFamily="34" charset="0"/>
                <a:ea typeface="+mj-ea"/>
                <a:cs typeface="+mj-cs"/>
              </a:rPr>
            </a:br>
            <a:endParaRPr lang="en-US" sz="1600" b="1" u="none" kern="0" dirty="0">
              <a:solidFill>
                <a:srgbClr val="7680AC"/>
              </a:solidFill>
              <a:latin typeface="Franklin Gothic Medium" panose="020B0603020102020204" pitchFamily="34" charset="0"/>
              <a:ea typeface="+mj-ea"/>
              <a:cs typeface="+mj-cs"/>
            </a:endParaRPr>
          </a:p>
          <a:p>
            <a:pPr algn="ctr" eaLnBrk="1" hangingPunct="1">
              <a:defRPr/>
            </a:pPr>
            <a:r>
              <a:rPr lang="en-US" sz="1800" b="1" u="none" kern="0" dirty="0">
                <a:solidFill>
                  <a:schemeClr val="accent4"/>
                </a:solidFill>
                <a:latin typeface="Franklin Gothic Medium" panose="020B0603020102020204" pitchFamily="34" charset="0"/>
                <a:ea typeface="+mj-ea"/>
                <a:cs typeface="+mj-cs"/>
              </a:rPr>
              <a:t>These items measure the extent to which students believe faculty and staff provide attention to their development.</a:t>
            </a:r>
          </a:p>
        </p:txBody>
      </p:sp>
      <p:sp>
        <p:nvSpPr>
          <p:cNvPr id="8" name="Footer Placeholder 7"/>
          <p:cNvSpPr>
            <a:spLocks noGrp="1"/>
          </p:cNvSpPr>
          <p:nvPr>
            <p:ph type="ftr" sz="quarter" idx="10"/>
          </p:nvPr>
        </p:nvSpPr>
        <p:spPr/>
        <p:txBody>
          <a:bodyPr/>
          <a:lstStyle/>
          <a:p>
            <a:pPr>
              <a:defRPr/>
            </a:pPr>
            <a:r>
              <a:rPr lang="en-US" dirty="0"/>
              <a:t>2020 College Senior Survey</a:t>
            </a:r>
          </a:p>
        </p:txBody>
      </p:sp>
      <p:sp>
        <p:nvSpPr>
          <p:cNvPr id="3" name="TextBox 2"/>
          <p:cNvSpPr txBox="1"/>
          <p:nvPr/>
        </p:nvSpPr>
        <p:spPr>
          <a:xfrm>
            <a:off x="681853" y="5181600"/>
            <a:ext cx="2033637" cy="646331"/>
          </a:xfrm>
          <a:prstGeom prst="rect">
            <a:avLst/>
          </a:prstGeom>
          <a:noFill/>
        </p:spPr>
        <p:txBody>
          <a:bodyPr wrap="square" rtlCol="0">
            <a:spAutoFit/>
          </a:bodyPr>
          <a:lstStyle/>
          <a:p>
            <a:pPr algn="ctr"/>
            <a:r>
              <a:rPr lang="en-US" sz="1200" b="1" u="none" dirty="0">
                <a:solidFill>
                  <a:schemeClr val="tx2"/>
                </a:solidFill>
              </a:rPr>
              <a:t>At least one faculty member has taken an interest in my development</a:t>
            </a:r>
          </a:p>
        </p:txBody>
      </p:sp>
      <p:sp>
        <p:nvSpPr>
          <p:cNvPr id="4" name="TextBox 3"/>
          <p:cNvSpPr txBox="1"/>
          <p:nvPr/>
        </p:nvSpPr>
        <p:spPr>
          <a:xfrm>
            <a:off x="2847110" y="5181600"/>
            <a:ext cx="1905000" cy="646331"/>
          </a:xfrm>
          <a:prstGeom prst="rect">
            <a:avLst/>
          </a:prstGeom>
          <a:noFill/>
        </p:spPr>
        <p:txBody>
          <a:bodyPr wrap="square" rtlCol="0">
            <a:spAutoFit/>
          </a:bodyPr>
          <a:lstStyle/>
          <a:p>
            <a:pPr algn="ctr"/>
            <a:r>
              <a:rPr lang="en-US" sz="1200" b="1" u="none" dirty="0">
                <a:solidFill>
                  <a:schemeClr val="tx2"/>
                </a:solidFill>
              </a:rPr>
              <a:t>At least one staff member has taken an interest in my development</a:t>
            </a:r>
          </a:p>
        </p:txBody>
      </p:sp>
      <p:sp>
        <p:nvSpPr>
          <p:cNvPr id="5" name="TextBox 4"/>
          <p:cNvSpPr txBox="1"/>
          <p:nvPr/>
        </p:nvSpPr>
        <p:spPr>
          <a:xfrm>
            <a:off x="4953000" y="5181600"/>
            <a:ext cx="1906588" cy="461665"/>
          </a:xfrm>
          <a:prstGeom prst="rect">
            <a:avLst/>
          </a:prstGeom>
          <a:noFill/>
        </p:spPr>
        <p:txBody>
          <a:bodyPr wrap="square" rtlCol="0">
            <a:spAutoFit/>
          </a:bodyPr>
          <a:lstStyle/>
          <a:p>
            <a:pPr algn="ctr"/>
            <a:r>
              <a:rPr lang="en-US" sz="1200" b="1" u="none" dirty="0">
                <a:solidFill>
                  <a:schemeClr val="tx2"/>
                </a:solidFill>
              </a:rPr>
              <a:t>Faculty showed concern about my progress</a:t>
            </a:r>
          </a:p>
        </p:txBody>
      </p:sp>
      <p:sp>
        <p:nvSpPr>
          <p:cNvPr id="6" name="TextBox 5"/>
          <p:cNvSpPr txBox="1"/>
          <p:nvPr/>
        </p:nvSpPr>
        <p:spPr>
          <a:xfrm>
            <a:off x="7010400" y="5181600"/>
            <a:ext cx="2082800" cy="461665"/>
          </a:xfrm>
          <a:prstGeom prst="rect">
            <a:avLst/>
          </a:prstGeom>
          <a:noFill/>
        </p:spPr>
        <p:txBody>
          <a:bodyPr wrap="square" rtlCol="0">
            <a:spAutoFit/>
          </a:bodyPr>
          <a:lstStyle/>
          <a:p>
            <a:pPr algn="ctr"/>
            <a:r>
              <a:rPr lang="en-US" sz="1200" b="1" u="none" dirty="0">
                <a:solidFill>
                  <a:schemeClr val="tx2"/>
                </a:solidFill>
              </a:rPr>
              <a:t>Faculty empower </a:t>
            </a:r>
          </a:p>
          <a:p>
            <a:pPr algn="ctr"/>
            <a:r>
              <a:rPr lang="en-US" sz="1200" b="1" u="none" dirty="0">
                <a:solidFill>
                  <a:schemeClr val="tx2"/>
                </a:solidFill>
              </a:rPr>
              <a:t>me to learn here</a:t>
            </a:r>
          </a:p>
        </p:txBody>
      </p:sp>
      <p:sp>
        <p:nvSpPr>
          <p:cNvPr id="13" name="Rectangle 6">
            <a:extLst>
              <a:ext uri="{FF2B5EF4-FFF2-40B4-BE49-F238E27FC236}">
                <a16:creationId xmlns:a16="http://schemas.microsoft.com/office/drawing/2014/main" id="{16325BE7-5020-4E33-AC49-E5028B4A2A3C}"/>
              </a:ext>
            </a:extLst>
          </p:cNvPr>
          <p:cNvSpPr>
            <a:spLocks noChangeArrowheads="1"/>
          </p:cNvSpPr>
          <p:nvPr/>
        </p:nvSpPr>
        <p:spPr bwMode="auto">
          <a:xfrm>
            <a:off x="3086100" y="5965448"/>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5A22F990-AC76-462A-AAD4-8A6F22C73C43}" type="slidenum">
              <a:rPr lang="en-US" sz="1200" u="none"/>
              <a:pPr algn="r" eaLnBrk="1" hangingPunct="1"/>
              <a:t>15</a:t>
            </a:fld>
            <a:endParaRPr lang="en-US" sz="1200" u="none"/>
          </a:p>
        </p:txBody>
      </p:sp>
      <p:sp>
        <p:nvSpPr>
          <p:cNvPr id="13317" name="Slide Number Placeholder 10"/>
          <p:cNvSpPr>
            <a:spLocks noGrp="1"/>
          </p:cNvSpPr>
          <p:nvPr>
            <p:ph type="sldNum" sz="quarter" idx="11"/>
          </p:nvPr>
        </p:nvSpPr>
        <p:spPr>
          <a:noFill/>
        </p:spPr>
        <p:txBody>
          <a:bodyPr/>
          <a:lstStyle/>
          <a:p>
            <a:fld id="{C0BB00A5-A5F0-4B05-AD3B-3DE690DA90C1}" type="slidenum">
              <a:rPr lang="en-US" smtClean="0"/>
              <a:pPr/>
              <a:t>15</a:t>
            </a:fld>
            <a:endParaRPr lang="en-US"/>
          </a:p>
        </p:txBody>
      </p:sp>
      <p:sp>
        <p:nvSpPr>
          <p:cNvPr id="3"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a:t>Academic Outcomes</a:t>
            </a:r>
            <a:r>
              <a:rPr lang="en-US" sz="1600" dirty="0"/>
              <a:t/>
            </a:r>
            <a:br>
              <a:rPr lang="en-US" sz="1600" dirty="0"/>
            </a:br>
            <a:r>
              <a:rPr lang="en-US" sz="1600" dirty="0"/>
              <a:t/>
            </a:r>
            <a:br>
              <a:rPr lang="en-US" sz="1600" dirty="0"/>
            </a:br>
            <a:r>
              <a:rPr lang="en-US" sz="1800" dirty="0">
                <a:solidFill>
                  <a:schemeClr val="accent4"/>
                </a:solidFill>
              </a:rPr>
              <a:t>These items illustrate the extent to which students agree that this institution </a:t>
            </a:r>
            <a:br>
              <a:rPr lang="en-US" sz="1800" dirty="0">
                <a:solidFill>
                  <a:schemeClr val="accent4"/>
                </a:solidFill>
              </a:rPr>
            </a:br>
            <a:r>
              <a:rPr lang="en-US" sz="1800" dirty="0">
                <a:solidFill>
                  <a:schemeClr val="accent4"/>
                </a:solidFill>
              </a:rPr>
              <a:t>has contributed to their academic skills and abilities.</a:t>
            </a:r>
            <a:r>
              <a:rPr lang="en-US" sz="1600" dirty="0"/>
              <a:t/>
            </a:r>
            <a:br>
              <a:rPr lang="en-US" sz="1600" dirty="0"/>
            </a:br>
            <a:endParaRPr lang="en-US" sz="1200" dirty="0"/>
          </a:p>
        </p:txBody>
      </p:sp>
      <p:graphicFrame>
        <p:nvGraphicFramePr>
          <p:cNvPr id="12" name="Academic Outcomes"/>
          <p:cNvGraphicFramePr>
            <a:graphicFrameLocks noChangeAspect="1"/>
          </p:cNvGraphicFramePr>
          <p:nvPr>
            <p:custDataLst>
              <p:tags r:id="rId1"/>
            </p:custDataLst>
            <p:extLst>
              <p:ext uri="{D42A27DB-BD31-4B8C-83A1-F6EECF244321}">
                <p14:modId xmlns:p14="http://schemas.microsoft.com/office/powerpoint/2010/main" val="1411911492"/>
              </p:ext>
            </p:extLst>
          </p:nvPr>
        </p:nvGraphicFramePr>
        <p:xfrm>
          <a:off x="50800" y="1600200"/>
          <a:ext cx="9042400" cy="3657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2917" name="Group 37"/>
          <p:cNvGraphicFramePr>
            <a:graphicFrameLocks noGrp="1"/>
          </p:cNvGraphicFramePr>
          <p:nvPr>
            <p:extLst>
              <p:ext uri="{D42A27DB-BD31-4B8C-83A1-F6EECF244321}">
                <p14:modId xmlns:p14="http://schemas.microsoft.com/office/powerpoint/2010/main" val="439145665"/>
              </p:ext>
            </p:extLst>
          </p:nvPr>
        </p:nvGraphicFramePr>
        <p:xfrm>
          <a:off x="609600" y="5181600"/>
          <a:ext cx="2819400" cy="609600"/>
        </p:xfrm>
        <a:graphic>
          <a:graphicData uri="http://schemas.openxmlformats.org/drawingml/2006/table">
            <a:tbl>
              <a:tblPr/>
              <a:tblGrid>
                <a:gridCol w="2819400">
                  <a:extLst>
                    <a:ext uri="{9D8B030D-6E8A-4147-A177-3AD203B41FA5}">
                      <a16:colId xmlns:a16="http://schemas.microsoft.com/office/drawing/2014/main" val="20000"/>
                    </a:ext>
                  </a:extLst>
                </a:gridCol>
              </a:tblGrid>
              <a:tr h="6096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Understanding of national issues</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122919" name="Group 39"/>
          <p:cNvGraphicFramePr>
            <a:graphicFrameLocks noGrp="1"/>
          </p:cNvGraphicFramePr>
          <p:nvPr>
            <p:extLst>
              <p:ext uri="{D42A27DB-BD31-4B8C-83A1-F6EECF244321}">
                <p14:modId xmlns:p14="http://schemas.microsoft.com/office/powerpoint/2010/main" val="814883953"/>
              </p:ext>
            </p:extLst>
          </p:nvPr>
        </p:nvGraphicFramePr>
        <p:xfrm>
          <a:off x="6324600" y="5181600"/>
          <a:ext cx="2743200" cy="457200"/>
        </p:xfrm>
        <a:graphic>
          <a:graphicData uri="http://schemas.openxmlformats.org/drawingml/2006/table">
            <a:tbl>
              <a:tblPr/>
              <a:tblGrid>
                <a:gridCol w="2743200">
                  <a:extLst>
                    <a:ext uri="{9D8B030D-6E8A-4147-A177-3AD203B41FA5}">
                      <a16:colId xmlns:a16="http://schemas.microsoft.com/office/drawing/2014/main" val="20000"/>
                    </a:ext>
                  </a:extLst>
                </a:gridCol>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defRPr/>
                      </a:pPr>
                      <a:r>
                        <a:rPr lang="en-US" sz="1400" b="1" i="0" kern="1200" dirty="0">
                          <a:solidFill>
                            <a:schemeClr val="tx1"/>
                          </a:solidFill>
                          <a:effectLst/>
                          <a:latin typeface="+mn-lt"/>
                          <a:ea typeface="+mn-ea"/>
                          <a:cs typeface="+mn-cs"/>
                        </a:rPr>
                        <a:t>Problem-solving skills</a:t>
                      </a:r>
                      <a:endParaRPr kumimoji="0" lang="en-US" sz="1400" b="1" i="0" u="none" strike="noStrike" cap="none" normalizeH="0" baseline="0" dirty="0">
                        <a:ln>
                          <a:noFill/>
                        </a:ln>
                        <a:solidFill>
                          <a:schemeClr val="tx2"/>
                        </a:solidFill>
                        <a:effectLst/>
                        <a:latin typeface="Garamond" pitchFamily="18"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122921" name="Group 41"/>
          <p:cNvGraphicFramePr>
            <a:graphicFrameLocks noGrp="1"/>
          </p:cNvGraphicFramePr>
          <p:nvPr>
            <p:extLst>
              <p:ext uri="{D42A27DB-BD31-4B8C-83A1-F6EECF244321}">
                <p14:modId xmlns:p14="http://schemas.microsoft.com/office/powerpoint/2010/main" val="146395750"/>
              </p:ext>
            </p:extLst>
          </p:nvPr>
        </p:nvGraphicFramePr>
        <p:xfrm>
          <a:off x="3429000" y="5181600"/>
          <a:ext cx="2819400" cy="518160"/>
        </p:xfrm>
        <a:graphic>
          <a:graphicData uri="http://schemas.openxmlformats.org/drawingml/2006/table">
            <a:tbl>
              <a:tblPr/>
              <a:tblGrid>
                <a:gridCol w="2819400">
                  <a:extLst>
                    <a:ext uri="{9D8B030D-6E8A-4147-A177-3AD203B41FA5}">
                      <a16:colId xmlns:a16="http://schemas.microsoft.com/office/drawing/2014/main" val="20000"/>
                    </a:ext>
                  </a:extLst>
                </a:gridCol>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Preparedness for employment after college</a:t>
                      </a:r>
                      <a:endParaRPr kumimoji="0" lang="en-US" sz="1400" b="1" i="0" u="sng" strike="noStrike" cap="none" normalizeH="0" baseline="0" dirty="0">
                        <a:ln>
                          <a:noFill/>
                        </a:ln>
                        <a:solidFill>
                          <a:schemeClr val="tx2"/>
                        </a:solidFill>
                        <a:effectLst/>
                        <a:latin typeface="Garamond" pitchFamily="18"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3" name="Rectangle 6"/>
          <p:cNvSpPr>
            <a:spLocks noChangeArrowheads="1"/>
          </p:cNvSpPr>
          <p:nvPr/>
        </p:nvSpPr>
        <p:spPr bwMode="auto">
          <a:xfrm>
            <a:off x="3086100" y="5965448"/>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p>
        </p:txBody>
      </p:sp>
      <p:sp>
        <p:nvSpPr>
          <p:cNvPr id="11" name="Footer Placeholder 10"/>
          <p:cNvSpPr>
            <a:spLocks noGrp="1"/>
          </p:cNvSpPr>
          <p:nvPr>
            <p:ph type="ftr" sz="quarter" idx="10"/>
          </p:nvPr>
        </p:nvSpPr>
        <p:spPr/>
        <p:txBody>
          <a:bodyPr/>
          <a:lstStyle/>
          <a:p>
            <a:pPr>
              <a:defRPr/>
            </a:pPr>
            <a:r>
              <a:rPr lang="en-US" dirty="0"/>
              <a:t>2020 College Senior Survey</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98CEBE32-51E4-484D-9854-4909253A03C2}" type="slidenum">
              <a:rPr lang="en-US" sz="1200" u="none"/>
              <a:pPr algn="r" eaLnBrk="1" hangingPunct="1"/>
              <a:t>16</a:t>
            </a:fld>
            <a:endParaRPr lang="en-US" sz="1200" u="none"/>
          </a:p>
        </p:txBody>
      </p:sp>
      <p:sp>
        <p:nvSpPr>
          <p:cNvPr id="14341" name="Slide Number Placeholder 11"/>
          <p:cNvSpPr>
            <a:spLocks noGrp="1"/>
          </p:cNvSpPr>
          <p:nvPr>
            <p:ph type="sldNum" sz="quarter" idx="11"/>
          </p:nvPr>
        </p:nvSpPr>
        <p:spPr>
          <a:noFill/>
        </p:spPr>
        <p:txBody>
          <a:bodyPr/>
          <a:lstStyle/>
          <a:p>
            <a:fld id="{56153C21-F9BB-499D-BF50-B5D5D7287D4F}" type="slidenum">
              <a:rPr lang="en-US" smtClean="0"/>
              <a:pPr/>
              <a:t>16</a:t>
            </a:fld>
            <a:endParaRPr lang="en-US"/>
          </a:p>
        </p:txBody>
      </p:sp>
      <p:sp>
        <p:nvSpPr>
          <p:cNvPr id="22533" name="Rectangle 2"/>
          <p:cNvSpPr>
            <a:spLocks noGrp="1" noChangeArrowheads="1"/>
          </p:cNvSpPr>
          <p:nvPr>
            <p:ph type="title" idx="4294967295"/>
          </p:nvPr>
        </p:nvSpPr>
        <p:spPr>
          <a:xfrm>
            <a:off x="914400" y="152400"/>
            <a:ext cx="8226425" cy="1371600"/>
          </a:xfrm>
        </p:spPr>
        <p:txBody>
          <a:bodyPr/>
          <a:lstStyle/>
          <a:p>
            <a:pPr eaLnBrk="1" hangingPunct="1">
              <a:defRPr/>
            </a:pPr>
            <a:r>
              <a:rPr lang="en-US" sz="3600" dirty="0"/>
              <a:t>Academic Enhancement Experiences</a:t>
            </a:r>
            <a:r>
              <a:rPr lang="en-US" sz="1600" dirty="0"/>
              <a:t/>
            </a:r>
            <a:br>
              <a:rPr lang="en-US" sz="1600" dirty="0"/>
            </a:br>
            <a:r>
              <a:rPr lang="en-US" sz="1600" dirty="0">
                <a:solidFill>
                  <a:schemeClr val="accent1"/>
                </a:solidFill>
              </a:rPr>
              <a:t/>
            </a:r>
            <a:br>
              <a:rPr lang="en-US" sz="1600" dirty="0">
                <a:solidFill>
                  <a:schemeClr val="accent1"/>
                </a:solidFill>
              </a:rPr>
            </a:br>
            <a:r>
              <a:rPr lang="en-US" sz="1800" dirty="0">
                <a:solidFill>
                  <a:schemeClr val="accent4"/>
                </a:solidFill>
              </a:rPr>
              <a:t>Opportunities to apply learning inside and outside the classroom augment </a:t>
            </a:r>
            <a:br>
              <a:rPr lang="en-US" sz="1800" dirty="0">
                <a:solidFill>
                  <a:schemeClr val="accent4"/>
                </a:solidFill>
              </a:rPr>
            </a:br>
            <a:r>
              <a:rPr lang="en-US" sz="1800" dirty="0">
                <a:solidFill>
                  <a:schemeClr val="accent4"/>
                </a:solidFill>
              </a:rPr>
              <a:t>students’ academic involvement, allowing them to make meaningful intellectual </a:t>
            </a:r>
            <a:br>
              <a:rPr lang="en-US" sz="1800" dirty="0">
                <a:solidFill>
                  <a:schemeClr val="accent4"/>
                </a:solidFill>
              </a:rPr>
            </a:br>
            <a:r>
              <a:rPr lang="en-US" sz="1800" dirty="0">
                <a:solidFill>
                  <a:schemeClr val="accent4"/>
                </a:solidFill>
              </a:rPr>
              <a:t>connections and communicate their knowledge to others.</a:t>
            </a:r>
          </a:p>
        </p:txBody>
      </p:sp>
      <p:graphicFrame>
        <p:nvGraphicFramePr>
          <p:cNvPr id="9" name="Academic Enhancement"/>
          <p:cNvGraphicFramePr>
            <a:graphicFrameLocks noChangeAspect="1"/>
          </p:cNvGraphicFramePr>
          <p:nvPr>
            <p:custDataLst>
              <p:tags r:id="rId1"/>
            </p:custDataLst>
            <p:extLst>
              <p:ext uri="{D42A27DB-BD31-4B8C-83A1-F6EECF244321}">
                <p14:modId xmlns:p14="http://schemas.microsoft.com/office/powerpoint/2010/main" val="2437199818"/>
              </p:ext>
            </p:extLst>
          </p:nvPr>
        </p:nvGraphicFramePr>
        <p:xfrm>
          <a:off x="50800" y="1524000"/>
          <a:ext cx="8940800" cy="3733800"/>
        </p:xfrm>
        <a:graphic>
          <a:graphicData uri="http://schemas.openxmlformats.org/drawingml/2006/chart">
            <c:chart xmlns:c="http://schemas.openxmlformats.org/drawingml/2006/chart" xmlns:r="http://schemas.openxmlformats.org/officeDocument/2006/relationships" r:id="rId4"/>
          </a:graphicData>
        </a:graphic>
      </p:graphicFrame>
      <p:sp>
        <p:nvSpPr>
          <p:cNvPr id="22535" name="Rectangle 15"/>
          <p:cNvSpPr>
            <a:spLocks noChangeArrowheads="1"/>
          </p:cNvSpPr>
          <p:nvPr/>
        </p:nvSpPr>
        <p:spPr bwMode="auto">
          <a:xfrm>
            <a:off x="3124200" y="6124575"/>
            <a:ext cx="2895600" cy="276225"/>
          </a:xfrm>
          <a:prstGeom prst="rect">
            <a:avLst/>
          </a:prstGeom>
          <a:noFill/>
          <a:ln w="9525">
            <a:noFill/>
            <a:miter lim="800000"/>
            <a:headEnd/>
            <a:tailEnd/>
          </a:ln>
        </p:spPr>
        <p:txBody>
          <a:bodyPr>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8" name="Footer Placeholder 7"/>
          <p:cNvSpPr>
            <a:spLocks noGrp="1"/>
          </p:cNvSpPr>
          <p:nvPr>
            <p:ph type="ftr" sz="quarter" idx="10"/>
          </p:nvPr>
        </p:nvSpPr>
        <p:spPr/>
        <p:txBody>
          <a:bodyPr/>
          <a:lstStyle/>
          <a:p>
            <a:pPr>
              <a:defRPr/>
            </a:pPr>
            <a:r>
              <a:rPr lang="en-US" dirty="0"/>
              <a:t>2020 College Senior Survey</a:t>
            </a:r>
          </a:p>
        </p:txBody>
      </p:sp>
      <p:graphicFrame>
        <p:nvGraphicFramePr>
          <p:cNvPr id="11" name="Group 37"/>
          <p:cNvGraphicFramePr>
            <a:graphicFrameLocks noGrp="1"/>
          </p:cNvGraphicFramePr>
          <p:nvPr>
            <p:extLst>
              <p:ext uri="{D42A27DB-BD31-4B8C-83A1-F6EECF244321}">
                <p14:modId xmlns:p14="http://schemas.microsoft.com/office/powerpoint/2010/main" val="2742843050"/>
              </p:ext>
            </p:extLst>
          </p:nvPr>
        </p:nvGraphicFramePr>
        <p:xfrm>
          <a:off x="609600" y="5181600"/>
          <a:ext cx="2819400" cy="609600"/>
        </p:xfrm>
        <a:graphic>
          <a:graphicData uri="http://schemas.openxmlformats.org/drawingml/2006/table">
            <a:tbl>
              <a:tblPr/>
              <a:tblGrid>
                <a:gridCol w="2819400">
                  <a:extLst>
                    <a:ext uri="{9D8B030D-6E8A-4147-A177-3AD203B41FA5}">
                      <a16:colId xmlns:a16="http://schemas.microsoft.com/office/drawing/2014/main" val="20000"/>
                    </a:ext>
                  </a:extLst>
                </a:gridCol>
              </a:tblGrid>
              <a:tr h="609600">
                <a:tc>
                  <a:txBody>
                    <a:bodyPr/>
                    <a:lstStyle/>
                    <a:p>
                      <a:pPr algn="ctr"/>
                      <a:r>
                        <a:rPr lang="en-US" sz="1400" b="1" u="none" dirty="0" smtClean="0"/>
                        <a:t>Participated in study abroad</a:t>
                      </a:r>
                      <a:endParaRPr lang="en-US" sz="1400" b="1" u="none" dirty="0"/>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12" name="Group 39"/>
          <p:cNvGraphicFramePr>
            <a:graphicFrameLocks noGrp="1"/>
          </p:cNvGraphicFramePr>
          <p:nvPr>
            <p:extLst>
              <p:ext uri="{D42A27DB-BD31-4B8C-83A1-F6EECF244321}">
                <p14:modId xmlns:p14="http://schemas.microsoft.com/office/powerpoint/2010/main" val="1576467789"/>
              </p:ext>
            </p:extLst>
          </p:nvPr>
        </p:nvGraphicFramePr>
        <p:xfrm>
          <a:off x="6324600" y="5181600"/>
          <a:ext cx="2743200" cy="518160"/>
        </p:xfrm>
        <a:graphic>
          <a:graphicData uri="http://schemas.openxmlformats.org/drawingml/2006/table">
            <a:tbl>
              <a:tblPr/>
              <a:tblGrid>
                <a:gridCol w="2743200">
                  <a:extLst>
                    <a:ext uri="{9D8B030D-6E8A-4147-A177-3AD203B41FA5}">
                      <a16:colId xmlns:a16="http://schemas.microsoft.com/office/drawing/2014/main" val="20000"/>
                    </a:ext>
                  </a:extLst>
                </a:gridCol>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defRPr/>
                      </a:pPr>
                      <a:r>
                        <a:rPr kumimoji="0" lang="en-US" sz="1400" b="1" i="0" u="none" strike="noStrike" cap="none" normalizeH="0" baseline="0" dirty="0">
                          <a:ln>
                            <a:noFill/>
                          </a:ln>
                          <a:solidFill>
                            <a:schemeClr val="tx2"/>
                          </a:solidFill>
                          <a:effectLst/>
                          <a:latin typeface="Garamond" pitchFamily="18" charset="0"/>
                        </a:rPr>
                        <a:t>Attended a racial/cultural awareness workshop</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13" name="Group 41"/>
          <p:cNvGraphicFramePr>
            <a:graphicFrameLocks noGrp="1"/>
          </p:cNvGraphicFramePr>
          <p:nvPr>
            <p:extLst>
              <p:ext uri="{D42A27DB-BD31-4B8C-83A1-F6EECF244321}">
                <p14:modId xmlns:p14="http://schemas.microsoft.com/office/powerpoint/2010/main" val="1918426494"/>
              </p:ext>
            </p:extLst>
          </p:nvPr>
        </p:nvGraphicFramePr>
        <p:xfrm>
          <a:off x="3429000" y="5181600"/>
          <a:ext cx="2819400" cy="518160"/>
        </p:xfrm>
        <a:graphic>
          <a:graphicData uri="http://schemas.openxmlformats.org/drawingml/2006/table">
            <a:tbl>
              <a:tblPr/>
              <a:tblGrid>
                <a:gridCol w="2819400">
                  <a:extLst>
                    <a:ext uri="{9D8B030D-6E8A-4147-A177-3AD203B41FA5}">
                      <a16:colId xmlns:a16="http://schemas.microsoft.com/office/drawing/2014/main" val="20000"/>
                    </a:ext>
                  </a:extLst>
                </a:gridCol>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Participated in an internship program</a:t>
                      </a:r>
                      <a:endParaRPr kumimoji="0" lang="en-US" sz="1400" b="1" i="0" u="none" strike="noStrike" cap="none" normalizeH="0" baseline="0" dirty="0">
                        <a:ln>
                          <a:noFill/>
                        </a:ln>
                        <a:solidFill>
                          <a:schemeClr val="tx2"/>
                        </a:solidFill>
                        <a:effectLst/>
                        <a:latin typeface="Garamond" pitchFamily="18"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spect="1" noChangeArrowheads="1"/>
          </p:cNvSpPr>
          <p:nvPr>
            <p:ph type="title"/>
          </p:nvPr>
        </p:nvSpPr>
        <p:spPr>
          <a:xfrm>
            <a:off x="0" y="2735262"/>
            <a:ext cx="9144000" cy="1379538"/>
          </a:xfrm>
          <a:solidFill>
            <a:schemeClr val="accent4"/>
          </a:solidFill>
          <a:ln w="9525">
            <a:solidFill>
              <a:schemeClr val="tx2"/>
            </a:solidFill>
          </a:ln>
        </p:spPr>
        <p:txBody>
          <a:bodyPr/>
          <a:lstStyle/>
          <a:p>
            <a:pPr eaLnBrk="1" hangingPunct="1">
              <a:defRPr/>
            </a:pPr>
            <a:r>
              <a:rPr lang="en-US" sz="3600" dirty="0">
                <a:solidFill>
                  <a:schemeClr val="bg1"/>
                </a:solidFill>
              </a:rPr>
              <a:t>Co-Curricular Outcomes and Experiences</a:t>
            </a:r>
          </a:p>
        </p:txBody>
      </p:sp>
      <p:sp>
        <p:nvSpPr>
          <p:cNvPr id="50181" name="Subtitle 4"/>
          <p:cNvSpPr txBox="1">
            <a:spLocks/>
          </p:cNvSpPr>
          <p:nvPr/>
        </p:nvSpPr>
        <p:spPr bwMode="auto">
          <a:xfrm>
            <a:off x="1376082" y="4572000"/>
            <a:ext cx="6400800" cy="1752600"/>
          </a:xfrm>
          <a:prstGeom prst="rect">
            <a:avLst/>
          </a:prstGeom>
          <a:noFill/>
          <a:ln w="9525">
            <a:noFill/>
            <a:miter lim="800000"/>
            <a:headEnd/>
            <a:tailEnd/>
          </a:ln>
        </p:spPr>
        <p:txBody>
          <a:bodyPr/>
          <a:lstStyle/>
          <a:p>
            <a:pPr algn="ctr">
              <a:defRPr/>
            </a:pPr>
            <a:r>
              <a:rPr lang="en-US" sz="2400" b="1" u="none" dirty="0">
                <a:solidFill>
                  <a:schemeClr val="accent4"/>
                </a:solidFill>
              </a:rPr>
              <a:t>Co-curricular experiences provide opportunities for students to grow intellectually, interpersonally, and emotionally.</a:t>
            </a:r>
          </a:p>
        </p:txBody>
      </p:sp>
      <p:sp>
        <p:nvSpPr>
          <p:cNvPr id="7" name="Footer Placeholder 6"/>
          <p:cNvSpPr>
            <a:spLocks noGrp="1"/>
          </p:cNvSpPr>
          <p:nvPr>
            <p:ph type="ftr" sz="quarter" idx="10"/>
          </p:nvPr>
        </p:nvSpPr>
        <p:spPr/>
        <p:txBody>
          <a:bodyPr/>
          <a:lstStyle/>
          <a:p>
            <a:pPr>
              <a:defRPr/>
            </a:pPr>
            <a:r>
              <a:rPr lang="en-US" dirty="0"/>
              <a:t>2020 College Senior Survey</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76EAFE1-6D0C-4933-BB93-643164A26A40}" type="slidenum">
              <a:rPr lang="en-US" sz="1200" u="none"/>
              <a:pPr algn="r" eaLnBrk="1" hangingPunct="1"/>
              <a:t>18</a:t>
            </a:fld>
            <a:endParaRPr lang="en-US" sz="1200" u="none"/>
          </a:p>
        </p:txBody>
      </p:sp>
      <p:sp>
        <p:nvSpPr>
          <p:cNvPr id="11267" name="Rectangle 2"/>
          <p:cNvSpPr>
            <a:spLocks noGrp="1" noChangeArrowheads="1"/>
          </p:cNvSpPr>
          <p:nvPr>
            <p:ph type="title"/>
          </p:nvPr>
        </p:nvSpPr>
        <p:spPr>
          <a:xfrm>
            <a:off x="914400" y="227013"/>
            <a:ext cx="8077200" cy="1143000"/>
          </a:xfrm>
        </p:spPr>
        <p:txBody>
          <a:bodyPr/>
          <a:lstStyle/>
          <a:p>
            <a:pPr eaLnBrk="1" hangingPunct="1">
              <a:tabLst>
                <a:tab pos="3600450" algn="l"/>
              </a:tabLst>
              <a:defRPr/>
            </a:pPr>
            <a:r>
              <a:rPr lang="en-US" dirty="0">
                <a:solidFill>
                  <a:srgbClr val="1F2A44"/>
                </a:solidFill>
              </a:rPr>
              <a:t>Social Agency</a:t>
            </a:r>
            <a:r>
              <a:rPr lang="en-US" sz="2000" dirty="0">
                <a:solidFill>
                  <a:srgbClr val="1F2A44"/>
                </a:solidFill>
              </a:rPr>
              <a:t/>
            </a:r>
            <a:br>
              <a:rPr lang="en-US" sz="2000" dirty="0">
                <a:solidFill>
                  <a:srgbClr val="1F2A44"/>
                </a:solidFill>
              </a:rPr>
            </a:br>
            <a:r>
              <a:rPr lang="en-US" sz="1600" dirty="0">
                <a:solidFill>
                  <a:srgbClr val="1F2A44"/>
                </a:solidFill>
              </a:rPr>
              <a:t/>
            </a:r>
            <a:br>
              <a:rPr lang="en-US" sz="1600" dirty="0">
                <a:solidFill>
                  <a:srgbClr val="1F2A44"/>
                </a:solidFill>
              </a:rPr>
            </a:br>
            <a:r>
              <a:rPr lang="en-US" sz="1800" dirty="0">
                <a:solidFill>
                  <a:srgbClr val="93328E"/>
                </a:solidFill>
              </a:rPr>
              <a:t>Activities and beliefs equip and empower students to create a world that is equitable, just, democratic, and sustainable. </a:t>
            </a:r>
            <a:r>
              <a:rPr lang="en-US" sz="1800" i="1" dirty="0">
                <a:solidFill>
                  <a:srgbClr val="93328E"/>
                </a:solidFill>
              </a:rPr>
              <a:t>Social Agency </a:t>
            </a:r>
            <a:r>
              <a:rPr lang="en-US" sz="1800" dirty="0">
                <a:solidFill>
                  <a:srgbClr val="93328E"/>
                </a:solidFill>
              </a:rPr>
              <a:t>measures the extent to which students value political and social involvement </a:t>
            </a:r>
            <a:r>
              <a:rPr lang="en-US" sz="1800" dirty="0" smtClean="0">
                <a:solidFill>
                  <a:srgbClr val="93328E"/>
                </a:solidFill>
              </a:rPr>
              <a:t>as </a:t>
            </a:r>
            <a:r>
              <a:rPr lang="en-US" sz="1800" dirty="0">
                <a:solidFill>
                  <a:srgbClr val="93328E"/>
                </a:solidFill>
              </a:rPr>
              <a:t>personal </a:t>
            </a:r>
            <a:r>
              <a:rPr lang="en-US" sz="1800" dirty="0" smtClean="0">
                <a:solidFill>
                  <a:srgbClr val="93328E"/>
                </a:solidFill>
              </a:rPr>
              <a:t>goals.</a:t>
            </a:r>
            <a:endParaRPr lang="en-US" sz="1600" dirty="0">
              <a:solidFill>
                <a:schemeClr val="accent1"/>
              </a:solidFill>
            </a:endParaRPr>
          </a:p>
        </p:txBody>
      </p:sp>
      <p:sp>
        <p:nvSpPr>
          <p:cNvPr id="6150" name="Slide Number Placeholder 7"/>
          <p:cNvSpPr>
            <a:spLocks noGrp="1"/>
          </p:cNvSpPr>
          <p:nvPr>
            <p:ph type="sldNum" sz="quarter" idx="11"/>
          </p:nvPr>
        </p:nvSpPr>
        <p:spPr>
          <a:noFill/>
        </p:spPr>
        <p:txBody>
          <a:bodyPr/>
          <a:lstStyle/>
          <a:p>
            <a:fld id="{41C5808D-DBA4-413A-8717-4DDDCDA269BC}" type="slidenum">
              <a:rPr lang="en-US" smtClean="0"/>
              <a:pPr/>
              <a:t>18</a:t>
            </a:fld>
            <a:endParaRPr lang="en-US"/>
          </a:p>
        </p:txBody>
      </p:sp>
      <p:sp>
        <p:nvSpPr>
          <p:cNvPr id="11271" name="TextBox 9"/>
          <p:cNvSpPr txBox="1">
            <a:spLocks noChangeArrowheads="1"/>
          </p:cNvSpPr>
          <p:nvPr/>
        </p:nvSpPr>
        <p:spPr bwMode="auto">
          <a:xfrm>
            <a:off x="5791200" y="1981200"/>
            <a:ext cx="3048000" cy="2462213"/>
          </a:xfrm>
          <a:prstGeom prst="rect">
            <a:avLst/>
          </a:prstGeom>
          <a:noFill/>
          <a:ln w="9525">
            <a:noFill/>
            <a:miter lim="800000"/>
            <a:headEnd/>
            <a:tailEnd/>
          </a:ln>
        </p:spPr>
        <p:txBody>
          <a:bodyPr>
            <a:spAutoFit/>
          </a:bodyPr>
          <a:lstStyle/>
          <a:p>
            <a:pPr algn="ctr">
              <a:defRPr/>
            </a:pPr>
            <a:r>
              <a:rPr lang="en-US" sz="1400" b="1" dirty="0">
                <a:solidFill>
                  <a:schemeClr val="tx2"/>
                </a:solidFill>
              </a:rPr>
              <a:t>Construct Items</a:t>
            </a:r>
          </a:p>
          <a:p>
            <a:pPr>
              <a:defRPr/>
            </a:pPr>
            <a:endParaRPr lang="en-US" sz="1400" b="1" dirty="0">
              <a:solidFill>
                <a:schemeClr val="tx2"/>
              </a:solidFill>
            </a:endParaRPr>
          </a:p>
          <a:p>
            <a:pPr marL="111125" indent="-111125">
              <a:buFont typeface="Arial" pitchFamily="34" charset="0"/>
              <a:buChar char="•"/>
              <a:defRPr/>
            </a:pPr>
            <a:r>
              <a:rPr lang="en-US" sz="1400" b="1" u="none" dirty="0">
                <a:solidFill>
                  <a:schemeClr val="tx2"/>
                </a:solidFill>
              </a:rPr>
              <a:t>Participating in a community action  program</a:t>
            </a:r>
          </a:p>
          <a:p>
            <a:pPr marL="111125" indent="-111125">
              <a:buFont typeface="Arial" pitchFamily="34" charset="0"/>
              <a:buChar char="•"/>
              <a:defRPr/>
            </a:pPr>
            <a:r>
              <a:rPr lang="en-US" sz="1400" b="1" u="none" dirty="0">
                <a:solidFill>
                  <a:schemeClr val="tx2"/>
                </a:solidFill>
              </a:rPr>
              <a:t>Helping to promote racial understanding</a:t>
            </a:r>
          </a:p>
          <a:p>
            <a:pPr marL="111125" indent="-111125">
              <a:buFont typeface="Arial" pitchFamily="34" charset="0"/>
              <a:buChar char="•"/>
              <a:defRPr/>
            </a:pPr>
            <a:r>
              <a:rPr lang="en-US" sz="1400" b="1" u="none" dirty="0">
                <a:solidFill>
                  <a:schemeClr val="tx2"/>
                </a:solidFill>
              </a:rPr>
              <a:t>Becoming a community leader </a:t>
            </a:r>
          </a:p>
          <a:p>
            <a:pPr marL="111125" indent="-111125">
              <a:buFont typeface="Arial" pitchFamily="34" charset="0"/>
              <a:buChar char="•"/>
              <a:defRPr/>
            </a:pPr>
            <a:r>
              <a:rPr lang="en-US" sz="1400" b="1" u="none" dirty="0">
                <a:solidFill>
                  <a:schemeClr val="tx2"/>
                </a:solidFill>
              </a:rPr>
              <a:t>Keeping up to date with political affairs</a:t>
            </a:r>
          </a:p>
          <a:p>
            <a:pPr marL="111125" indent="-111125">
              <a:buFont typeface="Arial" pitchFamily="34" charset="0"/>
              <a:buChar char="•"/>
              <a:defRPr/>
            </a:pPr>
            <a:r>
              <a:rPr lang="en-US" sz="1400" b="1" u="none" dirty="0">
                <a:solidFill>
                  <a:schemeClr val="tx2"/>
                </a:solidFill>
              </a:rPr>
              <a:t>Influencing social values</a:t>
            </a:r>
          </a:p>
          <a:p>
            <a:pPr marL="111125" indent="-111125">
              <a:buFont typeface="Arial" pitchFamily="34" charset="0"/>
              <a:buChar char="•"/>
              <a:defRPr/>
            </a:pPr>
            <a:r>
              <a:rPr lang="en-US" sz="1400" b="1" u="none" dirty="0">
                <a:solidFill>
                  <a:schemeClr val="tx2"/>
                </a:solidFill>
              </a:rPr>
              <a:t>Helping others who are in difficulty</a:t>
            </a:r>
          </a:p>
        </p:txBody>
      </p:sp>
      <p:graphicFrame>
        <p:nvGraphicFramePr>
          <p:cNvPr id="9" name="Social Agency"/>
          <p:cNvGraphicFramePr>
            <a:graphicFrameLocks/>
          </p:cNvGraphicFramePr>
          <p:nvPr>
            <p:extLst>
              <p:ext uri="{D42A27DB-BD31-4B8C-83A1-F6EECF244321}">
                <p14:modId xmlns:p14="http://schemas.microsoft.com/office/powerpoint/2010/main" val="2326816060"/>
              </p:ext>
            </p:extLst>
          </p:nvPr>
        </p:nvGraphicFramePr>
        <p:xfrm>
          <a:off x="228600" y="1822575"/>
          <a:ext cx="5435600" cy="41910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5"/>
          <p:cNvSpPr>
            <a:spLocks noChangeArrowheads="1"/>
          </p:cNvSpPr>
          <p:nvPr/>
        </p:nvSpPr>
        <p:spPr bwMode="auto">
          <a:xfrm>
            <a:off x="1752600" y="6019800"/>
            <a:ext cx="3140456"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0" name="Rectangle 9"/>
          <p:cNvSpPr/>
          <p:nvPr/>
        </p:nvSpPr>
        <p:spPr bwMode="auto">
          <a:xfrm>
            <a:off x="482600" y="5552735"/>
            <a:ext cx="152400" cy="152400"/>
          </a:xfrm>
          <a:prstGeom prst="rect">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1" name="Rectangle 10"/>
          <p:cNvSpPr/>
          <p:nvPr/>
        </p:nvSpPr>
        <p:spPr bwMode="auto">
          <a:xfrm flipV="1">
            <a:off x="482600" y="5783155"/>
            <a:ext cx="152400" cy="152400"/>
          </a:xfrm>
          <a:prstGeom prst="rect">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3" name="Footer Placeholder 12"/>
          <p:cNvSpPr>
            <a:spLocks noGrp="1"/>
          </p:cNvSpPr>
          <p:nvPr>
            <p:ph type="ftr" sz="quarter" idx="10"/>
          </p:nvPr>
        </p:nvSpPr>
        <p:spPr/>
        <p:txBody>
          <a:bodyPr/>
          <a:lstStyle/>
          <a:p>
            <a:pPr>
              <a:defRPr/>
            </a:pPr>
            <a:r>
              <a:rPr lang="en-US" dirty="0"/>
              <a:t>2020 College Senior Survey</a:t>
            </a:r>
          </a:p>
        </p:txBody>
      </p:sp>
    </p:spTree>
    <p:extLst>
      <p:ext uri="{BB962C8B-B14F-4D97-AF65-F5344CB8AC3E}">
        <p14:creationId xmlns:p14="http://schemas.microsoft.com/office/powerpoint/2010/main" val="10747105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76EAFE1-6D0C-4933-BB93-643164A26A40}" type="slidenum">
              <a:rPr lang="en-US" sz="1200" u="none"/>
              <a:pPr algn="r" eaLnBrk="1" hangingPunct="1"/>
              <a:t>19</a:t>
            </a:fld>
            <a:endParaRPr lang="en-US" sz="1200" u="none"/>
          </a:p>
        </p:txBody>
      </p:sp>
      <p:sp>
        <p:nvSpPr>
          <p:cNvPr id="11267" name="Rectangle 2"/>
          <p:cNvSpPr>
            <a:spLocks noGrp="1" noChangeArrowheads="1"/>
          </p:cNvSpPr>
          <p:nvPr>
            <p:ph type="title"/>
          </p:nvPr>
        </p:nvSpPr>
        <p:spPr>
          <a:xfrm>
            <a:off x="914400" y="227013"/>
            <a:ext cx="8077200" cy="1143000"/>
          </a:xfrm>
        </p:spPr>
        <p:txBody>
          <a:bodyPr/>
          <a:lstStyle/>
          <a:p>
            <a:pPr eaLnBrk="1" hangingPunct="1">
              <a:tabLst>
                <a:tab pos="3600450" algn="l"/>
              </a:tabLst>
              <a:defRPr/>
            </a:pPr>
            <a:r>
              <a:rPr lang="en-US" dirty="0">
                <a:solidFill>
                  <a:srgbClr val="1F2A44"/>
                </a:solidFill>
              </a:rPr>
              <a:t> Civic Engagement</a:t>
            </a:r>
            <a:br>
              <a:rPr lang="en-US" dirty="0">
                <a:solidFill>
                  <a:srgbClr val="1F2A44"/>
                </a:solidFill>
              </a:rPr>
            </a:br>
            <a:r>
              <a:rPr lang="en-US" sz="1600" dirty="0">
                <a:solidFill>
                  <a:srgbClr val="E04E39">
                    <a:lumMod val="50000"/>
                  </a:srgbClr>
                </a:solidFill>
              </a:rPr>
              <a:t> </a:t>
            </a:r>
            <a:br>
              <a:rPr lang="en-US" sz="1600" dirty="0">
                <a:solidFill>
                  <a:srgbClr val="E04E39">
                    <a:lumMod val="50000"/>
                  </a:srgbClr>
                </a:solidFill>
              </a:rPr>
            </a:br>
            <a:r>
              <a:rPr lang="en-US" sz="1800" dirty="0">
                <a:solidFill>
                  <a:srgbClr val="93328E"/>
                </a:solidFill>
              </a:rPr>
              <a:t>Engaged citizens are a critical element in the functioning of our democratic society. </a:t>
            </a:r>
            <a:r>
              <a:rPr lang="en-US" sz="1800" i="1" dirty="0" smtClean="0">
                <a:solidFill>
                  <a:srgbClr val="93328E"/>
                </a:solidFill>
              </a:rPr>
              <a:t>Civic Engagement </a:t>
            </a:r>
            <a:r>
              <a:rPr lang="en-US" sz="1800" dirty="0" smtClean="0">
                <a:solidFill>
                  <a:srgbClr val="93328E"/>
                </a:solidFill>
              </a:rPr>
              <a:t>measures the extent to which students are motivated and involved in civic, electoral, and political activities. </a:t>
            </a:r>
            <a:endParaRPr lang="en-US" sz="1600" dirty="0">
              <a:solidFill>
                <a:schemeClr val="accent1"/>
              </a:solidFill>
            </a:endParaRPr>
          </a:p>
        </p:txBody>
      </p:sp>
      <p:sp>
        <p:nvSpPr>
          <p:cNvPr id="6150" name="Slide Number Placeholder 7"/>
          <p:cNvSpPr>
            <a:spLocks noGrp="1"/>
          </p:cNvSpPr>
          <p:nvPr>
            <p:ph type="sldNum" sz="quarter" idx="11"/>
          </p:nvPr>
        </p:nvSpPr>
        <p:spPr>
          <a:noFill/>
        </p:spPr>
        <p:txBody>
          <a:bodyPr/>
          <a:lstStyle/>
          <a:p>
            <a:fld id="{41C5808D-DBA4-413A-8717-4DDDCDA269BC}" type="slidenum">
              <a:rPr lang="en-US" smtClean="0"/>
              <a:pPr/>
              <a:t>19</a:t>
            </a:fld>
            <a:endParaRPr lang="en-US"/>
          </a:p>
        </p:txBody>
      </p:sp>
      <p:sp>
        <p:nvSpPr>
          <p:cNvPr id="11271" name="TextBox 9"/>
          <p:cNvSpPr txBox="1">
            <a:spLocks noChangeArrowheads="1"/>
          </p:cNvSpPr>
          <p:nvPr/>
        </p:nvSpPr>
        <p:spPr bwMode="auto">
          <a:xfrm>
            <a:off x="5943600" y="1947277"/>
            <a:ext cx="3048000" cy="2677656"/>
          </a:xfrm>
          <a:prstGeom prst="rect">
            <a:avLst/>
          </a:prstGeom>
          <a:noFill/>
          <a:ln w="9525">
            <a:noFill/>
            <a:miter lim="800000"/>
            <a:headEnd/>
            <a:tailEnd/>
          </a:ln>
        </p:spPr>
        <p:txBody>
          <a:bodyPr>
            <a:spAutoFit/>
          </a:bodyPr>
          <a:lstStyle/>
          <a:p>
            <a:pPr algn="ctr">
              <a:defRPr/>
            </a:pPr>
            <a:r>
              <a:rPr lang="en-US" sz="1200" b="1" dirty="0">
                <a:solidFill>
                  <a:schemeClr val="tx2"/>
                </a:solidFill>
              </a:rPr>
              <a:t>Construct Items</a:t>
            </a:r>
          </a:p>
          <a:p>
            <a:pPr>
              <a:defRPr/>
            </a:pPr>
            <a:endParaRPr lang="en-US" sz="1200" b="1" dirty="0">
              <a:solidFill>
                <a:schemeClr val="tx2"/>
              </a:solidFill>
            </a:endParaRPr>
          </a:p>
          <a:p>
            <a:pPr marL="115888" indent="-115888">
              <a:buFont typeface="Arial" pitchFamily="34" charset="0"/>
              <a:buChar char="•"/>
              <a:defRPr/>
            </a:pPr>
            <a:r>
              <a:rPr lang="en-US" sz="1200" b="1" u="none" dirty="0">
                <a:solidFill>
                  <a:schemeClr val="tx2"/>
                </a:solidFill>
              </a:rPr>
              <a:t>Demonstrated for a cause (e.g., boycott, rally, protest)</a:t>
            </a:r>
          </a:p>
          <a:p>
            <a:pPr marL="115888" indent="-115888">
              <a:buFont typeface="Arial" pitchFamily="34" charset="0"/>
              <a:buChar char="•"/>
              <a:defRPr/>
            </a:pPr>
            <a:r>
              <a:rPr lang="en-US" sz="1200" b="1" u="none" dirty="0">
                <a:solidFill>
                  <a:schemeClr val="tx2"/>
                </a:solidFill>
              </a:rPr>
              <a:t>Performed community service as part of a class</a:t>
            </a:r>
          </a:p>
          <a:p>
            <a:pPr marL="115888" indent="-115888">
              <a:buFont typeface="Arial" pitchFamily="34" charset="0"/>
              <a:buChar char="•"/>
              <a:defRPr/>
            </a:pPr>
            <a:r>
              <a:rPr lang="en-US" sz="1200" b="1" u="none" dirty="0">
                <a:solidFill>
                  <a:schemeClr val="tx2"/>
                </a:solidFill>
              </a:rPr>
              <a:t>Worked on a local, state, or national political campaign</a:t>
            </a:r>
          </a:p>
          <a:p>
            <a:pPr marL="115888" indent="-115888">
              <a:buFont typeface="Arial" pitchFamily="34" charset="0"/>
              <a:buChar char="•"/>
              <a:defRPr/>
            </a:pPr>
            <a:r>
              <a:rPr lang="en-US" sz="1200" b="1" u="none" dirty="0">
                <a:solidFill>
                  <a:schemeClr val="tx2"/>
                </a:solidFill>
              </a:rPr>
              <a:t>Helped raise money for a cause or campaign</a:t>
            </a:r>
          </a:p>
          <a:p>
            <a:pPr marL="115888" indent="-115888">
              <a:buFont typeface="Arial" pitchFamily="34" charset="0"/>
              <a:buChar char="•"/>
              <a:defRPr/>
            </a:pPr>
            <a:r>
              <a:rPr lang="en-US" sz="1200" b="1" u="none" dirty="0">
                <a:solidFill>
                  <a:schemeClr val="tx2"/>
                </a:solidFill>
              </a:rPr>
              <a:t>Publicly communicated your opinion about a cause (e.g., blog, email, petition)</a:t>
            </a:r>
          </a:p>
          <a:p>
            <a:pPr marL="115888" indent="-115888">
              <a:buFont typeface="Arial" pitchFamily="34" charset="0"/>
              <a:buChar char="•"/>
              <a:defRPr/>
            </a:pPr>
            <a:r>
              <a:rPr lang="en-US" sz="1200" b="1" u="none" dirty="0">
                <a:solidFill>
                  <a:schemeClr val="tx2"/>
                </a:solidFill>
              </a:rPr>
              <a:t>Influencing social values</a:t>
            </a:r>
          </a:p>
          <a:p>
            <a:pPr marL="115888" indent="-115888">
              <a:buFont typeface="Arial" pitchFamily="34" charset="0"/>
              <a:buChar char="•"/>
              <a:defRPr/>
            </a:pPr>
            <a:r>
              <a:rPr lang="en-US" sz="1200" b="1" u="none" dirty="0">
                <a:solidFill>
                  <a:schemeClr val="tx2"/>
                </a:solidFill>
              </a:rPr>
              <a:t>Keeping up to date with political affairs</a:t>
            </a:r>
          </a:p>
        </p:txBody>
      </p:sp>
      <p:sp>
        <p:nvSpPr>
          <p:cNvPr id="12" name="Rectangle 15"/>
          <p:cNvSpPr>
            <a:spLocks noChangeArrowheads="1"/>
          </p:cNvSpPr>
          <p:nvPr/>
        </p:nvSpPr>
        <p:spPr bwMode="auto">
          <a:xfrm>
            <a:off x="1752600" y="6019800"/>
            <a:ext cx="3140456"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3" name="Footer Placeholder 12"/>
          <p:cNvSpPr>
            <a:spLocks noGrp="1"/>
          </p:cNvSpPr>
          <p:nvPr>
            <p:ph type="ftr" sz="quarter" idx="10"/>
          </p:nvPr>
        </p:nvSpPr>
        <p:spPr/>
        <p:txBody>
          <a:bodyPr/>
          <a:lstStyle/>
          <a:p>
            <a:pPr>
              <a:defRPr/>
            </a:pPr>
            <a:r>
              <a:rPr lang="en-US" dirty="0"/>
              <a:t>2020 College Senior Survey</a:t>
            </a:r>
          </a:p>
        </p:txBody>
      </p:sp>
      <p:graphicFrame>
        <p:nvGraphicFramePr>
          <p:cNvPr id="16" name="Civic Engagement"/>
          <p:cNvGraphicFramePr>
            <a:graphicFrameLocks/>
          </p:cNvGraphicFramePr>
          <p:nvPr>
            <p:extLst>
              <p:ext uri="{D42A27DB-BD31-4B8C-83A1-F6EECF244321}">
                <p14:modId xmlns:p14="http://schemas.microsoft.com/office/powerpoint/2010/main" val="3019284309"/>
              </p:ext>
            </p:extLst>
          </p:nvPr>
        </p:nvGraphicFramePr>
        <p:xfrm>
          <a:off x="457200" y="1600200"/>
          <a:ext cx="55626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5867400" y="5756195"/>
            <a:ext cx="3048000" cy="461665"/>
          </a:xfrm>
          <a:prstGeom prst="rect">
            <a:avLst/>
          </a:prstGeom>
          <a:noFill/>
        </p:spPr>
        <p:txBody>
          <a:bodyPr wrap="square" rtlCol="0">
            <a:spAutoFit/>
          </a:bodyPr>
          <a:lstStyle/>
          <a:p>
            <a:r>
              <a:rPr lang="en-US" sz="1200" u="none" dirty="0"/>
              <a:t> * Includes non-binary, genderqueer, gender non-conforming, identity not listed above </a:t>
            </a:r>
            <a:endParaRPr lang="en-US" sz="1200" b="1" u="none" dirty="0"/>
          </a:p>
        </p:txBody>
      </p:sp>
    </p:spTree>
    <p:extLst>
      <p:ext uri="{BB962C8B-B14F-4D97-AF65-F5344CB8AC3E}">
        <p14:creationId xmlns:p14="http://schemas.microsoft.com/office/powerpoint/2010/main" val="24292597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sz="quarter"/>
          </p:nvPr>
        </p:nvSpPr>
        <p:spPr>
          <a:xfrm>
            <a:off x="0" y="152400"/>
            <a:ext cx="9144000" cy="762000"/>
          </a:xfrm>
        </p:spPr>
        <p:txBody>
          <a:bodyPr/>
          <a:lstStyle/>
          <a:p>
            <a:pPr eaLnBrk="1" hangingPunct="1">
              <a:defRPr/>
            </a:pPr>
            <a:r>
              <a:rPr lang="en-US" dirty="0">
                <a:solidFill>
                  <a:schemeClr val="accent1">
                    <a:lumMod val="50000"/>
                  </a:schemeClr>
                </a:solidFill>
              </a:rPr>
              <a:t>College Senior Survey</a:t>
            </a:r>
            <a:endParaRPr lang="en-US" sz="3200" dirty="0">
              <a:solidFill>
                <a:schemeClr val="accent1">
                  <a:lumMod val="50000"/>
                </a:schemeClr>
              </a:solidFill>
            </a:endParaRPr>
          </a:p>
        </p:txBody>
      </p:sp>
      <p:sp>
        <p:nvSpPr>
          <p:cNvPr id="2051" name="Rectangle 3"/>
          <p:cNvSpPr>
            <a:spLocks noGrp="1" noChangeArrowheads="1"/>
          </p:cNvSpPr>
          <p:nvPr>
            <p:ph type="subTitle" sz="quarter" idx="1"/>
            <p:custDataLst>
              <p:tags r:id="rId1"/>
            </p:custDataLst>
          </p:nvPr>
        </p:nvSpPr>
        <p:spPr>
          <a:xfrm>
            <a:off x="914400" y="1828800"/>
            <a:ext cx="7315200" cy="4419600"/>
          </a:xfrm>
        </p:spPr>
        <p:txBody>
          <a:bodyPr/>
          <a:lstStyle/>
          <a:p>
            <a:pPr algn="l" eaLnBrk="1" hangingPunct="1">
              <a:lnSpc>
                <a:spcPct val="90000"/>
              </a:lnSpc>
              <a:spcBef>
                <a:spcPct val="10000"/>
              </a:spcBef>
              <a:buClr>
                <a:schemeClr val="accent1">
                  <a:lumMod val="50000"/>
                </a:schemeClr>
              </a:buClr>
              <a:defRPr/>
            </a:pPr>
            <a:r>
              <a:rPr lang="en-US" sz="2800" b="1" dirty="0">
                <a:solidFill>
                  <a:schemeClr val="accent4"/>
                </a:solidFill>
                <a:effectLst/>
                <a:latin typeface="Franklin Gothic Book" panose="020B0503020102020204" pitchFamily="34" charset="0"/>
              </a:rPr>
              <a:t>Results from the College Senior Survey (CSS) connect academic, civic, and diversity outcomes with college experiences </a:t>
            </a:r>
            <a:r>
              <a:rPr lang="en-US" sz="2800" b="1" dirty="0">
                <a:solidFill>
                  <a:schemeClr val="accent4"/>
                </a:solidFill>
                <a:latin typeface="Franklin Gothic Book" panose="020B0503020102020204" pitchFamily="34" charset="0"/>
              </a:rPr>
              <a:t>to examine the institutional impact </a:t>
            </a:r>
            <a:r>
              <a:rPr lang="en-US" sz="2800" b="1" dirty="0" smtClean="0">
                <a:solidFill>
                  <a:schemeClr val="accent4"/>
                </a:solidFill>
                <a:latin typeface="Franklin Gothic Book" panose="020B0503020102020204" pitchFamily="34" charset="0"/>
              </a:rPr>
              <a:t>of:</a:t>
            </a:r>
            <a:endParaRPr lang="en-US" sz="2800" b="1" dirty="0">
              <a:solidFill>
                <a:schemeClr val="accent4"/>
              </a:solidFill>
              <a:effectLst/>
              <a:latin typeface="Franklin Gothic Book" panose="020B0503020102020204" pitchFamily="34" charset="0"/>
            </a:endParaRPr>
          </a:p>
          <a:p>
            <a:pPr marL="628650" lvl="1" indent="-228600" eaLnBrk="1" hangingPunct="1">
              <a:lnSpc>
                <a:spcPct val="90000"/>
              </a:lnSpc>
              <a:spcBef>
                <a:spcPct val="10000"/>
              </a:spcBef>
              <a:buClr>
                <a:schemeClr val="accent1">
                  <a:lumMod val="50000"/>
                </a:schemeClr>
              </a:buClr>
              <a:defRPr/>
            </a:pPr>
            <a:endParaRPr lang="en-US" sz="2400" b="1" dirty="0">
              <a:solidFill>
                <a:schemeClr val="accent4"/>
              </a:solidFill>
              <a:effectLst/>
              <a:latin typeface="Franklin Gothic Book" panose="020B0503020102020204" pitchFamily="34" charset="0"/>
            </a:endParaRP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Academic experiences</a:t>
            </a: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Co-curricular experiences</a:t>
            </a: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Diversity</a:t>
            </a: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Future plans</a:t>
            </a: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Satisfaction</a:t>
            </a:r>
          </a:p>
          <a:p>
            <a:pPr marL="628650" lvl="1" indent="-228600" eaLnBrk="1" hangingPunct="1">
              <a:lnSpc>
                <a:spcPct val="90000"/>
              </a:lnSpc>
              <a:spcBef>
                <a:spcPct val="10000"/>
              </a:spcBef>
              <a:buClr>
                <a:schemeClr val="accent1">
                  <a:lumMod val="50000"/>
                </a:schemeClr>
              </a:buClr>
              <a:defRPr/>
            </a:pPr>
            <a:endParaRPr lang="en-US" sz="2000" b="1" dirty="0">
              <a:solidFill>
                <a:schemeClr val="accent1">
                  <a:lumMod val="50000"/>
                </a:schemeClr>
              </a:solidFill>
              <a:effectLst/>
              <a:latin typeface="Franklin Gothic Book" panose="020B0503020102020204" pitchFamily="34" charset="0"/>
            </a:endParaRPr>
          </a:p>
          <a:p>
            <a:pPr marL="228600" indent="-228600" eaLnBrk="1" hangingPunct="1">
              <a:lnSpc>
                <a:spcPct val="90000"/>
              </a:lnSpc>
              <a:spcBef>
                <a:spcPct val="10000"/>
              </a:spcBef>
              <a:defRPr/>
            </a:pPr>
            <a:endParaRPr lang="en-US" sz="2400" b="1" dirty="0">
              <a:solidFill>
                <a:schemeClr val="accent1">
                  <a:lumMod val="50000"/>
                </a:schemeClr>
              </a:solidFill>
              <a:effectLst/>
              <a:latin typeface="Franklin Gothic Book" panose="020B0503020102020204" pitchFamily="34" charset="0"/>
            </a:endParaRPr>
          </a:p>
        </p:txBody>
      </p:sp>
      <p:sp>
        <p:nvSpPr>
          <p:cNvPr id="6" name="TextBox 5"/>
          <p:cNvSpPr txBox="1"/>
          <p:nvPr/>
        </p:nvSpPr>
        <p:spPr>
          <a:xfrm>
            <a:off x="0" y="0"/>
            <a:ext cx="9144000" cy="1046163"/>
          </a:xfrm>
          <a:prstGeom prst="rect">
            <a:avLst/>
          </a:prstGeom>
          <a:solidFill>
            <a:schemeClr val="accent4"/>
          </a:solidFill>
        </p:spPr>
        <p:txBody>
          <a:bodyPr>
            <a:spAutoFit/>
          </a:bodyPr>
          <a:lstStyle/>
          <a:p>
            <a:pPr>
              <a:defRPr/>
            </a:pPr>
            <a:endParaRPr lang="en-US" sz="1000" dirty="0">
              <a:solidFill>
                <a:schemeClr val="tx2"/>
              </a:solidFill>
              <a:latin typeface="+mj-lt"/>
            </a:endParaRPr>
          </a:p>
          <a:p>
            <a:pPr>
              <a:defRPr/>
            </a:pPr>
            <a:r>
              <a:rPr lang="en-US" sz="3600" u="none" dirty="0">
                <a:solidFill>
                  <a:schemeClr val="tx2"/>
                </a:solidFill>
                <a:latin typeface="+mj-lt"/>
              </a:rPr>
              <a:t> </a:t>
            </a:r>
            <a:r>
              <a:rPr lang="en-US" sz="3600" u="none" dirty="0">
                <a:solidFill>
                  <a:schemeClr val="bg1"/>
                </a:solidFill>
                <a:latin typeface="Franklin Gothic Book" panose="020B0503020102020204" pitchFamily="34" charset="0"/>
              </a:rPr>
              <a:t>THE COLLEGE EXPERIENCE</a:t>
            </a:r>
          </a:p>
          <a:p>
            <a:pPr>
              <a:defRPr/>
            </a:pPr>
            <a:endParaRPr lang="en-US" sz="1600" dirty="0">
              <a:solidFill>
                <a:schemeClr val="bg2"/>
              </a:solidFill>
              <a:latin typeface="Franklin Gothic Book" panose="020B0503020102020204" pitchFamily="34" charset="0"/>
            </a:endParaRPr>
          </a:p>
        </p:txBody>
      </p:sp>
      <p:cxnSp>
        <p:nvCxnSpPr>
          <p:cNvPr id="46087" name="Straight Connector 7"/>
          <p:cNvCxnSpPr>
            <a:cxnSpLocks noChangeShapeType="1"/>
          </p:cNvCxnSpPr>
          <p:nvPr/>
        </p:nvCxnSpPr>
        <p:spPr bwMode="auto">
          <a:xfrm>
            <a:off x="152400" y="762000"/>
            <a:ext cx="8839200" cy="0"/>
          </a:xfrm>
          <a:prstGeom prst="line">
            <a:avLst/>
          </a:prstGeom>
          <a:noFill/>
          <a:ln w="19050" algn="ctr">
            <a:solidFill>
              <a:schemeClr val="bg1"/>
            </a:solidFill>
            <a:round/>
            <a:headEnd/>
            <a:tailEnd/>
          </a:ln>
        </p:spPr>
      </p:cxnSp>
      <p:sp>
        <p:nvSpPr>
          <p:cNvPr id="7" name="Footer Placeholder 5"/>
          <p:cNvSpPr>
            <a:spLocks noGrp="1"/>
          </p:cNvSpPr>
          <p:nvPr>
            <p:ph type="ftr" sz="quarter" idx="10"/>
          </p:nvPr>
        </p:nvSpPr>
        <p:spPr>
          <a:xfrm>
            <a:off x="228600" y="6400800"/>
            <a:ext cx="2895600" cy="457200"/>
          </a:xfrm>
        </p:spPr>
        <p:txBody>
          <a:bodyPr/>
          <a:lstStyle/>
          <a:p>
            <a:pPr>
              <a:defRPr/>
            </a:pPr>
            <a:r>
              <a:rPr lang="en-US" dirty="0"/>
              <a:t>2020 College Senior Survey</a:t>
            </a:r>
          </a:p>
        </p:txBody>
      </p:sp>
      <p:sp>
        <p:nvSpPr>
          <p:cNvPr id="8" name="Rectangle 7"/>
          <p:cNvSpPr/>
          <p:nvPr/>
        </p:nvSpPr>
        <p:spPr bwMode="auto">
          <a:xfrm>
            <a:off x="6934200" y="6553200"/>
            <a:ext cx="1447800" cy="304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76EAFE1-6D0C-4933-BB93-643164A26A40}" type="slidenum">
              <a:rPr lang="en-US" sz="1200" u="none"/>
              <a:pPr algn="r" eaLnBrk="1" hangingPunct="1"/>
              <a:t>20</a:t>
            </a:fld>
            <a:endParaRPr lang="en-US" sz="1200" u="none"/>
          </a:p>
        </p:txBody>
      </p:sp>
      <p:sp>
        <p:nvSpPr>
          <p:cNvPr id="11267" name="Rectangle 2"/>
          <p:cNvSpPr>
            <a:spLocks noGrp="1" noChangeArrowheads="1"/>
          </p:cNvSpPr>
          <p:nvPr>
            <p:ph type="title"/>
          </p:nvPr>
        </p:nvSpPr>
        <p:spPr>
          <a:xfrm>
            <a:off x="914400" y="762000"/>
            <a:ext cx="8077200" cy="608012"/>
          </a:xfrm>
        </p:spPr>
        <p:txBody>
          <a:bodyPr/>
          <a:lstStyle/>
          <a:p>
            <a:pPr eaLnBrk="1" hangingPunct="1">
              <a:tabLst>
                <a:tab pos="3600450" algn="l"/>
              </a:tabLst>
              <a:defRPr/>
            </a:pPr>
            <a:r>
              <a:rPr lang="en-US" dirty="0">
                <a:solidFill>
                  <a:srgbClr val="1F2A44"/>
                </a:solidFill>
              </a:rPr>
              <a:t>Civic Awareness</a:t>
            </a:r>
            <a:br>
              <a:rPr lang="en-US" dirty="0">
                <a:solidFill>
                  <a:srgbClr val="1F2A44"/>
                </a:solidFill>
              </a:rPr>
            </a:br>
            <a:r>
              <a:rPr lang="en-US" sz="1600" dirty="0">
                <a:solidFill>
                  <a:srgbClr val="E04E39"/>
                </a:solidFill>
              </a:rPr>
              <a:t> </a:t>
            </a:r>
            <a:br>
              <a:rPr lang="en-US" sz="1600" dirty="0">
                <a:solidFill>
                  <a:srgbClr val="E04E39"/>
                </a:solidFill>
              </a:rPr>
            </a:br>
            <a:r>
              <a:rPr lang="en-US" sz="1800" dirty="0">
                <a:solidFill>
                  <a:srgbClr val="93328E"/>
                </a:solidFill>
              </a:rPr>
              <a:t>The ability to evaluate, question, and develop solutions affecting local and global communities is an important skill. </a:t>
            </a:r>
            <a:r>
              <a:rPr lang="en-US" sz="1800" i="1" dirty="0">
                <a:solidFill>
                  <a:srgbClr val="93328E"/>
                </a:solidFill>
              </a:rPr>
              <a:t>Civic Awareness </a:t>
            </a:r>
            <a:r>
              <a:rPr lang="en-US" sz="1800" dirty="0">
                <a:solidFill>
                  <a:srgbClr val="93328E"/>
                </a:solidFill>
              </a:rPr>
              <a:t>measures students’ views on the institutional contribution to their understanding of the issues facing their community, nation, and the world.</a:t>
            </a:r>
            <a:endParaRPr lang="en-US" sz="1600" dirty="0">
              <a:solidFill>
                <a:schemeClr val="accent1"/>
              </a:solidFill>
            </a:endParaRPr>
          </a:p>
        </p:txBody>
      </p:sp>
      <p:sp>
        <p:nvSpPr>
          <p:cNvPr id="6150" name="Slide Number Placeholder 7"/>
          <p:cNvSpPr>
            <a:spLocks noGrp="1"/>
          </p:cNvSpPr>
          <p:nvPr>
            <p:ph type="sldNum" sz="quarter" idx="11"/>
          </p:nvPr>
        </p:nvSpPr>
        <p:spPr>
          <a:noFill/>
        </p:spPr>
        <p:txBody>
          <a:bodyPr/>
          <a:lstStyle/>
          <a:p>
            <a:fld id="{41C5808D-DBA4-413A-8717-4DDDCDA269BC}" type="slidenum">
              <a:rPr lang="en-US" smtClean="0"/>
              <a:pPr/>
              <a:t>20</a:t>
            </a:fld>
            <a:endParaRPr lang="en-US"/>
          </a:p>
        </p:txBody>
      </p:sp>
      <p:sp>
        <p:nvSpPr>
          <p:cNvPr id="11271" name="TextBox 9"/>
          <p:cNvSpPr txBox="1">
            <a:spLocks noChangeArrowheads="1"/>
          </p:cNvSpPr>
          <p:nvPr/>
        </p:nvSpPr>
        <p:spPr bwMode="auto">
          <a:xfrm>
            <a:off x="5943600" y="2286000"/>
            <a:ext cx="3048000" cy="1384995"/>
          </a:xfrm>
          <a:prstGeom prst="rect">
            <a:avLst/>
          </a:prstGeom>
          <a:noFill/>
          <a:ln w="9525">
            <a:noFill/>
            <a:miter lim="800000"/>
            <a:headEnd/>
            <a:tailEnd/>
          </a:ln>
        </p:spPr>
        <p:txBody>
          <a:bodyPr>
            <a:spAutoFit/>
          </a:bodyPr>
          <a:lstStyle/>
          <a:p>
            <a:pPr algn="ctr">
              <a:defRPr/>
            </a:pPr>
            <a:r>
              <a:rPr lang="en-US" sz="1400" b="1" dirty="0">
                <a:solidFill>
                  <a:schemeClr val="tx2"/>
                </a:solidFill>
              </a:rPr>
              <a:t>Construct Items</a:t>
            </a:r>
          </a:p>
          <a:p>
            <a:pPr>
              <a:defRPr/>
            </a:pPr>
            <a:endParaRPr lang="en-US" sz="1400" b="1" dirty="0">
              <a:solidFill>
                <a:schemeClr val="tx2"/>
              </a:solidFill>
            </a:endParaRPr>
          </a:p>
          <a:p>
            <a:pPr marL="111125" indent="-111125">
              <a:buFont typeface="Arial" pitchFamily="34" charset="0"/>
              <a:buChar char="•"/>
              <a:defRPr/>
            </a:pPr>
            <a:r>
              <a:rPr lang="en-US" sz="1400" b="1" u="none" dirty="0">
                <a:solidFill>
                  <a:schemeClr val="tx2"/>
                </a:solidFill>
              </a:rPr>
              <a:t>Understanding of national issues</a:t>
            </a:r>
          </a:p>
          <a:p>
            <a:pPr marL="111125" indent="-111125">
              <a:buFont typeface="Arial" pitchFamily="34" charset="0"/>
              <a:buChar char="•"/>
              <a:defRPr/>
            </a:pPr>
            <a:r>
              <a:rPr lang="en-US" sz="1400" b="1" u="none" dirty="0">
                <a:solidFill>
                  <a:schemeClr val="tx2"/>
                </a:solidFill>
              </a:rPr>
              <a:t>Understanding of global issues</a:t>
            </a:r>
          </a:p>
          <a:p>
            <a:pPr marL="111125" indent="-111125">
              <a:buFont typeface="Arial" pitchFamily="34" charset="0"/>
              <a:buChar char="•"/>
              <a:defRPr/>
            </a:pPr>
            <a:r>
              <a:rPr lang="en-US" sz="1400" b="1" u="none" dirty="0">
                <a:solidFill>
                  <a:schemeClr val="tx2"/>
                </a:solidFill>
              </a:rPr>
              <a:t>Understanding of the problems facing my community</a:t>
            </a:r>
            <a:endParaRPr lang="en-US" sz="1400" b="1" dirty="0">
              <a:solidFill>
                <a:schemeClr val="tx2"/>
              </a:solidFill>
            </a:endParaRPr>
          </a:p>
        </p:txBody>
      </p:sp>
      <p:sp>
        <p:nvSpPr>
          <p:cNvPr id="12" name="Rectangle 15"/>
          <p:cNvSpPr>
            <a:spLocks noChangeArrowheads="1"/>
          </p:cNvSpPr>
          <p:nvPr/>
        </p:nvSpPr>
        <p:spPr bwMode="auto">
          <a:xfrm>
            <a:off x="1752600" y="6019800"/>
            <a:ext cx="3140456"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3" name="Footer Placeholder 12"/>
          <p:cNvSpPr>
            <a:spLocks noGrp="1"/>
          </p:cNvSpPr>
          <p:nvPr>
            <p:ph type="ftr" sz="quarter" idx="10"/>
          </p:nvPr>
        </p:nvSpPr>
        <p:spPr/>
        <p:txBody>
          <a:bodyPr/>
          <a:lstStyle/>
          <a:p>
            <a:pPr>
              <a:defRPr/>
            </a:pPr>
            <a:r>
              <a:rPr lang="en-US" dirty="0"/>
              <a:t>2020 College Senior Survey</a:t>
            </a:r>
          </a:p>
        </p:txBody>
      </p:sp>
      <p:graphicFrame>
        <p:nvGraphicFramePr>
          <p:cNvPr id="16" name="Civic Awareness"/>
          <p:cNvGraphicFramePr>
            <a:graphicFrameLocks/>
          </p:cNvGraphicFramePr>
          <p:nvPr>
            <p:extLst>
              <p:ext uri="{D42A27DB-BD31-4B8C-83A1-F6EECF244321}">
                <p14:modId xmlns:p14="http://schemas.microsoft.com/office/powerpoint/2010/main" val="882730246"/>
              </p:ext>
            </p:extLst>
          </p:nvPr>
        </p:nvGraphicFramePr>
        <p:xfrm>
          <a:off x="457200" y="1981200"/>
          <a:ext cx="5562600" cy="3934598"/>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5867400" y="5756195"/>
            <a:ext cx="3048000" cy="461665"/>
          </a:xfrm>
          <a:prstGeom prst="rect">
            <a:avLst/>
          </a:prstGeom>
          <a:noFill/>
        </p:spPr>
        <p:txBody>
          <a:bodyPr wrap="square" rtlCol="0">
            <a:spAutoFit/>
          </a:bodyPr>
          <a:lstStyle/>
          <a:p>
            <a:r>
              <a:rPr lang="en-US" sz="1200" u="none" dirty="0"/>
              <a:t> * Includes non-binary, genderqueer, gender non-conforming, identity not listed above </a:t>
            </a:r>
            <a:endParaRPr lang="en-US" sz="1200" b="1" u="none" dirty="0"/>
          </a:p>
        </p:txBody>
      </p:sp>
    </p:spTree>
    <p:extLst>
      <p:ext uri="{BB962C8B-B14F-4D97-AF65-F5344CB8AC3E}">
        <p14:creationId xmlns:p14="http://schemas.microsoft.com/office/powerpoint/2010/main" val="21518494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76EAFE1-6D0C-4933-BB93-643164A26A40}" type="slidenum">
              <a:rPr lang="en-US" sz="1200" u="none"/>
              <a:pPr algn="r" eaLnBrk="1" hangingPunct="1"/>
              <a:t>21</a:t>
            </a:fld>
            <a:endParaRPr lang="en-US" sz="1200" u="none"/>
          </a:p>
        </p:txBody>
      </p:sp>
      <p:sp>
        <p:nvSpPr>
          <p:cNvPr id="11267" name="Rectangle 2"/>
          <p:cNvSpPr>
            <a:spLocks noGrp="1" noChangeArrowheads="1"/>
          </p:cNvSpPr>
          <p:nvPr>
            <p:ph type="title"/>
          </p:nvPr>
        </p:nvSpPr>
        <p:spPr>
          <a:xfrm>
            <a:off x="914400" y="227013"/>
            <a:ext cx="8077200" cy="1143000"/>
          </a:xfrm>
        </p:spPr>
        <p:txBody>
          <a:bodyPr/>
          <a:lstStyle/>
          <a:p>
            <a:pPr eaLnBrk="1" hangingPunct="1">
              <a:tabLst>
                <a:tab pos="3600450" algn="l"/>
              </a:tabLst>
              <a:defRPr/>
            </a:pPr>
            <a:r>
              <a:rPr lang="en-US" dirty="0">
                <a:solidFill>
                  <a:srgbClr val="1F2A44"/>
                </a:solidFill>
              </a:rPr>
              <a:t>Leadership</a:t>
            </a:r>
            <a:r>
              <a:rPr lang="en-US" sz="2000" dirty="0">
                <a:solidFill>
                  <a:srgbClr val="1F2A44"/>
                </a:solidFill>
              </a:rPr>
              <a:t/>
            </a:r>
            <a:br>
              <a:rPr lang="en-US" sz="2000" dirty="0">
                <a:solidFill>
                  <a:srgbClr val="1F2A44"/>
                </a:solidFill>
              </a:rPr>
            </a:br>
            <a:r>
              <a:rPr lang="en-US" sz="2000" dirty="0">
                <a:solidFill>
                  <a:srgbClr val="1F2A44"/>
                </a:solidFill>
              </a:rPr>
              <a:t/>
            </a:r>
            <a:br>
              <a:rPr lang="en-US" sz="2000" dirty="0">
                <a:solidFill>
                  <a:srgbClr val="1F2A44"/>
                </a:solidFill>
              </a:rPr>
            </a:br>
            <a:r>
              <a:rPr lang="en-US" sz="1800" i="1" dirty="0" err="1">
                <a:solidFill>
                  <a:srgbClr val="93328E"/>
                </a:solidFill>
              </a:rPr>
              <a:t>Leadership</a:t>
            </a:r>
            <a:r>
              <a:rPr lang="en-US" sz="1800" dirty="0">
                <a:solidFill>
                  <a:srgbClr val="93328E"/>
                </a:solidFill>
              </a:rPr>
              <a:t> measures students' beliefs about their leadership development, capability, and their experiences as a leader.</a:t>
            </a:r>
            <a:endParaRPr lang="en-US" sz="1600" dirty="0">
              <a:solidFill>
                <a:schemeClr val="accent1"/>
              </a:solidFill>
            </a:endParaRPr>
          </a:p>
        </p:txBody>
      </p:sp>
      <p:sp>
        <p:nvSpPr>
          <p:cNvPr id="6150" name="Slide Number Placeholder 7"/>
          <p:cNvSpPr>
            <a:spLocks noGrp="1"/>
          </p:cNvSpPr>
          <p:nvPr>
            <p:ph type="sldNum" sz="quarter" idx="11"/>
          </p:nvPr>
        </p:nvSpPr>
        <p:spPr>
          <a:noFill/>
        </p:spPr>
        <p:txBody>
          <a:bodyPr/>
          <a:lstStyle/>
          <a:p>
            <a:fld id="{41C5808D-DBA4-413A-8717-4DDDCDA269BC}" type="slidenum">
              <a:rPr lang="en-US" smtClean="0"/>
              <a:pPr/>
              <a:t>21</a:t>
            </a:fld>
            <a:endParaRPr lang="en-US"/>
          </a:p>
        </p:txBody>
      </p:sp>
      <p:sp>
        <p:nvSpPr>
          <p:cNvPr id="11271" name="TextBox 9"/>
          <p:cNvSpPr txBox="1">
            <a:spLocks noChangeArrowheads="1"/>
          </p:cNvSpPr>
          <p:nvPr/>
        </p:nvSpPr>
        <p:spPr bwMode="auto">
          <a:xfrm>
            <a:off x="5791200" y="1981200"/>
            <a:ext cx="3048000" cy="1815882"/>
          </a:xfrm>
          <a:prstGeom prst="rect">
            <a:avLst/>
          </a:prstGeom>
          <a:noFill/>
          <a:ln w="9525">
            <a:noFill/>
            <a:miter lim="800000"/>
            <a:headEnd/>
            <a:tailEnd/>
          </a:ln>
        </p:spPr>
        <p:txBody>
          <a:bodyPr>
            <a:spAutoFit/>
          </a:bodyPr>
          <a:lstStyle/>
          <a:p>
            <a:pPr algn="ctr">
              <a:defRPr/>
            </a:pPr>
            <a:r>
              <a:rPr lang="en-US" sz="1400" b="1" dirty="0">
                <a:solidFill>
                  <a:schemeClr val="tx2"/>
                </a:solidFill>
              </a:rPr>
              <a:t>Construct Items</a:t>
            </a:r>
          </a:p>
          <a:p>
            <a:pPr>
              <a:defRPr/>
            </a:pPr>
            <a:endParaRPr lang="en-US" sz="1400" b="1" dirty="0">
              <a:solidFill>
                <a:schemeClr val="tx2"/>
              </a:solidFill>
            </a:endParaRPr>
          </a:p>
          <a:p>
            <a:pPr marL="115888" indent="-115888">
              <a:buFont typeface="Arial" pitchFamily="34" charset="0"/>
              <a:buChar char="•"/>
              <a:defRPr/>
            </a:pPr>
            <a:r>
              <a:rPr lang="en-US" sz="1400" b="1" u="none" dirty="0">
                <a:solidFill>
                  <a:schemeClr val="tx2"/>
                </a:solidFill>
              </a:rPr>
              <a:t>Self-rated: Leadership ability </a:t>
            </a:r>
          </a:p>
          <a:p>
            <a:pPr marL="115888" indent="-115888">
              <a:buFont typeface="Arial" pitchFamily="34" charset="0"/>
              <a:buChar char="•"/>
              <a:defRPr/>
            </a:pPr>
            <a:r>
              <a:rPr lang="en-US" sz="1400" b="1" u="none" dirty="0">
                <a:solidFill>
                  <a:schemeClr val="tx2"/>
                </a:solidFill>
              </a:rPr>
              <a:t>I have effectively led a group to a common purpose</a:t>
            </a:r>
          </a:p>
          <a:p>
            <a:pPr marL="115888" indent="-115888">
              <a:buFont typeface="Arial" pitchFamily="34" charset="0"/>
              <a:buChar char="•"/>
              <a:defRPr/>
            </a:pPr>
            <a:r>
              <a:rPr lang="en-US" sz="1400" b="1" u="none" dirty="0">
                <a:solidFill>
                  <a:schemeClr val="tx2"/>
                </a:solidFill>
              </a:rPr>
              <a:t>Held a leadership position in an organization</a:t>
            </a:r>
          </a:p>
          <a:p>
            <a:pPr marL="115888" indent="-115888">
              <a:buFont typeface="Arial" pitchFamily="34" charset="0"/>
              <a:buChar char="•"/>
              <a:defRPr/>
            </a:pPr>
            <a:r>
              <a:rPr lang="en-US" sz="1400" b="1" u="none" dirty="0">
                <a:solidFill>
                  <a:schemeClr val="tx2"/>
                </a:solidFill>
              </a:rPr>
              <a:t>Participated in leadership training </a:t>
            </a:r>
          </a:p>
        </p:txBody>
      </p:sp>
      <p:sp>
        <p:nvSpPr>
          <p:cNvPr id="12" name="Rectangle 15"/>
          <p:cNvSpPr>
            <a:spLocks noChangeArrowheads="1"/>
          </p:cNvSpPr>
          <p:nvPr/>
        </p:nvSpPr>
        <p:spPr bwMode="auto">
          <a:xfrm>
            <a:off x="1752600" y="6019800"/>
            <a:ext cx="3140456"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3" name="Footer Placeholder 12"/>
          <p:cNvSpPr>
            <a:spLocks noGrp="1"/>
          </p:cNvSpPr>
          <p:nvPr>
            <p:ph type="ftr" sz="quarter" idx="10"/>
          </p:nvPr>
        </p:nvSpPr>
        <p:spPr/>
        <p:txBody>
          <a:bodyPr/>
          <a:lstStyle/>
          <a:p>
            <a:pPr>
              <a:defRPr/>
            </a:pPr>
            <a:r>
              <a:rPr lang="en-US" dirty="0"/>
              <a:t>2020 College Senior Survey</a:t>
            </a:r>
          </a:p>
        </p:txBody>
      </p:sp>
      <p:graphicFrame>
        <p:nvGraphicFramePr>
          <p:cNvPr id="16" name="Leadership"/>
          <p:cNvGraphicFramePr>
            <a:graphicFrameLocks/>
          </p:cNvGraphicFramePr>
          <p:nvPr>
            <p:extLst>
              <p:ext uri="{D42A27DB-BD31-4B8C-83A1-F6EECF244321}">
                <p14:modId xmlns:p14="http://schemas.microsoft.com/office/powerpoint/2010/main" val="206310803"/>
              </p:ext>
            </p:extLst>
          </p:nvPr>
        </p:nvGraphicFramePr>
        <p:xfrm>
          <a:off x="457200" y="1600200"/>
          <a:ext cx="55626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5867400" y="5756195"/>
            <a:ext cx="3048000" cy="461665"/>
          </a:xfrm>
          <a:prstGeom prst="rect">
            <a:avLst/>
          </a:prstGeom>
          <a:noFill/>
        </p:spPr>
        <p:txBody>
          <a:bodyPr wrap="square" rtlCol="0">
            <a:spAutoFit/>
          </a:bodyPr>
          <a:lstStyle/>
          <a:p>
            <a:r>
              <a:rPr lang="en-US" sz="1200" u="none" dirty="0"/>
              <a:t> * Includes non-binary, genderqueer, gender non-conforming, identity not listed above </a:t>
            </a:r>
            <a:endParaRPr lang="en-US" sz="1200" b="1" u="none" dirty="0"/>
          </a:p>
        </p:txBody>
      </p:sp>
    </p:spTree>
    <p:extLst>
      <p:ext uri="{BB962C8B-B14F-4D97-AF65-F5344CB8AC3E}">
        <p14:creationId xmlns:p14="http://schemas.microsoft.com/office/powerpoint/2010/main" val="33191171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A750CF36-CAD9-4ACD-8F85-B8ACC79B5DE7}" type="slidenum">
              <a:rPr lang="en-US" sz="1200" u="none"/>
              <a:pPr algn="r" eaLnBrk="1" hangingPunct="1"/>
              <a:t>22</a:t>
            </a:fld>
            <a:endParaRPr lang="en-US" sz="1200" u="none"/>
          </a:p>
        </p:txBody>
      </p:sp>
      <p:sp>
        <p:nvSpPr>
          <p:cNvPr id="30724" name="Slide Number Placeholder 9"/>
          <p:cNvSpPr>
            <a:spLocks noGrp="1"/>
          </p:cNvSpPr>
          <p:nvPr>
            <p:ph type="sldNum" sz="quarter" idx="11"/>
          </p:nvPr>
        </p:nvSpPr>
        <p:spPr>
          <a:noFill/>
        </p:spPr>
        <p:txBody>
          <a:bodyPr/>
          <a:lstStyle/>
          <a:p>
            <a:fld id="{EAF27D77-5C47-4F1C-B19D-067E717EA89B}" type="slidenum">
              <a:rPr lang="en-US" smtClean="0"/>
              <a:pPr/>
              <a:t>22</a:t>
            </a:fld>
            <a:endParaRPr lang="en-US"/>
          </a:p>
        </p:txBody>
      </p:sp>
      <p:sp>
        <p:nvSpPr>
          <p:cNvPr id="41990" name="Rectangle 2"/>
          <p:cNvSpPr>
            <a:spLocks noGrp="1" noChangeArrowheads="1"/>
          </p:cNvSpPr>
          <p:nvPr>
            <p:ph type="title" idx="4294967295"/>
          </p:nvPr>
        </p:nvSpPr>
        <p:spPr>
          <a:xfrm>
            <a:off x="914400" y="123230"/>
            <a:ext cx="8229600" cy="1295400"/>
          </a:xfrm>
        </p:spPr>
        <p:txBody>
          <a:bodyPr/>
          <a:lstStyle/>
          <a:p>
            <a:pPr eaLnBrk="1" hangingPunct="1">
              <a:defRPr/>
            </a:pPr>
            <a:r>
              <a:rPr lang="en-US" dirty="0"/>
              <a:t>Health and Wellness </a:t>
            </a:r>
            <a:r>
              <a:rPr lang="en-US" sz="1600" dirty="0"/>
              <a:t/>
            </a:r>
            <a:br>
              <a:rPr lang="en-US" sz="1600" dirty="0"/>
            </a:br>
            <a:r>
              <a:rPr lang="en-US" sz="1600" dirty="0"/>
              <a:t/>
            </a:r>
            <a:br>
              <a:rPr lang="en-US" sz="1600" dirty="0"/>
            </a:br>
            <a:r>
              <a:rPr lang="en-US" sz="1600" dirty="0">
                <a:solidFill>
                  <a:schemeClr val="accent4"/>
                </a:solidFill>
              </a:rPr>
              <a:t>Students’ physical and emotional well-being can affect many important aspects of </a:t>
            </a:r>
            <a:br>
              <a:rPr lang="en-US" sz="1600" dirty="0">
                <a:solidFill>
                  <a:schemeClr val="accent4"/>
                </a:solidFill>
              </a:rPr>
            </a:br>
            <a:r>
              <a:rPr lang="en-US" sz="1600" dirty="0">
                <a:solidFill>
                  <a:schemeClr val="accent4"/>
                </a:solidFill>
              </a:rPr>
              <a:t>the student experience, including academic performance and persistence. These items gauge student behaviors, attitudes, and experiences related to health and wellness.</a:t>
            </a:r>
            <a:endParaRPr lang="en-US" sz="1800" dirty="0">
              <a:solidFill>
                <a:schemeClr val="accent4"/>
              </a:solidFill>
            </a:endParaRPr>
          </a:p>
        </p:txBody>
      </p:sp>
      <p:graphicFrame>
        <p:nvGraphicFramePr>
          <p:cNvPr id="11" name="Health and Wellness"/>
          <p:cNvGraphicFramePr>
            <a:graphicFrameLocks noChangeAspect="1"/>
          </p:cNvGraphicFramePr>
          <p:nvPr>
            <p:extLst>
              <p:ext uri="{D42A27DB-BD31-4B8C-83A1-F6EECF244321}">
                <p14:modId xmlns:p14="http://schemas.microsoft.com/office/powerpoint/2010/main" val="4063400120"/>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1993" name="TextBox 9"/>
          <p:cNvSpPr txBox="1">
            <a:spLocks noChangeArrowheads="1"/>
          </p:cNvSpPr>
          <p:nvPr/>
        </p:nvSpPr>
        <p:spPr bwMode="auto">
          <a:xfrm>
            <a:off x="3733800" y="5128788"/>
            <a:ext cx="2209800" cy="307777"/>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Felt depressed</a:t>
            </a:r>
          </a:p>
        </p:txBody>
      </p:sp>
      <p:sp>
        <p:nvSpPr>
          <p:cNvPr id="41994" name="TextBox 10"/>
          <p:cNvSpPr txBox="1">
            <a:spLocks noChangeArrowheads="1"/>
          </p:cNvSpPr>
          <p:nvPr/>
        </p:nvSpPr>
        <p:spPr bwMode="auto">
          <a:xfrm>
            <a:off x="914400" y="5128788"/>
            <a:ext cx="2209800" cy="307777"/>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Felt anxious</a:t>
            </a:r>
          </a:p>
        </p:txBody>
      </p:sp>
      <p:sp>
        <p:nvSpPr>
          <p:cNvPr id="41995" name="TextBox 11"/>
          <p:cNvSpPr txBox="1">
            <a:spLocks noChangeArrowheads="1"/>
          </p:cNvSpPr>
          <p:nvPr/>
        </p:nvSpPr>
        <p:spPr bwMode="auto">
          <a:xfrm>
            <a:off x="6553200" y="5128788"/>
            <a:ext cx="2209800" cy="738664"/>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Felt hungry but didn’t eat because I didn’t have enough money for food</a:t>
            </a:r>
          </a:p>
        </p:txBody>
      </p:sp>
      <p:sp>
        <p:nvSpPr>
          <p:cNvPr id="14" name="Rectangle 6"/>
          <p:cNvSpPr>
            <a:spLocks noChangeArrowheads="1"/>
          </p:cNvSpPr>
          <p:nvPr/>
        </p:nvSpPr>
        <p:spPr bwMode="auto">
          <a:xfrm>
            <a:off x="31623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Frequently</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Occasionally</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Frequently</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a:t>2020 College Senior Survey</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064BF7A-D49D-4DDB-BB92-1B89D9B651A1}" type="slidenum">
              <a:rPr lang="en-US" sz="1200" u="none"/>
              <a:pPr algn="r" eaLnBrk="1" hangingPunct="1"/>
              <a:t>23</a:t>
            </a:fld>
            <a:endParaRPr lang="en-US" sz="1200" u="none"/>
          </a:p>
        </p:txBody>
      </p:sp>
      <p:sp>
        <p:nvSpPr>
          <p:cNvPr id="31748" name="Slide Number Placeholder 8"/>
          <p:cNvSpPr>
            <a:spLocks noGrp="1"/>
          </p:cNvSpPr>
          <p:nvPr>
            <p:ph type="sldNum" sz="quarter" idx="11"/>
          </p:nvPr>
        </p:nvSpPr>
        <p:spPr>
          <a:noFill/>
        </p:spPr>
        <p:txBody>
          <a:bodyPr/>
          <a:lstStyle/>
          <a:p>
            <a:fld id="{2D8BAE5F-ECEC-4AB3-A960-98F725BA3ADE}" type="slidenum">
              <a:rPr lang="en-US" smtClean="0"/>
              <a:pPr/>
              <a:t>23</a:t>
            </a:fld>
            <a:endParaRPr lang="en-US"/>
          </a:p>
        </p:txBody>
      </p:sp>
      <p:sp>
        <p:nvSpPr>
          <p:cNvPr id="43014" name="Rectangle 2"/>
          <p:cNvSpPr>
            <a:spLocks noGrp="1" noChangeArrowheads="1"/>
          </p:cNvSpPr>
          <p:nvPr>
            <p:ph type="title" idx="4294967295"/>
          </p:nvPr>
        </p:nvSpPr>
        <p:spPr>
          <a:xfrm>
            <a:off x="914400" y="152400"/>
            <a:ext cx="8229600" cy="1219200"/>
          </a:xfrm>
        </p:spPr>
        <p:txBody>
          <a:bodyPr/>
          <a:lstStyle/>
          <a:p>
            <a:pPr eaLnBrk="1" hangingPunct="1">
              <a:defRPr/>
            </a:pPr>
            <a:r>
              <a:rPr lang="en-US" dirty="0"/>
              <a:t>Health and Wellness</a:t>
            </a:r>
            <a:r>
              <a:rPr lang="en-US" sz="2000" dirty="0"/>
              <a:t/>
            </a:r>
            <a:br>
              <a:rPr lang="en-US" sz="2000" dirty="0"/>
            </a:br>
            <a:r>
              <a:rPr lang="en-US" sz="1600" dirty="0"/>
              <a:t/>
            </a:r>
            <a:br>
              <a:rPr lang="en-US" sz="1600" dirty="0"/>
            </a:br>
            <a:r>
              <a:rPr lang="en-US" sz="1600" dirty="0">
                <a:solidFill>
                  <a:schemeClr val="accent4"/>
                </a:solidFill>
              </a:rPr>
              <a:t>Students’ physical and emotional well-being can affect many important aspects of </a:t>
            </a:r>
            <a:br>
              <a:rPr lang="en-US" sz="1600" dirty="0">
                <a:solidFill>
                  <a:schemeClr val="accent4"/>
                </a:solidFill>
              </a:rPr>
            </a:br>
            <a:r>
              <a:rPr lang="en-US" sz="1600" dirty="0">
                <a:solidFill>
                  <a:schemeClr val="accent4"/>
                </a:solidFill>
              </a:rPr>
              <a:t>the student experience, including academic performance and persistence. These items </a:t>
            </a:r>
            <a:br>
              <a:rPr lang="en-US" sz="1600" dirty="0">
                <a:solidFill>
                  <a:schemeClr val="accent4"/>
                </a:solidFill>
              </a:rPr>
            </a:br>
            <a:r>
              <a:rPr lang="en-US" sz="1600" dirty="0">
                <a:solidFill>
                  <a:schemeClr val="accent4"/>
                </a:solidFill>
              </a:rPr>
              <a:t>gauge student behaviors, attitudes, and experiences related to health and wellness.</a:t>
            </a:r>
            <a:endParaRPr lang="en-US" sz="1200" dirty="0">
              <a:solidFill>
                <a:schemeClr val="accent4"/>
              </a:solidFill>
            </a:endParaRPr>
          </a:p>
        </p:txBody>
      </p:sp>
      <p:graphicFrame>
        <p:nvGraphicFramePr>
          <p:cNvPr id="10" name="Health and Wellness"/>
          <p:cNvGraphicFramePr>
            <a:graphicFrameLocks noChangeAspect="1"/>
          </p:cNvGraphicFramePr>
          <p:nvPr>
            <p:extLst>
              <p:ext uri="{D42A27DB-BD31-4B8C-83A1-F6EECF244321}">
                <p14:modId xmlns:p14="http://schemas.microsoft.com/office/powerpoint/2010/main" val="2005376445"/>
              </p:ext>
            </p:extLst>
          </p:nvPr>
        </p:nvGraphicFramePr>
        <p:xfrm>
          <a:off x="0" y="1600200"/>
          <a:ext cx="9093200" cy="3530600"/>
        </p:xfrm>
        <a:graphic>
          <a:graphicData uri="http://schemas.openxmlformats.org/drawingml/2006/chart">
            <c:chart xmlns:c="http://schemas.openxmlformats.org/drawingml/2006/chart" xmlns:r="http://schemas.openxmlformats.org/officeDocument/2006/relationships" r:id="rId3"/>
          </a:graphicData>
        </a:graphic>
      </p:graphicFrame>
      <p:sp>
        <p:nvSpPr>
          <p:cNvPr id="43017" name="Rectangle 7"/>
          <p:cNvSpPr>
            <a:spLocks noChangeArrowheads="1"/>
          </p:cNvSpPr>
          <p:nvPr/>
        </p:nvSpPr>
        <p:spPr bwMode="auto">
          <a:xfrm>
            <a:off x="914400" y="5029200"/>
            <a:ext cx="2209800" cy="533400"/>
          </a:xfrm>
          <a:prstGeom prst="rect">
            <a:avLst/>
          </a:prstGeom>
          <a:noFill/>
          <a:ln w="9525">
            <a:noFill/>
            <a:miter lim="800000"/>
            <a:headEnd/>
            <a:tailEnd/>
          </a:ln>
        </p:spPr>
        <p:txBody>
          <a:bodyPr anchor="t"/>
          <a:lstStyle/>
          <a:p>
            <a:pPr algn="ctr">
              <a:defRPr/>
            </a:pPr>
            <a:r>
              <a:rPr lang="en-US" sz="1400" b="1" u="none" dirty="0">
                <a:solidFill>
                  <a:schemeClr val="tx2"/>
                </a:solidFill>
              </a:rPr>
              <a:t>Sought personal counseling</a:t>
            </a:r>
          </a:p>
        </p:txBody>
      </p:sp>
      <p:sp>
        <p:nvSpPr>
          <p:cNvPr id="43018" name="Rectangle 8"/>
          <p:cNvSpPr>
            <a:spLocks noChangeArrowheads="1"/>
          </p:cNvSpPr>
          <p:nvPr/>
        </p:nvSpPr>
        <p:spPr bwMode="auto">
          <a:xfrm>
            <a:off x="3716215" y="5029200"/>
            <a:ext cx="2286000" cy="533400"/>
          </a:xfrm>
          <a:prstGeom prst="rect">
            <a:avLst/>
          </a:prstGeom>
          <a:noFill/>
          <a:ln w="9525">
            <a:noFill/>
            <a:miter lim="800000"/>
            <a:headEnd/>
            <a:tailEnd/>
          </a:ln>
        </p:spPr>
        <p:txBody>
          <a:bodyPr anchor="t"/>
          <a:lstStyle/>
          <a:p>
            <a:pPr algn="ctr" fontAlgn="ctr">
              <a:defRPr/>
            </a:pPr>
            <a:r>
              <a:rPr lang="en-US" sz="1400" b="1" u="none" dirty="0">
                <a:solidFill>
                  <a:schemeClr val="tx2"/>
                </a:solidFill>
              </a:rPr>
              <a:t>Self-Rated: Emotional Health</a:t>
            </a:r>
          </a:p>
        </p:txBody>
      </p:sp>
      <p:sp>
        <p:nvSpPr>
          <p:cNvPr id="13" name="Rectangle 6"/>
          <p:cNvSpPr>
            <a:spLocks noChangeArrowheads="1"/>
          </p:cNvSpPr>
          <p:nvPr/>
        </p:nvSpPr>
        <p:spPr bwMode="auto">
          <a:xfrm>
            <a:off x="4912224" y="5610289"/>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 </a:t>
            </a:r>
            <a:r>
              <a:rPr lang="en-US" sz="1200" u="none" dirty="0">
                <a:solidFill>
                  <a:schemeClr val="tx2"/>
                </a:solidFill>
              </a:rPr>
              <a:t>Highest 10%</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Above Average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Highest 10%</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Above Average</a:t>
            </a:r>
          </a:p>
          <a:p>
            <a:pPr>
              <a:defRPr/>
            </a:pPr>
            <a:endParaRPr lang="en-US" sz="1200" b="1" u="none" dirty="0">
              <a:solidFill>
                <a:schemeClr val="tx2"/>
              </a:solidFill>
            </a:endParaRPr>
          </a:p>
        </p:txBody>
      </p:sp>
      <p:sp>
        <p:nvSpPr>
          <p:cNvPr id="9" name="Footer Placeholder 8"/>
          <p:cNvSpPr>
            <a:spLocks noGrp="1"/>
          </p:cNvSpPr>
          <p:nvPr>
            <p:ph type="ftr" sz="quarter" idx="10"/>
          </p:nvPr>
        </p:nvSpPr>
        <p:spPr/>
        <p:txBody>
          <a:bodyPr/>
          <a:lstStyle/>
          <a:p>
            <a:pPr>
              <a:defRPr/>
            </a:pPr>
            <a:r>
              <a:rPr lang="en-US" dirty="0"/>
              <a:t>2020 College Senior Survey</a:t>
            </a:r>
          </a:p>
        </p:txBody>
      </p:sp>
      <p:sp>
        <p:nvSpPr>
          <p:cNvPr id="11" name="Rectangle 8"/>
          <p:cNvSpPr>
            <a:spLocks noChangeArrowheads="1"/>
          </p:cNvSpPr>
          <p:nvPr/>
        </p:nvSpPr>
        <p:spPr bwMode="auto">
          <a:xfrm>
            <a:off x="6553200" y="5029200"/>
            <a:ext cx="2286000" cy="533400"/>
          </a:xfrm>
          <a:prstGeom prst="rect">
            <a:avLst/>
          </a:prstGeom>
          <a:noFill/>
          <a:ln w="9525">
            <a:noFill/>
            <a:miter lim="800000"/>
            <a:headEnd/>
            <a:tailEnd/>
          </a:ln>
        </p:spPr>
        <p:txBody>
          <a:bodyPr anchor="t"/>
          <a:lstStyle/>
          <a:p>
            <a:pPr algn="ctr" fontAlgn="ctr">
              <a:defRPr/>
            </a:pPr>
            <a:r>
              <a:rPr lang="en-US" sz="1400" b="1" u="none" dirty="0">
                <a:solidFill>
                  <a:schemeClr val="tx2"/>
                </a:solidFill>
              </a:rPr>
              <a:t>Self-Rated: Physical Health</a:t>
            </a:r>
          </a:p>
        </p:txBody>
      </p:sp>
      <p:sp>
        <p:nvSpPr>
          <p:cNvPr id="12" name="Rectangle 6"/>
          <p:cNvSpPr>
            <a:spLocks noChangeArrowheads="1"/>
          </p:cNvSpPr>
          <p:nvPr/>
        </p:nvSpPr>
        <p:spPr bwMode="auto">
          <a:xfrm>
            <a:off x="726576" y="5599006"/>
            <a:ext cx="2743200" cy="1077218"/>
          </a:xfrm>
          <a:prstGeom prst="rect">
            <a:avLst/>
          </a:prstGeom>
          <a:noFill/>
          <a:ln w="9525">
            <a:noFill/>
            <a:miter lim="800000"/>
            <a:headEnd/>
            <a:tailEnd/>
          </a:ln>
        </p:spPr>
        <p:txBody>
          <a:bodyPr wrap="square"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Frequently</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Occasionally</a:t>
            </a:r>
            <a:endParaRPr lang="en-US" sz="1400" u="none" dirty="0">
              <a:solidFill>
                <a:schemeClr val="tx2"/>
              </a:solidFill>
            </a:endParaRPr>
          </a:p>
          <a:p>
            <a:pPr>
              <a:defRPr/>
            </a:pPr>
            <a:endParaRPr lang="en-US" sz="1200" b="1" u="none" dirty="0">
              <a:solidFill>
                <a:schemeClr val="tx2"/>
              </a:solidFill>
            </a:endParaRPr>
          </a:p>
          <a:p>
            <a:pPr>
              <a:defRPr/>
            </a:pPr>
            <a:endParaRPr lang="en-US" sz="1200" b="1" u="none" dirty="0" smtClean="0">
              <a:solidFill>
                <a:schemeClr val="tx2"/>
              </a:solidFill>
            </a:endParaRPr>
          </a:p>
          <a:p>
            <a:pPr>
              <a:defRPr/>
            </a:pPr>
            <a:r>
              <a:rPr lang="en-US" sz="1200" b="1" u="none" dirty="0" smtClean="0">
                <a:solidFill>
                  <a:schemeClr val="tx2"/>
                </a:solidFill>
              </a:rPr>
              <a:t>Comparison </a:t>
            </a:r>
            <a:r>
              <a:rPr lang="en-US" sz="1200" b="1" u="none" dirty="0">
                <a:solidFill>
                  <a:schemeClr val="tx2"/>
                </a:solidFill>
              </a:rPr>
              <a:t>Group</a:t>
            </a:r>
          </a:p>
          <a:p>
            <a:pPr>
              <a:defRPr/>
            </a:pPr>
            <a:r>
              <a:rPr lang="en-US" sz="1400" b="1" u="none" dirty="0">
                <a:solidFill>
                  <a:schemeClr val="tx2"/>
                </a:solidFill>
              </a:rPr>
              <a:t>■ </a:t>
            </a:r>
            <a:r>
              <a:rPr lang="en-US" sz="1200" u="none" dirty="0">
                <a:solidFill>
                  <a:schemeClr val="tx2"/>
                </a:solidFill>
              </a:rPr>
              <a:t>Frequently</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Occasionally</a:t>
            </a:r>
          </a:p>
          <a:p>
            <a:pPr>
              <a:defRPr/>
            </a:pPr>
            <a:endParaRPr lang="en-US" sz="1200" b="1" u="none"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ctrTitle" sz="quarter"/>
          </p:nvPr>
        </p:nvSpPr>
        <p:spPr>
          <a:xfrm>
            <a:off x="0" y="2813050"/>
            <a:ext cx="9144000" cy="1301750"/>
          </a:xfrm>
          <a:solidFill>
            <a:schemeClr val="accent4"/>
          </a:solidFill>
          <a:ln w="9525">
            <a:solidFill>
              <a:schemeClr val="tx2"/>
            </a:solidFill>
          </a:ln>
        </p:spPr>
        <p:txBody>
          <a:bodyPr anchor="ctr"/>
          <a:lstStyle/>
          <a:p>
            <a:pPr eaLnBrk="1" hangingPunct="1">
              <a:defRPr/>
            </a:pPr>
            <a:r>
              <a:rPr lang="en-US" dirty="0">
                <a:solidFill>
                  <a:schemeClr val="bg1"/>
                </a:solidFill>
              </a:rPr>
              <a:t>Diversity</a:t>
            </a:r>
          </a:p>
        </p:txBody>
      </p:sp>
      <p:sp>
        <p:nvSpPr>
          <p:cNvPr id="54277" name="Rectangle 4"/>
          <p:cNvSpPr>
            <a:spLocks noChangeArrowheads="1"/>
          </p:cNvSpPr>
          <p:nvPr/>
        </p:nvSpPr>
        <p:spPr bwMode="auto">
          <a:xfrm>
            <a:off x="2286000" y="2613025"/>
            <a:ext cx="4572000" cy="400050"/>
          </a:xfrm>
          <a:prstGeom prst="rect">
            <a:avLst/>
          </a:prstGeom>
          <a:noFill/>
          <a:ln w="9525">
            <a:noFill/>
            <a:miter lim="800000"/>
            <a:headEnd/>
            <a:tailEnd/>
          </a:ln>
        </p:spPr>
        <p:txBody>
          <a:bodyPr>
            <a:spAutoFit/>
          </a:bodyPr>
          <a:lstStyle/>
          <a:p>
            <a:endParaRPr lang="en-US"/>
          </a:p>
        </p:txBody>
      </p:sp>
      <p:sp>
        <p:nvSpPr>
          <p:cNvPr id="4" name="Subtitle 4"/>
          <p:cNvSpPr txBox="1">
            <a:spLocks/>
          </p:cNvSpPr>
          <p:nvPr/>
        </p:nvSpPr>
        <p:spPr>
          <a:xfrm>
            <a:off x="1295400" y="4572000"/>
            <a:ext cx="6781800" cy="1752600"/>
          </a:xfrm>
          <a:prstGeom prst="rect">
            <a:avLst/>
          </a:prstGeom>
        </p:spPr>
        <p:txBody>
          <a:bodyPr/>
          <a:lstStyle/>
          <a:p>
            <a:pPr algn="ctr">
              <a:spcBef>
                <a:spcPct val="20000"/>
              </a:spcBef>
              <a:buClr>
                <a:schemeClr val="tx2"/>
              </a:buClr>
              <a:defRPr/>
            </a:pPr>
            <a:r>
              <a:rPr lang="en-US" sz="2400" b="1" u="none" kern="0" dirty="0">
                <a:solidFill>
                  <a:schemeClr val="accent4"/>
                </a:solidFill>
                <a:latin typeface="+mn-lt"/>
              </a:rPr>
              <a:t>The social and psychological climate on campus can impact students’ ability to benefit from their educational environment and their academic success. </a:t>
            </a:r>
          </a:p>
        </p:txBody>
      </p:sp>
      <p:sp>
        <p:nvSpPr>
          <p:cNvPr id="5" name="Footer Placeholder 7"/>
          <p:cNvSpPr>
            <a:spLocks noGrp="1"/>
          </p:cNvSpPr>
          <p:nvPr>
            <p:ph type="ftr" sz="quarter" idx="10"/>
          </p:nvPr>
        </p:nvSpPr>
        <p:spPr>
          <a:xfrm>
            <a:off x="228600" y="6400800"/>
            <a:ext cx="2895600" cy="457200"/>
          </a:xfrm>
        </p:spPr>
        <p:txBody>
          <a:bodyPr/>
          <a:lstStyle/>
          <a:p>
            <a:pPr>
              <a:defRPr/>
            </a:pPr>
            <a:r>
              <a:rPr lang="en-US" dirty="0"/>
              <a:t>2020 College Senior Survey</a:t>
            </a:r>
          </a:p>
        </p:txBody>
      </p:sp>
    </p:spTree>
    <p:extLst>
      <p:ext uri="{BB962C8B-B14F-4D97-AF65-F5344CB8AC3E}">
        <p14:creationId xmlns:p14="http://schemas.microsoft.com/office/powerpoint/2010/main" val="3185953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9E1EB870-8044-4A16-9B62-FF8DD91741B5}" type="slidenum">
              <a:rPr lang="en-US" sz="1200" u="none"/>
              <a:pPr algn="r" eaLnBrk="1" hangingPunct="1"/>
              <a:t>25</a:t>
            </a:fld>
            <a:endParaRPr lang="en-US" sz="1200" u="none"/>
          </a:p>
        </p:txBody>
      </p:sp>
      <p:sp>
        <p:nvSpPr>
          <p:cNvPr id="24581" name="Slide Number Placeholder 8"/>
          <p:cNvSpPr>
            <a:spLocks noGrp="1"/>
          </p:cNvSpPr>
          <p:nvPr>
            <p:ph type="sldNum" sz="quarter" idx="11"/>
          </p:nvPr>
        </p:nvSpPr>
        <p:spPr>
          <a:noFill/>
        </p:spPr>
        <p:txBody>
          <a:bodyPr/>
          <a:lstStyle/>
          <a:p>
            <a:fld id="{9400CEDC-B037-4E92-B10F-AE0408855405}" type="slidenum">
              <a:rPr lang="en-US" smtClean="0"/>
              <a:pPr/>
              <a:t>25</a:t>
            </a:fld>
            <a:endParaRPr lang="en-US"/>
          </a:p>
        </p:txBody>
      </p:sp>
      <p:sp>
        <p:nvSpPr>
          <p:cNvPr id="33797" name="Rectangle 2"/>
          <p:cNvSpPr>
            <a:spLocks noGrp="1" noChangeArrowheads="1"/>
          </p:cNvSpPr>
          <p:nvPr>
            <p:ph type="title" idx="4294967295"/>
          </p:nvPr>
        </p:nvSpPr>
        <p:spPr>
          <a:xfrm>
            <a:off x="914400" y="152400"/>
            <a:ext cx="8229600" cy="1524000"/>
          </a:xfrm>
        </p:spPr>
        <p:txBody>
          <a:bodyPr/>
          <a:lstStyle/>
          <a:p>
            <a:pPr eaLnBrk="1" hangingPunct="1">
              <a:defRPr/>
            </a:pPr>
            <a:r>
              <a:rPr lang="en-US" dirty="0"/>
              <a:t>Positive Cross-Racial Interaction</a:t>
            </a:r>
            <a:r>
              <a:rPr lang="en-US" sz="2000" dirty="0"/>
              <a:t/>
            </a:r>
            <a:br>
              <a:rPr lang="en-US" sz="2000" dirty="0"/>
            </a:br>
            <a:r>
              <a:rPr lang="en-US" sz="1600" dirty="0"/>
              <a:t/>
            </a:r>
            <a:br>
              <a:rPr lang="en-US" sz="1600" dirty="0"/>
            </a:br>
            <a:r>
              <a:rPr lang="en-US" sz="1800" dirty="0">
                <a:solidFill>
                  <a:schemeClr val="accent4"/>
                </a:solidFill>
              </a:rPr>
              <a:t>Contact with diverse peers allows students to gain valuable insights about </a:t>
            </a:r>
            <a:br>
              <a:rPr lang="en-US" sz="1800" dirty="0">
                <a:solidFill>
                  <a:schemeClr val="accent4"/>
                </a:solidFill>
              </a:rPr>
            </a:br>
            <a:r>
              <a:rPr lang="en-US" sz="1800" dirty="0">
                <a:solidFill>
                  <a:schemeClr val="accent4"/>
                </a:solidFill>
              </a:rPr>
              <a:t>themselves and others. </a:t>
            </a:r>
            <a:r>
              <a:rPr lang="en-US" sz="1800" i="1" dirty="0">
                <a:solidFill>
                  <a:schemeClr val="accent4"/>
                </a:solidFill>
              </a:rPr>
              <a:t>Positive Cross-Racial Interaction </a:t>
            </a:r>
            <a:r>
              <a:rPr lang="en-US" sz="1800" dirty="0">
                <a:solidFill>
                  <a:schemeClr val="accent4"/>
                </a:solidFill>
              </a:rPr>
              <a:t>is a unified measure of </a:t>
            </a:r>
            <a:br>
              <a:rPr lang="en-US" sz="1800" dirty="0">
                <a:solidFill>
                  <a:schemeClr val="accent4"/>
                </a:solidFill>
              </a:rPr>
            </a:br>
            <a:r>
              <a:rPr lang="en-US" sz="1800" dirty="0">
                <a:solidFill>
                  <a:schemeClr val="accent4"/>
                </a:solidFill>
              </a:rPr>
              <a:t>students’ level of positive interaction with diverse peers.</a:t>
            </a:r>
            <a:endParaRPr lang="en-US" sz="1600" dirty="0">
              <a:solidFill>
                <a:schemeClr val="accent4"/>
              </a:solidFill>
            </a:endParaRPr>
          </a:p>
        </p:txBody>
      </p:sp>
      <p:sp>
        <p:nvSpPr>
          <p:cNvPr id="33801" name="TextBox 8"/>
          <p:cNvSpPr txBox="1">
            <a:spLocks noChangeArrowheads="1"/>
          </p:cNvSpPr>
          <p:nvPr/>
        </p:nvSpPr>
        <p:spPr bwMode="auto">
          <a:xfrm>
            <a:off x="5943600" y="2057400"/>
            <a:ext cx="3200400" cy="2677656"/>
          </a:xfrm>
          <a:prstGeom prst="rect">
            <a:avLst/>
          </a:prstGeom>
          <a:noFill/>
          <a:ln w="9525">
            <a:noFill/>
            <a:miter lim="800000"/>
            <a:headEnd/>
            <a:tailEnd/>
          </a:ln>
        </p:spPr>
        <p:txBody>
          <a:bodyPr>
            <a:spAutoFit/>
          </a:bodyPr>
          <a:lstStyle/>
          <a:p>
            <a:pPr algn="ctr">
              <a:defRPr/>
            </a:pPr>
            <a:r>
              <a:rPr lang="en-US" sz="1400" b="1" dirty="0">
                <a:solidFill>
                  <a:schemeClr val="tx2"/>
                </a:solidFill>
              </a:rPr>
              <a:t>Construct Items</a:t>
            </a:r>
          </a:p>
          <a:p>
            <a:pPr>
              <a:defRPr/>
            </a:pPr>
            <a:endParaRPr lang="en-US" sz="1400" b="1" dirty="0">
              <a:solidFill>
                <a:schemeClr val="tx2"/>
              </a:solidFill>
            </a:endParaRPr>
          </a:p>
          <a:p>
            <a:pPr marL="115888" indent="-115888">
              <a:buFont typeface="Arial" charset="0"/>
              <a:buChar char="•"/>
              <a:defRPr/>
            </a:pPr>
            <a:r>
              <a:rPr lang="en-US" sz="1400" b="1" u="none" dirty="0">
                <a:solidFill>
                  <a:schemeClr val="tx2"/>
                </a:solidFill>
              </a:rPr>
              <a:t>Had intellectual discussions outside of class </a:t>
            </a:r>
          </a:p>
          <a:p>
            <a:pPr marL="115888" indent="-115888">
              <a:buFont typeface="Arial" charset="0"/>
              <a:buChar char="•"/>
              <a:defRPr/>
            </a:pPr>
            <a:r>
              <a:rPr lang="en-US" sz="1400" b="1" u="none" dirty="0">
                <a:solidFill>
                  <a:schemeClr val="tx2"/>
                </a:solidFill>
              </a:rPr>
              <a:t>Shared personal feelings and problems </a:t>
            </a:r>
          </a:p>
          <a:p>
            <a:pPr marL="115888" indent="-115888">
              <a:buFont typeface="Arial" charset="0"/>
              <a:buChar char="•"/>
              <a:defRPr/>
            </a:pPr>
            <a:r>
              <a:rPr lang="en-US" sz="1400" b="1" u="none" dirty="0">
                <a:solidFill>
                  <a:schemeClr val="tx2"/>
                </a:solidFill>
              </a:rPr>
              <a:t>Dined or shared a meal </a:t>
            </a:r>
          </a:p>
          <a:p>
            <a:pPr marL="115888" indent="-115888">
              <a:buFont typeface="Arial" charset="0"/>
              <a:buChar char="•"/>
              <a:defRPr/>
            </a:pPr>
            <a:r>
              <a:rPr lang="en-US" sz="1400" b="1" u="none" dirty="0">
                <a:solidFill>
                  <a:schemeClr val="tx2"/>
                </a:solidFill>
              </a:rPr>
              <a:t>Had meaningful and honest discussions about race/ethnic relations outside of class</a:t>
            </a:r>
          </a:p>
          <a:p>
            <a:pPr marL="115888" indent="-115888">
              <a:buFont typeface="Arial" charset="0"/>
              <a:buChar char="•"/>
              <a:defRPr/>
            </a:pPr>
            <a:r>
              <a:rPr lang="en-US" sz="1400" b="1" u="none" dirty="0">
                <a:solidFill>
                  <a:schemeClr val="tx2"/>
                </a:solidFill>
              </a:rPr>
              <a:t>Studied or prepared for class</a:t>
            </a:r>
          </a:p>
          <a:p>
            <a:pPr marL="115888" indent="-115888">
              <a:buFont typeface="Arial" charset="0"/>
              <a:buChar char="•"/>
              <a:defRPr/>
            </a:pPr>
            <a:r>
              <a:rPr lang="en-US" sz="1400" b="1" u="none" dirty="0">
                <a:solidFill>
                  <a:schemeClr val="tx2"/>
                </a:solidFill>
              </a:rPr>
              <a:t>Socialized or partied</a:t>
            </a:r>
          </a:p>
        </p:txBody>
      </p:sp>
      <p:sp>
        <p:nvSpPr>
          <p:cNvPr id="11"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 </a:t>
            </a:r>
            <a:r>
              <a:rPr lang="en-US" sz="1200" b="1" u="none" dirty="0">
                <a:solidFill>
                  <a:schemeClr val="tx2"/>
                </a:solidFill>
              </a:rPr>
              <a:t>Your Institution   ■ Comparison Group</a:t>
            </a:r>
          </a:p>
        </p:txBody>
      </p:sp>
      <p:sp>
        <p:nvSpPr>
          <p:cNvPr id="8" name="Footer Placeholder 7"/>
          <p:cNvSpPr>
            <a:spLocks noGrp="1"/>
          </p:cNvSpPr>
          <p:nvPr>
            <p:ph type="ftr" sz="quarter" idx="10"/>
          </p:nvPr>
        </p:nvSpPr>
        <p:spPr/>
        <p:txBody>
          <a:bodyPr/>
          <a:lstStyle/>
          <a:p>
            <a:pPr>
              <a:defRPr/>
            </a:pPr>
            <a:r>
              <a:rPr lang="en-US" dirty="0"/>
              <a:t>2020 College Senior Survey</a:t>
            </a:r>
          </a:p>
        </p:txBody>
      </p:sp>
      <p:graphicFrame>
        <p:nvGraphicFramePr>
          <p:cNvPr id="10" name="Positive CRI"/>
          <p:cNvGraphicFramePr>
            <a:graphicFrameLocks noChangeAspect="1"/>
          </p:cNvGraphicFramePr>
          <p:nvPr>
            <p:custDataLst>
              <p:tags r:id="rId1"/>
            </p:custDataLst>
            <p:extLst>
              <p:ext uri="{D42A27DB-BD31-4B8C-83A1-F6EECF244321}">
                <p14:modId xmlns:p14="http://schemas.microsoft.com/office/powerpoint/2010/main" val="448978609"/>
              </p:ext>
            </p:extLst>
          </p:nvPr>
        </p:nvGraphicFramePr>
        <p:xfrm>
          <a:off x="0" y="1653988"/>
          <a:ext cx="66294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p:cNvSpPr txBox="1"/>
          <p:nvPr/>
        </p:nvSpPr>
        <p:spPr>
          <a:xfrm>
            <a:off x="5867400" y="5756195"/>
            <a:ext cx="3048000" cy="461665"/>
          </a:xfrm>
          <a:prstGeom prst="rect">
            <a:avLst/>
          </a:prstGeom>
          <a:noFill/>
        </p:spPr>
        <p:txBody>
          <a:bodyPr wrap="square" rtlCol="0">
            <a:spAutoFit/>
          </a:bodyPr>
          <a:lstStyle/>
          <a:p>
            <a:r>
              <a:rPr lang="en-US" sz="1200" u="none" dirty="0"/>
              <a:t> * Includes non-binary, genderqueer, gender non-conforming, identity not listed above </a:t>
            </a:r>
            <a:endParaRPr lang="en-US" sz="1200" b="1" u="none"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9E1EB870-8044-4A16-9B62-FF8DD91741B5}" type="slidenum">
              <a:rPr lang="en-US" sz="1200" u="none"/>
              <a:pPr algn="r" eaLnBrk="1" hangingPunct="1"/>
              <a:t>26</a:t>
            </a:fld>
            <a:endParaRPr lang="en-US" sz="1200" u="none"/>
          </a:p>
        </p:txBody>
      </p:sp>
      <p:sp>
        <p:nvSpPr>
          <p:cNvPr id="24581" name="Slide Number Placeholder 8"/>
          <p:cNvSpPr>
            <a:spLocks noGrp="1"/>
          </p:cNvSpPr>
          <p:nvPr>
            <p:ph type="sldNum" sz="quarter" idx="11"/>
          </p:nvPr>
        </p:nvSpPr>
        <p:spPr>
          <a:noFill/>
        </p:spPr>
        <p:txBody>
          <a:bodyPr/>
          <a:lstStyle/>
          <a:p>
            <a:fld id="{9400CEDC-B037-4E92-B10F-AE0408855405}" type="slidenum">
              <a:rPr lang="en-US" smtClean="0"/>
              <a:pPr/>
              <a:t>26</a:t>
            </a:fld>
            <a:endParaRPr lang="en-US"/>
          </a:p>
        </p:txBody>
      </p:sp>
      <p:sp>
        <p:nvSpPr>
          <p:cNvPr id="33797" name="Rectangle 2"/>
          <p:cNvSpPr>
            <a:spLocks noGrp="1" noChangeArrowheads="1"/>
          </p:cNvSpPr>
          <p:nvPr>
            <p:ph type="title" idx="4294967295"/>
          </p:nvPr>
        </p:nvSpPr>
        <p:spPr>
          <a:xfrm>
            <a:off x="914400" y="152400"/>
            <a:ext cx="8229600" cy="1524000"/>
          </a:xfrm>
        </p:spPr>
        <p:txBody>
          <a:bodyPr/>
          <a:lstStyle/>
          <a:p>
            <a:pPr eaLnBrk="1" hangingPunct="1">
              <a:defRPr/>
            </a:pPr>
            <a:r>
              <a:rPr lang="en-US" dirty="0">
                <a:solidFill>
                  <a:srgbClr val="1F2A44"/>
                </a:solidFill>
              </a:rPr>
              <a:t>Negative Cross-Racial Interaction</a:t>
            </a:r>
            <a:r>
              <a:rPr lang="en-US" sz="2000" dirty="0">
                <a:solidFill>
                  <a:srgbClr val="1F2A44"/>
                </a:solidFill>
              </a:rPr>
              <a:t/>
            </a:r>
            <a:br>
              <a:rPr lang="en-US" sz="2000" dirty="0">
                <a:solidFill>
                  <a:srgbClr val="1F2A44"/>
                </a:solidFill>
              </a:rPr>
            </a:br>
            <a:r>
              <a:rPr lang="en-US" sz="1600" dirty="0">
                <a:solidFill>
                  <a:srgbClr val="1F2A44"/>
                </a:solidFill>
              </a:rPr>
              <a:t/>
            </a:r>
            <a:br>
              <a:rPr lang="en-US" sz="1600" dirty="0">
                <a:solidFill>
                  <a:srgbClr val="1F2A44"/>
                </a:solidFill>
              </a:rPr>
            </a:br>
            <a:r>
              <a:rPr lang="en-US" sz="1800" dirty="0">
                <a:solidFill>
                  <a:srgbClr val="93328E"/>
                </a:solidFill>
              </a:rPr>
              <a:t>Contact with diverse peers allows students to gain valuable insights about </a:t>
            </a:r>
            <a:br>
              <a:rPr lang="en-US" sz="1800" dirty="0">
                <a:solidFill>
                  <a:srgbClr val="93328E"/>
                </a:solidFill>
              </a:rPr>
            </a:br>
            <a:r>
              <a:rPr lang="en-US" sz="1800" dirty="0">
                <a:solidFill>
                  <a:srgbClr val="93328E"/>
                </a:solidFill>
              </a:rPr>
              <a:t>themselves and others. </a:t>
            </a:r>
            <a:r>
              <a:rPr lang="en-US" sz="1800" i="1" dirty="0">
                <a:solidFill>
                  <a:srgbClr val="93328E"/>
                </a:solidFill>
              </a:rPr>
              <a:t>Negative Cross-Racial Interaction </a:t>
            </a:r>
            <a:r>
              <a:rPr lang="en-US" sz="1800" dirty="0">
                <a:solidFill>
                  <a:srgbClr val="93328E"/>
                </a:solidFill>
              </a:rPr>
              <a:t>is a unified measure of </a:t>
            </a:r>
            <a:br>
              <a:rPr lang="en-US" sz="1800" dirty="0">
                <a:solidFill>
                  <a:srgbClr val="93328E"/>
                </a:solidFill>
              </a:rPr>
            </a:br>
            <a:r>
              <a:rPr lang="en-US" sz="1800" dirty="0">
                <a:solidFill>
                  <a:srgbClr val="93328E"/>
                </a:solidFill>
              </a:rPr>
              <a:t>students’ level of negative interaction with diverse peers.</a:t>
            </a:r>
            <a:endParaRPr lang="en-US" sz="1600" dirty="0">
              <a:solidFill>
                <a:schemeClr val="accent4"/>
              </a:solidFill>
            </a:endParaRPr>
          </a:p>
        </p:txBody>
      </p:sp>
      <p:sp>
        <p:nvSpPr>
          <p:cNvPr id="33801" name="TextBox 8"/>
          <p:cNvSpPr txBox="1">
            <a:spLocks noChangeArrowheads="1"/>
          </p:cNvSpPr>
          <p:nvPr/>
        </p:nvSpPr>
        <p:spPr bwMode="auto">
          <a:xfrm>
            <a:off x="5943600" y="2057400"/>
            <a:ext cx="3200400" cy="2031325"/>
          </a:xfrm>
          <a:prstGeom prst="rect">
            <a:avLst/>
          </a:prstGeom>
          <a:noFill/>
          <a:ln w="9525">
            <a:noFill/>
            <a:miter lim="800000"/>
            <a:headEnd/>
            <a:tailEnd/>
          </a:ln>
        </p:spPr>
        <p:txBody>
          <a:bodyPr>
            <a:spAutoFit/>
          </a:bodyPr>
          <a:lstStyle/>
          <a:p>
            <a:pPr algn="ctr">
              <a:spcAft>
                <a:spcPts val="0"/>
              </a:spcAft>
              <a:defRPr/>
            </a:pPr>
            <a:r>
              <a:rPr lang="en-US" sz="1400" b="1" dirty="0">
                <a:solidFill>
                  <a:schemeClr val="tx2"/>
                </a:solidFill>
              </a:rPr>
              <a:t>Construct Items</a:t>
            </a:r>
          </a:p>
          <a:p>
            <a:pPr>
              <a:spcAft>
                <a:spcPts val="0"/>
              </a:spcAft>
              <a:defRPr/>
            </a:pPr>
            <a:endParaRPr lang="en-US" sz="1400" b="1" dirty="0">
              <a:solidFill>
                <a:schemeClr val="tx2"/>
              </a:solidFill>
            </a:endParaRPr>
          </a:p>
          <a:p>
            <a:pPr marL="115888" indent="-115888">
              <a:spcAft>
                <a:spcPts val="0"/>
              </a:spcAft>
              <a:buFont typeface="Arial" pitchFamily="34" charset="0"/>
              <a:buChar char="•"/>
              <a:defRPr/>
            </a:pPr>
            <a:r>
              <a:rPr lang="en-US" sz="1400" b="1" u="none" dirty="0">
                <a:solidFill>
                  <a:schemeClr val="tx2"/>
                </a:solidFill>
              </a:rPr>
              <a:t>Had guarded, cautious interactions</a:t>
            </a:r>
          </a:p>
          <a:p>
            <a:pPr marL="115888" indent="-115888">
              <a:spcAft>
                <a:spcPts val="0"/>
              </a:spcAft>
              <a:buFont typeface="Arial" pitchFamily="34" charset="0"/>
              <a:buChar char="•"/>
              <a:defRPr/>
            </a:pPr>
            <a:r>
              <a:rPr lang="en-US" sz="1400" b="1" u="none" dirty="0">
                <a:solidFill>
                  <a:schemeClr val="tx2"/>
                </a:solidFill>
              </a:rPr>
              <a:t>Had tense, somewhat hostile interactions</a:t>
            </a:r>
          </a:p>
          <a:p>
            <a:pPr marL="115888" indent="-115888">
              <a:spcAft>
                <a:spcPts val="0"/>
              </a:spcAft>
              <a:buFont typeface="Arial" pitchFamily="34" charset="0"/>
              <a:buChar char="•"/>
              <a:defRPr/>
            </a:pPr>
            <a:r>
              <a:rPr lang="en-US" sz="1400" b="1" u="none" dirty="0">
                <a:solidFill>
                  <a:schemeClr val="tx2"/>
                </a:solidFill>
              </a:rPr>
              <a:t>Felt insulted or threatened because of your race/ethnicity</a:t>
            </a:r>
          </a:p>
          <a:p>
            <a:pPr marL="115888" indent="-115888">
              <a:spcAft>
                <a:spcPts val="0"/>
              </a:spcAft>
              <a:buFont typeface="Arial" pitchFamily="34" charset="0"/>
              <a:buChar char="•"/>
              <a:defRPr/>
            </a:pPr>
            <a:r>
              <a:rPr lang="en-US" sz="1400" b="1" u="none" dirty="0">
                <a:solidFill>
                  <a:schemeClr val="tx2"/>
                </a:solidFill>
              </a:rPr>
              <a:t>Felt ignored or invisible because your race/ethnicity</a:t>
            </a:r>
          </a:p>
        </p:txBody>
      </p:sp>
      <p:sp>
        <p:nvSpPr>
          <p:cNvPr id="11"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 </a:t>
            </a:r>
            <a:r>
              <a:rPr lang="en-US" sz="1200" b="1" u="none" dirty="0">
                <a:solidFill>
                  <a:schemeClr val="tx2"/>
                </a:solidFill>
              </a:rPr>
              <a:t>Your Institution   ■ Comparison Group</a:t>
            </a:r>
          </a:p>
        </p:txBody>
      </p:sp>
      <p:sp>
        <p:nvSpPr>
          <p:cNvPr id="8" name="Footer Placeholder 7"/>
          <p:cNvSpPr>
            <a:spLocks noGrp="1"/>
          </p:cNvSpPr>
          <p:nvPr>
            <p:ph type="ftr" sz="quarter" idx="10"/>
          </p:nvPr>
        </p:nvSpPr>
        <p:spPr/>
        <p:txBody>
          <a:bodyPr/>
          <a:lstStyle/>
          <a:p>
            <a:pPr>
              <a:defRPr/>
            </a:pPr>
            <a:r>
              <a:rPr lang="en-US" dirty="0"/>
              <a:t>2020 College Senior Survey</a:t>
            </a:r>
          </a:p>
        </p:txBody>
      </p:sp>
      <p:graphicFrame>
        <p:nvGraphicFramePr>
          <p:cNvPr id="10" name="Negative CRI"/>
          <p:cNvGraphicFramePr>
            <a:graphicFrameLocks noChangeAspect="1"/>
          </p:cNvGraphicFramePr>
          <p:nvPr>
            <p:custDataLst>
              <p:tags r:id="rId1"/>
            </p:custDataLst>
            <p:extLst>
              <p:ext uri="{D42A27DB-BD31-4B8C-83A1-F6EECF244321}">
                <p14:modId xmlns:p14="http://schemas.microsoft.com/office/powerpoint/2010/main" val="1151409129"/>
              </p:ext>
            </p:extLst>
          </p:nvPr>
        </p:nvGraphicFramePr>
        <p:xfrm>
          <a:off x="0" y="1600200"/>
          <a:ext cx="65532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p:cNvSpPr txBox="1"/>
          <p:nvPr/>
        </p:nvSpPr>
        <p:spPr>
          <a:xfrm>
            <a:off x="5867400" y="5756195"/>
            <a:ext cx="3048000" cy="461665"/>
          </a:xfrm>
          <a:prstGeom prst="rect">
            <a:avLst/>
          </a:prstGeom>
          <a:noFill/>
        </p:spPr>
        <p:txBody>
          <a:bodyPr wrap="square" rtlCol="0">
            <a:spAutoFit/>
          </a:bodyPr>
          <a:lstStyle/>
          <a:p>
            <a:r>
              <a:rPr lang="en-US" sz="1200" u="none" dirty="0"/>
              <a:t> * Includes non-binary, genderqueer, gender non-conforming, identity not listed above </a:t>
            </a:r>
            <a:endParaRPr lang="en-US" sz="1200" b="1" u="none" dirty="0"/>
          </a:p>
        </p:txBody>
      </p:sp>
    </p:spTree>
    <p:extLst>
      <p:ext uri="{BB962C8B-B14F-4D97-AF65-F5344CB8AC3E}">
        <p14:creationId xmlns:p14="http://schemas.microsoft.com/office/powerpoint/2010/main" val="22523047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C47717B-9094-4412-A021-EE24059B9A6E}" type="slidenum">
              <a:rPr lang="en-US" sz="1200" u="none"/>
              <a:pPr algn="r" eaLnBrk="1" hangingPunct="1"/>
              <a:t>27</a:t>
            </a:fld>
            <a:endParaRPr lang="en-US" sz="1200" u="none"/>
          </a:p>
        </p:txBody>
      </p:sp>
      <p:sp>
        <p:nvSpPr>
          <p:cNvPr id="26628" name="Slide Number Placeholder 8"/>
          <p:cNvSpPr>
            <a:spLocks noGrp="1"/>
          </p:cNvSpPr>
          <p:nvPr>
            <p:ph type="sldNum" sz="quarter" idx="11"/>
          </p:nvPr>
        </p:nvSpPr>
        <p:spPr>
          <a:noFill/>
        </p:spPr>
        <p:txBody>
          <a:bodyPr/>
          <a:lstStyle/>
          <a:p>
            <a:fld id="{2E86146D-AC1D-4980-9D16-89DF324EAD98}" type="slidenum">
              <a:rPr lang="en-US" smtClean="0"/>
              <a:pPr/>
              <a:t>27</a:t>
            </a:fld>
            <a:endParaRPr lang="en-US"/>
          </a:p>
        </p:txBody>
      </p:sp>
      <p:sp>
        <p:nvSpPr>
          <p:cNvPr id="39942" name="Rectangle 2"/>
          <p:cNvSpPr>
            <a:spLocks noGrp="1" noChangeArrowheads="1"/>
          </p:cNvSpPr>
          <p:nvPr>
            <p:ph type="title" idx="4294967295"/>
          </p:nvPr>
        </p:nvSpPr>
        <p:spPr>
          <a:xfrm>
            <a:off x="914400" y="152400"/>
            <a:ext cx="8229600" cy="1447800"/>
          </a:xfrm>
        </p:spPr>
        <p:txBody>
          <a:bodyPr/>
          <a:lstStyle/>
          <a:p>
            <a:pPr eaLnBrk="1" hangingPunct="1">
              <a:defRPr/>
            </a:pPr>
            <a:r>
              <a:rPr lang="en-US" dirty="0"/>
              <a:t>Sense of Belonging</a:t>
            </a:r>
            <a:r>
              <a:rPr lang="en-US" sz="2000" dirty="0"/>
              <a:t/>
            </a:r>
            <a:br>
              <a:rPr lang="en-US" sz="2000" dirty="0"/>
            </a:br>
            <a:r>
              <a:rPr lang="en-US" sz="1600" dirty="0"/>
              <a:t/>
            </a:r>
            <a:br>
              <a:rPr lang="en-US" sz="1600" dirty="0"/>
            </a:br>
            <a:r>
              <a:rPr lang="en-US" sz="1800" dirty="0">
                <a:solidFill>
                  <a:schemeClr val="accent4"/>
                </a:solidFill>
              </a:rPr>
              <a:t>The campus community is a powerful source of influence on students’ development. </a:t>
            </a:r>
            <a:r>
              <a:rPr lang="en-US" sz="1800" i="1" dirty="0">
                <a:solidFill>
                  <a:schemeClr val="accent4"/>
                </a:solidFill>
              </a:rPr>
              <a:t>Sense of Belonging </a:t>
            </a:r>
            <a:r>
              <a:rPr lang="en-US" sz="1800" dirty="0">
                <a:solidFill>
                  <a:schemeClr val="accent4"/>
                </a:solidFill>
              </a:rPr>
              <a:t>measures the extent to which students feel a sense of academic and social integration on campus. </a:t>
            </a:r>
            <a:endParaRPr lang="en-US" sz="1600" dirty="0">
              <a:solidFill>
                <a:schemeClr val="accent4"/>
              </a:solidFill>
            </a:endParaRPr>
          </a:p>
        </p:txBody>
      </p:sp>
      <p:sp>
        <p:nvSpPr>
          <p:cNvPr id="39945" name="Rectangle 9"/>
          <p:cNvSpPr>
            <a:spLocks noChangeArrowheads="1"/>
          </p:cNvSpPr>
          <p:nvPr/>
        </p:nvSpPr>
        <p:spPr bwMode="auto">
          <a:xfrm>
            <a:off x="13589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39946" name="TextBox 8"/>
          <p:cNvSpPr txBox="1">
            <a:spLocks noChangeArrowheads="1"/>
          </p:cNvSpPr>
          <p:nvPr/>
        </p:nvSpPr>
        <p:spPr bwMode="auto">
          <a:xfrm>
            <a:off x="5943600" y="2057400"/>
            <a:ext cx="3200400" cy="2031325"/>
          </a:xfrm>
          <a:prstGeom prst="rect">
            <a:avLst/>
          </a:prstGeom>
          <a:noFill/>
          <a:ln w="9525">
            <a:noFill/>
            <a:miter lim="800000"/>
            <a:headEnd/>
            <a:tailEnd/>
          </a:ln>
        </p:spPr>
        <p:txBody>
          <a:bodyPr>
            <a:spAutoFit/>
          </a:bodyPr>
          <a:lstStyle/>
          <a:p>
            <a:pPr marL="115888" indent="-115888" algn="ctr">
              <a:defRPr/>
            </a:pPr>
            <a:r>
              <a:rPr lang="en-US" sz="1400" b="1" dirty="0">
                <a:solidFill>
                  <a:schemeClr val="tx2"/>
                </a:solidFill>
              </a:rPr>
              <a:t>Construct Items</a:t>
            </a:r>
          </a:p>
          <a:p>
            <a:pPr marL="115888" indent="-115888">
              <a:defRPr/>
            </a:pPr>
            <a:endParaRPr lang="en-US" sz="1400" b="1" dirty="0">
              <a:solidFill>
                <a:schemeClr val="tx2"/>
              </a:solidFill>
            </a:endParaRPr>
          </a:p>
          <a:p>
            <a:pPr marL="115888" indent="-115888">
              <a:buFont typeface="Arial" charset="0"/>
              <a:buChar char="•"/>
              <a:defRPr/>
            </a:pPr>
            <a:r>
              <a:rPr lang="en-US" sz="1400" b="1" u="none" dirty="0" smtClean="0">
                <a:solidFill>
                  <a:schemeClr val="tx2"/>
                </a:solidFill>
              </a:rPr>
              <a:t>I </a:t>
            </a:r>
            <a:r>
              <a:rPr lang="en-US" sz="1400" b="1" u="none" dirty="0">
                <a:solidFill>
                  <a:schemeClr val="tx2"/>
                </a:solidFill>
              </a:rPr>
              <a:t>feel I am a member of this campus</a:t>
            </a:r>
          </a:p>
          <a:p>
            <a:pPr marL="115888" indent="-115888">
              <a:buFont typeface="Arial" charset="0"/>
              <a:buChar char="•"/>
              <a:defRPr/>
            </a:pPr>
            <a:r>
              <a:rPr lang="en-US" sz="1400" b="1" u="none" dirty="0">
                <a:solidFill>
                  <a:schemeClr val="tx2"/>
                </a:solidFill>
              </a:rPr>
              <a:t>I feel a sense of belonging to this </a:t>
            </a:r>
            <a:r>
              <a:rPr lang="en-US" sz="1400" b="1" u="none" dirty="0" smtClean="0">
                <a:solidFill>
                  <a:schemeClr val="tx2"/>
                </a:solidFill>
              </a:rPr>
              <a:t>college</a:t>
            </a:r>
          </a:p>
          <a:p>
            <a:pPr marL="115888" indent="-115888">
              <a:buFont typeface="Arial" charset="0"/>
              <a:buChar char="•"/>
              <a:defRPr/>
            </a:pPr>
            <a:r>
              <a:rPr lang="en-US" sz="1400" b="1" u="none" dirty="0">
                <a:solidFill>
                  <a:schemeClr val="tx2"/>
                </a:solidFill>
              </a:rPr>
              <a:t>I will give this college money as an alum</a:t>
            </a:r>
          </a:p>
          <a:p>
            <a:pPr marL="115888" indent="-115888">
              <a:buFont typeface="Arial" charset="0"/>
              <a:buChar char="•"/>
              <a:defRPr/>
            </a:pPr>
            <a:r>
              <a:rPr lang="en-US" sz="1400" b="1" u="none" dirty="0">
                <a:solidFill>
                  <a:schemeClr val="tx2"/>
                </a:solidFill>
              </a:rPr>
              <a:t>If asked, I would recommend this college to others</a:t>
            </a:r>
            <a:endParaRPr lang="en-US" sz="1400" b="1" dirty="0">
              <a:solidFill>
                <a:schemeClr val="tx2"/>
              </a:solidFill>
            </a:endParaRPr>
          </a:p>
        </p:txBody>
      </p:sp>
      <p:sp>
        <p:nvSpPr>
          <p:cNvPr id="8" name="Footer Placeholder 7"/>
          <p:cNvSpPr>
            <a:spLocks noGrp="1"/>
          </p:cNvSpPr>
          <p:nvPr>
            <p:ph type="ftr" sz="quarter" idx="10"/>
          </p:nvPr>
        </p:nvSpPr>
        <p:spPr/>
        <p:txBody>
          <a:bodyPr/>
          <a:lstStyle/>
          <a:p>
            <a:pPr>
              <a:defRPr/>
            </a:pPr>
            <a:r>
              <a:rPr lang="en-US" dirty="0"/>
              <a:t>2020 College Senior Survey</a:t>
            </a:r>
          </a:p>
        </p:txBody>
      </p:sp>
      <p:graphicFrame>
        <p:nvGraphicFramePr>
          <p:cNvPr id="10" name="Sense of Belonging"/>
          <p:cNvGraphicFramePr>
            <a:graphicFrameLocks noChangeAspect="1"/>
          </p:cNvGraphicFramePr>
          <p:nvPr>
            <p:custDataLst>
              <p:tags r:id="rId1"/>
            </p:custDataLst>
            <p:extLst>
              <p:ext uri="{D42A27DB-BD31-4B8C-83A1-F6EECF244321}">
                <p14:modId xmlns:p14="http://schemas.microsoft.com/office/powerpoint/2010/main" val="2787280330"/>
              </p:ext>
            </p:extLst>
          </p:nvPr>
        </p:nvGraphicFramePr>
        <p:xfrm>
          <a:off x="0" y="1600200"/>
          <a:ext cx="66294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p:cNvSpPr txBox="1"/>
          <p:nvPr/>
        </p:nvSpPr>
        <p:spPr>
          <a:xfrm>
            <a:off x="5867400" y="5756195"/>
            <a:ext cx="3048000" cy="461665"/>
          </a:xfrm>
          <a:prstGeom prst="rect">
            <a:avLst/>
          </a:prstGeom>
          <a:noFill/>
        </p:spPr>
        <p:txBody>
          <a:bodyPr wrap="square" rtlCol="0">
            <a:spAutoFit/>
          </a:bodyPr>
          <a:lstStyle/>
          <a:p>
            <a:r>
              <a:rPr lang="en-US" sz="1200" u="none" dirty="0"/>
              <a:t> * Includes non-binary, genderqueer, gender non-conforming, identity not listed above </a:t>
            </a:r>
            <a:endParaRPr lang="en-US" sz="1200" b="1" u="none"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74ED33F-52D9-498C-82BB-0A0C84273AF9}" type="slidenum">
              <a:rPr lang="en-US" sz="1200" u="none"/>
              <a:pPr algn="r" eaLnBrk="1" hangingPunct="1"/>
              <a:t>28</a:t>
            </a:fld>
            <a:endParaRPr lang="en-US" sz="1200" u="none"/>
          </a:p>
        </p:txBody>
      </p:sp>
      <p:sp>
        <p:nvSpPr>
          <p:cNvPr id="27652" name="Slide Number Placeholder 8"/>
          <p:cNvSpPr>
            <a:spLocks noGrp="1"/>
          </p:cNvSpPr>
          <p:nvPr>
            <p:ph type="sldNum" sz="quarter" idx="11"/>
          </p:nvPr>
        </p:nvSpPr>
        <p:spPr>
          <a:noFill/>
        </p:spPr>
        <p:txBody>
          <a:bodyPr/>
          <a:lstStyle/>
          <a:p>
            <a:fld id="{FB052A6D-F701-4554-8A64-E2747B1BD31A}" type="slidenum">
              <a:rPr lang="en-US" smtClean="0"/>
              <a:pPr/>
              <a:t>28</a:t>
            </a:fld>
            <a:endParaRPr lang="en-US"/>
          </a:p>
        </p:txBody>
      </p:sp>
      <p:sp>
        <p:nvSpPr>
          <p:cNvPr id="35847" name="Rectangle 5"/>
          <p:cNvSpPr>
            <a:spLocks noChangeArrowheads="1"/>
          </p:cNvSpPr>
          <p:nvPr/>
        </p:nvSpPr>
        <p:spPr bwMode="auto">
          <a:xfrm>
            <a:off x="457200" y="5031194"/>
            <a:ext cx="2971801" cy="638175"/>
          </a:xfrm>
          <a:prstGeom prst="rect">
            <a:avLst/>
          </a:prstGeom>
          <a:noFill/>
          <a:ln w="9525">
            <a:noFill/>
            <a:miter lim="800000"/>
            <a:headEnd/>
            <a:tailEnd/>
          </a:ln>
        </p:spPr>
        <p:txBody>
          <a:bodyPr anchor="t"/>
          <a:lstStyle/>
          <a:p>
            <a:pPr algn="ctr" fontAlgn="ctr">
              <a:defRPr/>
            </a:pPr>
            <a:r>
              <a:rPr lang="en-US" sz="1200" b="1" u="none" dirty="0" smtClean="0">
                <a:solidFill>
                  <a:schemeClr val="tx2"/>
                </a:solidFill>
              </a:rPr>
              <a:t>Career Concern: Working for social change</a:t>
            </a:r>
            <a:endParaRPr lang="en-US" sz="1200" b="1" u="none" dirty="0">
              <a:solidFill>
                <a:schemeClr val="tx2"/>
              </a:solidFill>
            </a:endParaRPr>
          </a:p>
        </p:txBody>
      </p:sp>
      <p:graphicFrame>
        <p:nvGraphicFramePr>
          <p:cNvPr id="10" name="Diversity Outcomes"/>
          <p:cNvGraphicFramePr>
            <a:graphicFrameLocks noChangeAspect="1"/>
          </p:cNvGraphicFramePr>
          <p:nvPr>
            <p:extLst>
              <p:ext uri="{D42A27DB-BD31-4B8C-83A1-F6EECF244321}">
                <p14:modId xmlns:p14="http://schemas.microsoft.com/office/powerpoint/2010/main" val="2085902126"/>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2"/>
          <p:cNvSpPr txBox="1">
            <a:spLocks noChangeArrowheads="1"/>
          </p:cNvSpPr>
          <p:nvPr/>
        </p:nvSpPr>
        <p:spPr bwMode="auto">
          <a:xfrm>
            <a:off x="914400" y="228600"/>
            <a:ext cx="8229600" cy="908645"/>
          </a:xfrm>
          <a:prstGeom prst="rect">
            <a:avLst/>
          </a:prstGeom>
          <a:noFill/>
          <a:ln w="9525">
            <a:noFill/>
            <a:miter lim="800000"/>
            <a:headEnd/>
            <a:tailEnd/>
          </a:ln>
        </p:spPr>
        <p:txBody>
          <a:bodyPr anchor="ctr" anchorCtr="1"/>
          <a:lstStyle/>
          <a:p>
            <a:pPr algn="ctr" eaLnBrk="1" hangingPunct="1">
              <a:defRPr/>
            </a:pPr>
            <a:r>
              <a:rPr lang="en-US" sz="4000" b="1" u="none" kern="0" dirty="0">
                <a:solidFill>
                  <a:schemeClr val="tx2"/>
                </a:solidFill>
                <a:latin typeface="Franklin Gothic Medium" panose="020B0603020102020204" pitchFamily="34" charset="0"/>
                <a:ea typeface="+mj-ea"/>
                <a:cs typeface="+mj-cs"/>
              </a:rPr>
              <a:t>Diversity Outcomes</a:t>
            </a:r>
            <a:r>
              <a:rPr lang="en-US" sz="1600" b="1" u="none" kern="0" dirty="0">
                <a:solidFill>
                  <a:schemeClr val="tx2"/>
                </a:solidFill>
                <a:latin typeface="Franklin Gothic Medium" panose="020B0603020102020204" pitchFamily="34" charset="0"/>
                <a:ea typeface="+mj-ea"/>
                <a:cs typeface="+mj-cs"/>
              </a:rPr>
              <a:t/>
            </a:r>
            <a:br>
              <a:rPr lang="en-US" sz="1600" b="1" u="none" kern="0" dirty="0">
                <a:solidFill>
                  <a:schemeClr val="tx2"/>
                </a:solidFill>
                <a:latin typeface="Franklin Gothic Medium" panose="020B0603020102020204" pitchFamily="34" charset="0"/>
                <a:ea typeface="+mj-ea"/>
                <a:cs typeface="+mj-cs"/>
              </a:rPr>
            </a:br>
            <a:endParaRPr lang="en-US" sz="1600" b="1" u="none" kern="0" dirty="0">
              <a:solidFill>
                <a:schemeClr val="tx2"/>
              </a:solidFill>
              <a:latin typeface="Franklin Gothic Medium" panose="020B0603020102020204" pitchFamily="34" charset="0"/>
              <a:ea typeface="+mj-ea"/>
              <a:cs typeface="+mj-cs"/>
            </a:endParaRPr>
          </a:p>
          <a:p>
            <a:pPr algn="ctr" eaLnBrk="1" hangingPunct="1">
              <a:defRPr/>
            </a:pPr>
            <a:r>
              <a:rPr lang="en-US" sz="1800" b="1" u="none" kern="0" dirty="0">
                <a:solidFill>
                  <a:schemeClr val="accent4"/>
                </a:solidFill>
                <a:latin typeface="Franklin Gothic Medium" panose="020B0603020102020204" pitchFamily="34" charset="0"/>
                <a:ea typeface="+mj-ea"/>
                <a:cs typeface="+mj-cs"/>
              </a:rPr>
              <a:t>Contact with diverse students, faculty, and ideas allows students to </a:t>
            </a:r>
          </a:p>
          <a:p>
            <a:pPr algn="ctr" eaLnBrk="1" hangingPunct="1">
              <a:defRPr/>
            </a:pPr>
            <a:r>
              <a:rPr lang="en-US" sz="1800" b="1" u="none" kern="0" dirty="0">
                <a:solidFill>
                  <a:schemeClr val="accent4"/>
                </a:solidFill>
                <a:latin typeface="Franklin Gothic Medium" panose="020B0603020102020204" pitchFamily="34" charset="0"/>
                <a:ea typeface="+mj-ea"/>
                <a:cs typeface="+mj-cs"/>
              </a:rPr>
              <a:t>gain valuable insights about themselves and others. </a:t>
            </a:r>
          </a:p>
        </p:txBody>
      </p:sp>
      <p:sp>
        <p:nvSpPr>
          <p:cNvPr id="14" name="Rectangle 6"/>
          <p:cNvSpPr>
            <a:spLocks noChangeArrowheads="1"/>
          </p:cNvSpPr>
          <p:nvPr/>
        </p:nvSpPr>
        <p:spPr bwMode="auto">
          <a:xfrm>
            <a:off x="2140075" y="5415955"/>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smtClean="0">
                <a:solidFill>
                  <a:schemeClr val="tx2"/>
                </a:solidFill>
              </a:rPr>
              <a:t>Essential</a:t>
            </a:r>
            <a:endParaRPr lang="en-US" sz="1200" u="none" dirty="0">
              <a:solidFill>
                <a:schemeClr val="tx2"/>
              </a:solidFill>
            </a:endParaRP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smtClean="0">
                <a:solidFill>
                  <a:schemeClr val="tx2"/>
                </a:solidFill>
              </a:rPr>
              <a:t>Very Important</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Essential</a:t>
            </a:r>
          </a:p>
          <a:p>
            <a:pPr>
              <a:defRPr/>
            </a:pPr>
            <a:r>
              <a:rPr lang="en-US" sz="1400" u="none" dirty="0">
                <a:solidFill>
                  <a:schemeClr val="tx2">
                    <a:lumMod val="50000"/>
                    <a:lumOff val="50000"/>
                  </a:schemeClr>
                </a:solidFill>
              </a:rPr>
              <a:t>■</a:t>
            </a:r>
            <a:r>
              <a:rPr lang="en-US" sz="1200" u="none" dirty="0">
                <a:solidFill>
                  <a:schemeClr val="tx2"/>
                </a:solidFill>
              </a:rPr>
              <a:t> Very Important</a:t>
            </a:r>
            <a:endParaRPr lang="en-US" sz="1400" u="none" dirty="0">
              <a:solidFill>
                <a:schemeClr val="tx2"/>
              </a:solidFill>
            </a:endParaRPr>
          </a:p>
          <a:p>
            <a:pPr>
              <a:defRPr/>
            </a:pPr>
            <a:endParaRPr lang="en-US" sz="1200" b="1" u="none" dirty="0">
              <a:solidFill>
                <a:schemeClr val="tx2"/>
              </a:solidFill>
            </a:endParaRPr>
          </a:p>
        </p:txBody>
      </p:sp>
      <p:sp>
        <p:nvSpPr>
          <p:cNvPr id="9" name="Footer Placeholder 8"/>
          <p:cNvSpPr>
            <a:spLocks noGrp="1"/>
          </p:cNvSpPr>
          <p:nvPr>
            <p:ph type="ftr" sz="quarter" idx="10"/>
          </p:nvPr>
        </p:nvSpPr>
        <p:spPr/>
        <p:txBody>
          <a:bodyPr/>
          <a:lstStyle/>
          <a:p>
            <a:pPr>
              <a:defRPr/>
            </a:pPr>
            <a:r>
              <a:rPr lang="en-US" dirty="0"/>
              <a:t>2020 College Senior Survey</a:t>
            </a:r>
          </a:p>
        </p:txBody>
      </p:sp>
      <p:sp>
        <p:nvSpPr>
          <p:cNvPr id="15" name="Rectangle 5"/>
          <p:cNvSpPr>
            <a:spLocks noChangeArrowheads="1"/>
          </p:cNvSpPr>
          <p:nvPr/>
        </p:nvSpPr>
        <p:spPr bwMode="auto">
          <a:xfrm>
            <a:off x="3429001" y="5033188"/>
            <a:ext cx="2819399" cy="638175"/>
          </a:xfrm>
          <a:prstGeom prst="rect">
            <a:avLst/>
          </a:prstGeom>
          <a:noFill/>
          <a:ln w="9525">
            <a:noFill/>
            <a:miter lim="800000"/>
            <a:headEnd/>
            <a:tailEnd/>
          </a:ln>
        </p:spPr>
        <p:txBody>
          <a:bodyPr anchor="t"/>
          <a:lstStyle/>
          <a:p>
            <a:pPr algn="ctr" fontAlgn="ctr">
              <a:defRPr/>
            </a:pPr>
            <a:r>
              <a:rPr lang="en-US" sz="1200" b="1" u="none" dirty="0" smtClean="0">
                <a:solidFill>
                  <a:schemeClr val="tx2"/>
                </a:solidFill>
              </a:rPr>
              <a:t>Goal: Helping others in difficulty</a:t>
            </a:r>
            <a:endParaRPr lang="en-US" sz="1200" b="1" u="none" dirty="0">
              <a:solidFill>
                <a:schemeClr val="tx2"/>
              </a:solidFill>
            </a:endParaRPr>
          </a:p>
        </p:txBody>
      </p:sp>
      <p:sp>
        <p:nvSpPr>
          <p:cNvPr id="12" name="Rectangle 5"/>
          <p:cNvSpPr>
            <a:spLocks noChangeArrowheads="1"/>
          </p:cNvSpPr>
          <p:nvPr/>
        </p:nvSpPr>
        <p:spPr bwMode="auto">
          <a:xfrm>
            <a:off x="6326946" y="5031193"/>
            <a:ext cx="2819399" cy="638175"/>
          </a:xfrm>
          <a:prstGeom prst="rect">
            <a:avLst/>
          </a:prstGeom>
          <a:noFill/>
          <a:ln w="9525">
            <a:noFill/>
            <a:miter lim="800000"/>
            <a:headEnd/>
            <a:tailEnd/>
          </a:ln>
        </p:spPr>
        <p:txBody>
          <a:bodyPr anchor="t"/>
          <a:lstStyle/>
          <a:p>
            <a:pPr algn="ctr" fontAlgn="ctr">
              <a:defRPr/>
            </a:pPr>
            <a:endParaRPr lang="en-US" sz="1200" b="1" u="none" dirty="0">
              <a:solidFill>
                <a:schemeClr val="tx2"/>
              </a:solidFill>
            </a:endParaRPr>
          </a:p>
        </p:txBody>
      </p:sp>
      <p:sp>
        <p:nvSpPr>
          <p:cNvPr id="11" name="Rectangle 6"/>
          <p:cNvSpPr>
            <a:spLocks noChangeArrowheads="1"/>
          </p:cNvSpPr>
          <p:nvPr/>
        </p:nvSpPr>
        <p:spPr bwMode="auto">
          <a:xfrm>
            <a:off x="6172200" y="5415955"/>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 </a:t>
            </a:r>
            <a:r>
              <a:rPr lang="en-US" sz="1200" u="none" dirty="0">
                <a:solidFill>
                  <a:schemeClr val="tx2"/>
                </a:solidFill>
              </a:rPr>
              <a:t>Highest 10%</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Above Average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Highest 10%</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Above Average</a:t>
            </a:r>
          </a:p>
          <a:p>
            <a:pPr>
              <a:defRPr/>
            </a:pPr>
            <a:endParaRPr lang="en-US" sz="1200" b="1" u="none" dirty="0">
              <a:solidFill>
                <a:schemeClr val="tx2"/>
              </a:solidFill>
            </a:endParaRPr>
          </a:p>
        </p:txBody>
      </p:sp>
      <p:sp>
        <p:nvSpPr>
          <p:cNvPr id="16" name="Rectangle 5"/>
          <p:cNvSpPr>
            <a:spLocks noChangeArrowheads="1"/>
          </p:cNvSpPr>
          <p:nvPr/>
        </p:nvSpPr>
        <p:spPr bwMode="auto">
          <a:xfrm>
            <a:off x="6129972" y="5031193"/>
            <a:ext cx="2819399" cy="638175"/>
          </a:xfrm>
          <a:prstGeom prst="rect">
            <a:avLst/>
          </a:prstGeom>
          <a:noFill/>
          <a:ln w="9525">
            <a:noFill/>
            <a:miter lim="800000"/>
            <a:headEnd/>
            <a:tailEnd/>
          </a:ln>
        </p:spPr>
        <p:txBody>
          <a:bodyPr anchor="t"/>
          <a:lstStyle/>
          <a:p>
            <a:pPr algn="ctr" fontAlgn="ctr">
              <a:defRPr/>
            </a:pPr>
            <a:r>
              <a:rPr lang="en-US" sz="1200" b="1" u="none" dirty="0" smtClean="0">
                <a:solidFill>
                  <a:schemeClr val="tx2"/>
                </a:solidFill>
              </a:rPr>
              <a:t>Self-rating: Understanding of others</a:t>
            </a:r>
            <a:endParaRPr lang="en-US" sz="1200" b="1" u="none" dirty="0">
              <a:solidFill>
                <a:schemeClr val="tx2"/>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7A54677-97E8-4683-9E24-4B1F1023A29E}" type="slidenum">
              <a:rPr lang="en-US" sz="1200" u="none"/>
              <a:pPr algn="r" eaLnBrk="1" hangingPunct="1"/>
              <a:t>29</a:t>
            </a:fld>
            <a:endParaRPr lang="en-US" sz="1200" u="none"/>
          </a:p>
        </p:txBody>
      </p:sp>
      <p:sp>
        <p:nvSpPr>
          <p:cNvPr id="28676" name="Slide Number Placeholder 9"/>
          <p:cNvSpPr>
            <a:spLocks noGrp="1"/>
          </p:cNvSpPr>
          <p:nvPr>
            <p:ph type="sldNum" sz="quarter" idx="11"/>
          </p:nvPr>
        </p:nvSpPr>
        <p:spPr>
          <a:noFill/>
        </p:spPr>
        <p:txBody>
          <a:bodyPr/>
          <a:lstStyle/>
          <a:p>
            <a:fld id="{3E575C6D-B5AA-4AA1-9053-8FDB4E10B1EE}" type="slidenum">
              <a:rPr lang="en-US" smtClean="0"/>
              <a:pPr/>
              <a:t>29</a:t>
            </a:fld>
            <a:endParaRPr lang="en-US"/>
          </a:p>
        </p:txBody>
      </p:sp>
      <p:graphicFrame>
        <p:nvGraphicFramePr>
          <p:cNvPr id="11" name="Campus Climate"/>
          <p:cNvGraphicFramePr>
            <a:graphicFrameLocks noChangeAspect="1"/>
          </p:cNvGraphicFramePr>
          <p:nvPr>
            <p:extLst>
              <p:ext uri="{D42A27DB-BD31-4B8C-83A1-F6EECF244321}">
                <p14:modId xmlns:p14="http://schemas.microsoft.com/office/powerpoint/2010/main" val="1287304976"/>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38921" name="Rectangle 13"/>
          <p:cNvSpPr>
            <a:spLocks noChangeArrowheads="1"/>
          </p:cNvSpPr>
          <p:nvPr/>
        </p:nvSpPr>
        <p:spPr bwMode="auto">
          <a:xfrm>
            <a:off x="6521548" y="5105400"/>
            <a:ext cx="2362200" cy="419100"/>
          </a:xfrm>
          <a:prstGeom prst="rect">
            <a:avLst/>
          </a:prstGeom>
          <a:noFill/>
          <a:ln w="9525">
            <a:noFill/>
            <a:miter lim="800000"/>
            <a:headEnd/>
            <a:tailEnd/>
          </a:ln>
        </p:spPr>
        <p:txBody>
          <a:bodyPr anchor="t"/>
          <a:lstStyle/>
          <a:p>
            <a:pPr algn="ctr"/>
            <a:r>
              <a:rPr lang="en-US" sz="1200" b="1" u="none" dirty="0">
                <a:solidFill>
                  <a:schemeClr val="tx2"/>
                </a:solidFill>
              </a:rPr>
              <a:t>In class, I have heard faculty express stereotypes based on social identity (such as race/ethnicity, gender, sexual orientation, disability status, or religion</a:t>
            </a:r>
          </a:p>
        </p:txBody>
      </p:sp>
      <p:sp>
        <p:nvSpPr>
          <p:cNvPr id="38922" name="Rectangle 14"/>
          <p:cNvSpPr>
            <a:spLocks noChangeArrowheads="1"/>
          </p:cNvSpPr>
          <p:nvPr/>
        </p:nvSpPr>
        <p:spPr bwMode="auto">
          <a:xfrm>
            <a:off x="3711526" y="5133573"/>
            <a:ext cx="2286000" cy="533400"/>
          </a:xfrm>
          <a:prstGeom prst="rect">
            <a:avLst/>
          </a:prstGeom>
          <a:noFill/>
          <a:ln w="9525">
            <a:noFill/>
            <a:miter lim="800000"/>
            <a:headEnd/>
            <a:tailEnd/>
          </a:ln>
        </p:spPr>
        <p:txBody>
          <a:bodyPr anchor="t"/>
          <a:lstStyle/>
          <a:p>
            <a:pPr algn="ctr" fontAlgn="ctr">
              <a:defRPr/>
            </a:pPr>
            <a:r>
              <a:rPr lang="en-US" sz="1200" b="1" u="none" dirty="0">
                <a:solidFill>
                  <a:schemeClr val="tx2"/>
                </a:solidFill>
              </a:rPr>
              <a:t>There is a lot of racial tension on this campus</a:t>
            </a:r>
            <a:endParaRPr lang="en-US" sz="1200" b="1" dirty="0">
              <a:solidFill>
                <a:schemeClr val="tx2"/>
              </a:solidFill>
            </a:endParaRPr>
          </a:p>
        </p:txBody>
      </p:sp>
      <p:sp>
        <p:nvSpPr>
          <p:cNvPr id="38923" name="Rectangle 15"/>
          <p:cNvSpPr>
            <a:spLocks noChangeArrowheads="1"/>
          </p:cNvSpPr>
          <p:nvPr/>
        </p:nvSpPr>
        <p:spPr bwMode="auto">
          <a:xfrm>
            <a:off x="667043" y="5105400"/>
            <a:ext cx="2514600" cy="1123146"/>
          </a:xfrm>
          <a:prstGeom prst="rect">
            <a:avLst/>
          </a:prstGeom>
          <a:noFill/>
          <a:ln w="9525">
            <a:noFill/>
            <a:miter lim="800000"/>
            <a:headEnd/>
            <a:tailEnd/>
          </a:ln>
        </p:spPr>
        <p:txBody>
          <a:bodyPr anchor="t"/>
          <a:lstStyle/>
          <a:p>
            <a:pPr algn="ctr" fontAlgn="ctr">
              <a:defRPr/>
            </a:pPr>
            <a:r>
              <a:rPr lang="en-US" sz="1200" b="1" u="none" dirty="0">
                <a:solidFill>
                  <a:schemeClr val="tx2"/>
                </a:solidFill>
              </a:rPr>
              <a:t> I have felt discriminated against at this institution because of my </a:t>
            </a:r>
            <a:r>
              <a:rPr lang="en-US" sz="1200" b="1" u="none" dirty="0" smtClean="0">
                <a:solidFill>
                  <a:schemeClr val="tx2"/>
                </a:solidFill>
              </a:rPr>
              <a:t>race/ethnicity, gender, </a:t>
            </a:r>
            <a:r>
              <a:rPr lang="en-US" sz="1200" b="1" u="none" dirty="0">
                <a:solidFill>
                  <a:schemeClr val="tx2"/>
                </a:solidFill>
              </a:rPr>
              <a:t>sexual orientation, disability status, or religion</a:t>
            </a:r>
            <a:endParaRPr lang="en-US" sz="1200" b="1" dirty="0">
              <a:solidFill>
                <a:schemeClr val="tx2"/>
              </a:solidFill>
            </a:endParaRPr>
          </a:p>
        </p:txBody>
      </p:sp>
      <p:sp>
        <p:nvSpPr>
          <p:cNvPr id="12" name="Rectangle 2"/>
          <p:cNvSpPr txBox="1">
            <a:spLocks noChangeArrowheads="1"/>
          </p:cNvSpPr>
          <p:nvPr/>
        </p:nvSpPr>
        <p:spPr bwMode="auto">
          <a:xfrm>
            <a:off x="914400" y="152400"/>
            <a:ext cx="8229600" cy="1143000"/>
          </a:xfrm>
          <a:prstGeom prst="rect">
            <a:avLst/>
          </a:prstGeom>
          <a:noFill/>
          <a:ln w="9525">
            <a:noFill/>
            <a:miter lim="800000"/>
            <a:headEnd/>
            <a:tailEnd/>
          </a:ln>
        </p:spPr>
        <p:txBody>
          <a:bodyPr anchor="ctr" anchorCtr="1"/>
          <a:lstStyle/>
          <a:p>
            <a:pPr algn="ctr" eaLnBrk="1" hangingPunct="1">
              <a:defRPr/>
            </a:pPr>
            <a:r>
              <a:rPr lang="en-US" sz="4000" b="1" u="none" kern="0" dirty="0">
                <a:solidFill>
                  <a:schemeClr val="tx2"/>
                </a:solidFill>
                <a:latin typeface="Franklin Gothic Medium" panose="020B0603020102020204" pitchFamily="34" charset="0"/>
                <a:ea typeface="+mj-ea"/>
                <a:cs typeface="+mj-cs"/>
              </a:rPr>
              <a:t>Campus Climate and Diversity</a:t>
            </a:r>
          </a:p>
          <a:p>
            <a:pPr algn="ctr" eaLnBrk="1" hangingPunct="1">
              <a:defRPr/>
            </a:pPr>
            <a:endParaRPr lang="en-US" sz="1600" b="1" u="none" kern="0" dirty="0">
              <a:solidFill>
                <a:schemeClr val="accent1"/>
              </a:solidFill>
              <a:latin typeface="Franklin Gothic Medium" panose="020B0603020102020204" pitchFamily="34" charset="0"/>
              <a:ea typeface="+mj-ea"/>
              <a:cs typeface="+mj-cs"/>
            </a:endParaRPr>
          </a:p>
          <a:p>
            <a:pPr algn="ctr" eaLnBrk="1" hangingPunct="1">
              <a:defRPr/>
            </a:pPr>
            <a:r>
              <a:rPr lang="en-US" sz="1800" b="1" u="none" kern="0" dirty="0">
                <a:solidFill>
                  <a:schemeClr val="accent4"/>
                </a:solidFill>
                <a:latin typeface="Franklin Gothic Medium" panose="020B0603020102020204" pitchFamily="34" charset="0"/>
                <a:ea typeface="+mj-ea"/>
                <a:cs typeface="+mj-cs"/>
              </a:rPr>
              <a:t>A diverse and inclusive campus environment strengthens students’ learning experiences and prepares them to participate in an increasingly diverse society.</a:t>
            </a:r>
          </a:p>
        </p:txBody>
      </p:sp>
      <p:sp>
        <p:nvSpPr>
          <p:cNvPr id="15" name="Rectangle 6"/>
          <p:cNvSpPr>
            <a:spLocks noChangeArrowheads="1"/>
          </p:cNvSpPr>
          <p:nvPr/>
        </p:nvSpPr>
        <p:spPr bwMode="auto">
          <a:xfrm>
            <a:off x="3418865" y="586740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a:t>2020 College Senior Survey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Grp="1" noChangeArrowheads="1"/>
          </p:cNvSpPr>
          <p:nvPr>
            <p:ph type="title"/>
          </p:nvPr>
        </p:nvSpPr>
        <p:spPr>
          <a:xfrm>
            <a:off x="0" y="228600"/>
            <a:ext cx="9144000" cy="1143000"/>
          </a:xfrm>
        </p:spPr>
        <p:txBody>
          <a:bodyPr/>
          <a:lstStyle/>
          <a:p>
            <a:pPr eaLnBrk="1" hangingPunct="1">
              <a:defRPr/>
            </a:pPr>
            <a:r>
              <a:rPr lang="en-US" dirty="0"/>
              <a:t>Table of Contents</a:t>
            </a:r>
          </a:p>
        </p:txBody>
      </p:sp>
      <p:sp>
        <p:nvSpPr>
          <p:cNvPr id="5123" name="Rectangle 6"/>
          <p:cNvSpPr>
            <a:spLocks noGrp="1" noChangeArrowheads="1"/>
          </p:cNvSpPr>
          <p:nvPr>
            <p:ph sz="half" idx="1"/>
          </p:nvPr>
        </p:nvSpPr>
        <p:spPr>
          <a:xfrm>
            <a:off x="228600" y="1219200"/>
            <a:ext cx="4419600" cy="5181600"/>
          </a:xfrm>
        </p:spPr>
        <p:txBody>
          <a:bodyPr/>
          <a:lstStyle/>
          <a:p>
            <a:pPr eaLnBrk="1" hangingPunct="1">
              <a:spcBef>
                <a:spcPct val="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3" action="ppaction://hlinksldjump"/>
              </a:rPr>
              <a:t>Demographics</a:t>
            </a:r>
            <a:endParaRPr lang="en-US" sz="1600" b="1" u="sng" dirty="0">
              <a:solidFill>
                <a:schemeClr val="tx2"/>
              </a:solidFill>
              <a:effectLst/>
              <a:latin typeface="Franklin Gothic Book" panose="020B0503020102020204" pitchFamily="34" charset="0"/>
            </a:endParaRPr>
          </a:p>
          <a:p>
            <a:pPr indent="114300" eaLnBrk="1" hangingPunct="1">
              <a:spcBef>
                <a:spcPct val="0"/>
              </a:spcBef>
              <a:spcAft>
                <a:spcPts val="300"/>
              </a:spcAft>
              <a:buClr>
                <a:schemeClr val="accent1">
                  <a:lumMod val="50000"/>
                </a:schemeClr>
              </a:buClr>
              <a:buFontTx/>
              <a:buNone/>
              <a:defRPr/>
            </a:pPr>
            <a:r>
              <a:rPr lang="en-US" sz="1200" b="1" dirty="0">
                <a:solidFill>
                  <a:schemeClr val="tx2"/>
                </a:solidFill>
                <a:effectLst/>
                <a:latin typeface="Franklin Gothic Book" panose="020B0503020102020204" pitchFamily="34" charset="0"/>
                <a:hlinkClick r:id="rId3" action="ppaction://hlinksldjump"/>
              </a:rPr>
              <a:t>Gender Identity and Sexual Orientation</a:t>
            </a:r>
            <a:endParaRPr lang="en-US" sz="1200" b="1" dirty="0">
              <a:solidFill>
                <a:schemeClr val="tx2"/>
              </a:solidFill>
              <a:effectLst/>
              <a:latin typeface="Franklin Gothic Book" panose="020B0503020102020204" pitchFamily="34" charset="0"/>
            </a:endParaRPr>
          </a:p>
          <a:p>
            <a:pPr indent="114300" eaLnBrk="1" hangingPunct="1">
              <a:spcBef>
                <a:spcPct val="0"/>
              </a:spcBef>
              <a:spcAft>
                <a:spcPts val="300"/>
              </a:spcAft>
              <a:buClr>
                <a:schemeClr val="accent1">
                  <a:lumMod val="50000"/>
                </a:schemeClr>
              </a:buClr>
              <a:buFontTx/>
              <a:buNone/>
              <a:defRPr/>
            </a:pPr>
            <a:r>
              <a:rPr lang="en-US" sz="1200" b="1" dirty="0">
                <a:solidFill>
                  <a:schemeClr val="tx2"/>
                </a:solidFill>
                <a:effectLst/>
                <a:latin typeface="Franklin Gothic Book" panose="020B0503020102020204" pitchFamily="34" charset="0"/>
                <a:hlinkClick r:id="rId4" action="ppaction://hlinksldjump"/>
              </a:rPr>
              <a:t>Race/Ethnicity</a:t>
            </a:r>
            <a:endParaRPr lang="en-US" sz="1200" b="1" dirty="0">
              <a:solidFill>
                <a:schemeClr val="tx2"/>
              </a:solidFill>
              <a:effectLst/>
              <a:latin typeface="Franklin Gothic Book" panose="020B0503020102020204" pitchFamily="34" charset="0"/>
            </a:endParaRPr>
          </a:p>
          <a:p>
            <a:pPr indent="114300" eaLnBrk="1" hangingPunct="1">
              <a:spcBef>
                <a:spcPct val="0"/>
              </a:spcBef>
              <a:spcAft>
                <a:spcPts val="300"/>
              </a:spcAft>
              <a:buClr>
                <a:schemeClr val="accent1">
                  <a:lumMod val="50000"/>
                </a:schemeClr>
              </a:buClr>
              <a:buFontTx/>
              <a:buNone/>
              <a:defRPr/>
            </a:pPr>
            <a:r>
              <a:rPr lang="en-US" sz="1200" b="1" dirty="0">
                <a:solidFill>
                  <a:schemeClr val="tx2"/>
                </a:solidFill>
                <a:effectLst/>
                <a:latin typeface="Franklin Gothic Book" panose="020B0503020102020204" pitchFamily="34" charset="0"/>
                <a:hlinkClick r:id="rId5" action="ppaction://hlinksldjump"/>
              </a:rPr>
              <a:t>Major</a:t>
            </a:r>
            <a:endParaRPr lang="en-US" sz="1200" b="1" dirty="0">
              <a:solidFill>
                <a:schemeClr val="tx2"/>
              </a:solidFill>
              <a:effectLst/>
              <a:latin typeface="Franklin Gothic Book" panose="020B0503020102020204" pitchFamily="34" charset="0"/>
            </a:endParaRPr>
          </a:p>
          <a:p>
            <a:pPr indent="114300" eaLnBrk="1" hangingPunct="1">
              <a:spcBef>
                <a:spcPct val="0"/>
              </a:spcBef>
              <a:spcAft>
                <a:spcPts val="300"/>
              </a:spcAft>
              <a:buClr>
                <a:schemeClr val="accent1">
                  <a:lumMod val="50000"/>
                </a:schemeClr>
              </a:buClr>
              <a:buFontTx/>
              <a:buNone/>
              <a:defRPr/>
            </a:pPr>
            <a:r>
              <a:rPr lang="en-US" sz="1200" b="1" dirty="0">
                <a:solidFill>
                  <a:schemeClr val="tx2"/>
                </a:solidFill>
                <a:effectLst/>
                <a:latin typeface="Franklin Gothic Book" panose="020B0503020102020204" pitchFamily="34" charset="0"/>
                <a:hlinkClick r:id="rId6" action="ppaction://hlinksldjump"/>
              </a:rPr>
              <a:t>Finances</a:t>
            </a:r>
            <a:endParaRPr lang="en-US" sz="1200" b="1" dirty="0">
              <a:solidFill>
                <a:schemeClr val="tx2"/>
              </a:solidFill>
              <a:effectLst/>
              <a:latin typeface="Franklin Gothic Book" panose="020B0503020102020204" pitchFamily="34" charset="0"/>
            </a:endParaRPr>
          </a:p>
          <a:p>
            <a:pPr eaLnBrk="1" hangingPunct="1">
              <a:spcBef>
                <a:spcPct val="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7" action="ppaction://hlinksldjump"/>
              </a:rPr>
              <a:t>Academic Outcomes and Experiences </a:t>
            </a:r>
            <a:endParaRPr lang="en-US" sz="1600" b="1" u="sng"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8" action="ppaction://hlinksldjump"/>
              </a:rPr>
              <a:t>Habits of Mind</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smtClean="0">
                <a:solidFill>
                  <a:schemeClr val="tx2"/>
                </a:solidFill>
                <a:effectLst/>
                <a:latin typeface="Franklin Gothic Book" panose="020B0503020102020204" pitchFamily="34" charset="0"/>
                <a:hlinkClick r:id="rId9" action="ppaction://hlinksldjump"/>
              </a:rPr>
              <a:t>Pluralistic </a:t>
            </a:r>
            <a:r>
              <a:rPr lang="en-US" sz="1200" b="1" dirty="0">
                <a:solidFill>
                  <a:schemeClr val="tx2"/>
                </a:solidFill>
                <a:effectLst/>
                <a:latin typeface="Franklin Gothic Book" panose="020B0503020102020204" pitchFamily="34" charset="0"/>
                <a:hlinkClick r:id="rId9" action="ppaction://hlinksldjump"/>
              </a:rPr>
              <a:t>Orientation</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0" action="ppaction://hlinksldjump"/>
              </a:rPr>
              <a:t>Academic Self-Concept</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1" action="ppaction://hlinksldjump"/>
              </a:rPr>
              <a:t>Faculty Interaction: Mentorship</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2" action="ppaction://hlinksldjump"/>
              </a:rPr>
              <a:t>General Interpersonal Validation</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3" action="ppaction://hlinksldjump"/>
              </a:rPr>
              <a:t>Academic Outcomes</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4" action="ppaction://hlinksldjump"/>
              </a:rPr>
              <a:t>Academic Enhancement Experiences </a:t>
            </a:r>
            <a:endParaRPr lang="en-US" sz="1200" b="1" dirty="0">
              <a:solidFill>
                <a:schemeClr val="tx2"/>
              </a:solidFill>
              <a:effectLst/>
              <a:latin typeface="Franklin Gothic Book" panose="020B0503020102020204" pitchFamily="34" charset="0"/>
            </a:endParaRPr>
          </a:p>
          <a:p>
            <a:pPr eaLnBrk="1" hangingPunct="1">
              <a:spcBef>
                <a:spcPct val="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15" action="ppaction://hlinksldjump"/>
              </a:rPr>
              <a:t>Co-Curricular Outcomes and Experiences</a:t>
            </a:r>
            <a:endParaRPr lang="en-US" sz="1600" b="1" u="sng"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6" action="ppaction://hlinksldjump"/>
              </a:rPr>
              <a:t>Social Agency</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7" action="ppaction://hlinksldjump"/>
              </a:rPr>
              <a:t>Civic Engagement</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8" action="ppaction://hlinksldjump"/>
              </a:rPr>
              <a:t>Civic Awareness</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9" action="ppaction://hlinksldjump"/>
              </a:rPr>
              <a:t>Leadership</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None/>
              <a:defRPr/>
            </a:pPr>
            <a:r>
              <a:rPr lang="en-US" sz="1200" b="1" dirty="0">
                <a:solidFill>
                  <a:schemeClr val="tx2"/>
                </a:solidFill>
                <a:effectLst/>
                <a:latin typeface="Franklin Gothic Book" panose="020B0503020102020204" pitchFamily="34" charset="0"/>
                <a:hlinkClick r:id="rId20" action="ppaction://hlinksldjump"/>
              </a:rPr>
              <a:t>Health and Wellness </a:t>
            </a:r>
            <a:endParaRPr lang="en-US" sz="14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endParaRPr lang="en-US" sz="1800" b="1" dirty="0">
              <a:solidFill>
                <a:schemeClr val="tx2"/>
              </a:solidFill>
              <a:effectLst/>
              <a:latin typeface="Franklin Gothic Book" panose="020B0503020102020204" pitchFamily="34" charset="0"/>
            </a:endParaRPr>
          </a:p>
        </p:txBody>
      </p:sp>
      <p:sp>
        <p:nvSpPr>
          <p:cNvPr id="5124" name="Rectangle 7"/>
          <p:cNvSpPr>
            <a:spLocks noGrp="1" noChangeArrowheads="1"/>
          </p:cNvSpPr>
          <p:nvPr>
            <p:ph sz="half" idx="2"/>
          </p:nvPr>
        </p:nvSpPr>
        <p:spPr>
          <a:xfrm>
            <a:off x="4419600" y="1219200"/>
            <a:ext cx="4495800" cy="5181600"/>
          </a:xfrm>
        </p:spPr>
        <p:txBody>
          <a:bodyPr/>
          <a:lstStyle/>
          <a:p>
            <a:pPr eaLnBrk="1" hangingPunct="1">
              <a:spcBef>
                <a:spcPct val="0"/>
              </a:spcBef>
              <a:spcAft>
                <a:spcPts val="300"/>
              </a:spcAft>
              <a:buClr>
                <a:srgbClr val="7680AC"/>
              </a:buClr>
              <a:defRPr/>
            </a:pPr>
            <a:r>
              <a:rPr lang="en-US" sz="1600" b="1" dirty="0">
                <a:solidFill>
                  <a:schemeClr val="tx2"/>
                </a:solidFill>
                <a:effectLst/>
                <a:latin typeface="Franklin Gothic Book" panose="020B0503020102020204" pitchFamily="34" charset="0"/>
                <a:hlinkClick r:id="rId21" action="ppaction://hlinksldjump"/>
              </a:rPr>
              <a:t>Diversity </a:t>
            </a:r>
            <a:endParaRPr lang="en-US" sz="16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2" action="ppaction://hlinksldjump"/>
              </a:rPr>
              <a:t>Positive Cross-Racial Interaction</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3" action="ppaction://hlinksldjump"/>
              </a:rPr>
              <a:t>Negative Cross-Racial Interaction</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4" action="ppaction://hlinksldjump"/>
              </a:rPr>
              <a:t>Sense of Belonging</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5" action="ppaction://hlinksldjump"/>
              </a:rPr>
              <a:t>Diversity Outcomes</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6" action="ppaction://hlinksldjump"/>
              </a:rPr>
              <a:t>Campus Climate and Diversity </a:t>
            </a:r>
            <a:endParaRPr lang="en-US" sz="1200" b="1" dirty="0">
              <a:solidFill>
                <a:schemeClr val="tx2"/>
              </a:solidFill>
              <a:effectLst/>
              <a:latin typeface="Franklin Gothic Book" panose="020B0503020102020204" pitchFamily="34" charset="0"/>
            </a:endParaRPr>
          </a:p>
          <a:p>
            <a:pPr eaLnBrk="1" hangingPunct="1">
              <a:spcBef>
                <a:spcPts val="30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27" action="ppaction://hlinksldjump"/>
              </a:rPr>
              <a:t>Future Plans</a:t>
            </a:r>
            <a:endParaRPr lang="en-US" sz="1600" b="1" u="sng" dirty="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latin typeface="Franklin Gothic Book" panose="020B0503020102020204" pitchFamily="34" charset="0"/>
                <a:hlinkClick r:id="rId28" action="ppaction://hlinksldjump"/>
              </a:rPr>
              <a:t>Graduate/Professional School</a:t>
            </a:r>
            <a:endParaRPr lang="en-US" sz="1200" b="1" dirty="0">
              <a:solidFill>
                <a:schemeClr val="tx2"/>
              </a:solidFill>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effectLst/>
                <a:latin typeface="Franklin Gothic Book" panose="020B0503020102020204" pitchFamily="34" charset="0"/>
                <a:hlinkClick r:id="rId29" action="ppaction://hlinksldjump"/>
              </a:rPr>
              <a:t>Employment</a:t>
            </a:r>
            <a:endParaRPr lang="en-US" sz="1200" b="1" dirty="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effectLst/>
                <a:latin typeface="Franklin Gothic Book" panose="020B0503020102020204" pitchFamily="34" charset="0"/>
                <a:hlinkClick r:id="rId30" action="ppaction://hlinksldjump"/>
              </a:rPr>
              <a:t>Probable Career/Occupation</a:t>
            </a:r>
            <a:endParaRPr lang="en-US" sz="1200" b="1" dirty="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effectLst/>
                <a:latin typeface="Franklin Gothic Book" panose="020B0503020102020204" pitchFamily="34" charset="0"/>
                <a:hlinkClick r:id="rId31" action="ppaction://hlinksldjump"/>
              </a:rPr>
              <a:t>Career Considerations</a:t>
            </a:r>
            <a:endParaRPr lang="en-US" sz="1200" b="1" dirty="0">
              <a:solidFill>
                <a:schemeClr val="tx2"/>
              </a:solidFill>
              <a:effectLst/>
              <a:latin typeface="Franklin Gothic Book" panose="020B0503020102020204" pitchFamily="34" charset="0"/>
            </a:endParaRPr>
          </a:p>
          <a:p>
            <a:pPr eaLnBrk="1" hangingPunct="1">
              <a:spcBef>
                <a:spcPts val="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32" action="ppaction://hlinksldjump"/>
              </a:rPr>
              <a:t>Satisfaction</a:t>
            </a:r>
            <a:endParaRPr lang="en-US" sz="1600" b="1" u="sng" dirty="0">
              <a:solidFill>
                <a:schemeClr val="tx2"/>
              </a:solidFill>
              <a:effectLst/>
              <a:latin typeface="Franklin Gothic Book" panose="020B0503020102020204" pitchFamily="34" charset="0"/>
            </a:endParaRPr>
          </a:p>
          <a:p>
            <a:pPr lvl="1" eaLnBrk="1" hangingPunct="1">
              <a:spcBef>
                <a:spcPts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33" action="ppaction://hlinksldjump"/>
              </a:rPr>
              <a:t>Overall Satisfaction</a:t>
            </a:r>
            <a:endParaRPr lang="en-US" sz="1200" b="1" dirty="0">
              <a:solidFill>
                <a:schemeClr val="tx2"/>
              </a:solidFill>
              <a:effectLst/>
              <a:latin typeface="Franklin Gothic Book" panose="020B0503020102020204" pitchFamily="34" charset="0"/>
            </a:endParaRPr>
          </a:p>
          <a:p>
            <a:pPr lvl="1" eaLnBrk="1" hangingPunct="1">
              <a:spcBef>
                <a:spcPts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34" action="ppaction://hlinksldjump"/>
              </a:rPr>
              <a:t>Satisfaction with Coursework</a:t>
            </a:r>
            <a:endParaRPr lang="en-US" sz="1200" b="1" dirty="0">
              <a:solidFill>
                <a:schemeClr val="tx2"/>
              </a:solidFill>
              <a:effectLst/>
              <a:latin typeface="Franklin Gothic Book" panose="020B0503020102020204" pitchFamily="34" charset="0"/>
            </a:endParaRPr>
          </a:p>
          <a:p>
            <a:pPr lvl="1" eaLnBrk="1" hangingPunct="1">
              <a:spcBef>
                <a:spcPts val="0"/>
              </a:spcBef>
              <a:spcAft>
                <a:spcPts val="300"/>
              </a:spcAft>
              <a:buClr>
                <a:srgbClr val="7680AC"/>
              </a:buClr>
              <a:buNone/>
              <a:defRPr/>
            </a:pPr>
            <a:r>
              <a:rPr lang="en-US" sz="1200" b="1" u="sng" dirty="0">
                <a:solidFill>
                  <a:schemeClr val="tx2"/>
                </a:solidFill>
                <a:effectLst/>
                <a:latin typeface="Franklin Gothic Book" panose="020B0503020102020204" pitchFamily="34" charset="0"/>
                <a:hlinkClick r:id="rId35" action="ppaction://hlinksldjump"/>
              </a:rPr>
              <a:t>Satisfaction with Academic Support and Courses</a:t>
            </a:r>
            <a:endParaRPr lang="en-US" sz="1200" b="1" u="sng" dirty="0">
              <a:solidFill>
                <a:schemeClr val="tx2"/>
              </a:solidFill>
              <a:effectLst/>
              <a:latin typeface="Franklin Gothic Book" panose="020B0503020102020204" pitchFamily="34" charset="0"/>
            </a:endParaRPr>
          </a:p>
          <a:p>
            <a:pPr lvl="1" eaLnBrk="1" hangingPunct="1">
              <a:spcBef>
                <a:spcPts val="0"/>
              </a:spcBef>
              <a:spcAft>
                <a:spcPts val="300"/>
              </a:spcAft>
              <a:buClr>
                <a:srgbClr val="7680AC"/>
              </a:buClr>
              <a:buNone/>
              <a:defRPr/>
            </a:pPr>
            <a:r>
              <a:rPr lang="en-US" sz="1200" b="1" dirty="0">
                <a:solidFill>
                  <a:schemeClr val="tx2"/>
                </a:solidFill>
                <a:effectLst/>
                <a:latin typeface="Franklin Gothic Book" panose="020B0503020102020204" pitchFamily="34" charset="0"/>
                <a:hlinkClick r:id="rId36" action="ppaction://hlinksldjump"/>
              </a:rPr>
              <a:t>Satisfaction with Services and Community</a:t>
            </a:r>
            <a:endParaRPr lang="en-US" sz="1200" b="1" dirty="0">
              <a:solidFill>
                <a:schemeClr val="tx2"/>
              </a:solidFill>
              <a:effectLst/>
              <a:latin typeface="Franklin Gothic Book" panose="020B0503020102020204" pitchFamily="34" charset="0"/>
            </a:endParaRPr>
          </a:p>
          <a:p>
            <a:pPr lvl="1" eaLnBrk="1" hangingPunct="1">
              <a:spcBef>
                <a:spcPts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37" action="ppaction://hlinksldjump"/>
              </a:rPr>
              <a:t>Alumni Engagement</a:t>
            </a:r>
            <a:endParaRPr lang="en-US" sz="1600" b="1" u="sng" dirty="0">
              <a:solidFill>
                <a:schemeClr val="tx2"/>
              </a:solidFill>
              <a:effectLst/>
              <a:latin typeface="Franklin Gothic Book" panose="020B0503020102020204" pitchFamily="34" charset="0"/>
            </a:endParaRPr>
          </a:p>
        </p:txBody>
      </p:sp>
      <p:sp>
        <p:nvSpPr>
          <p:cNvPr id="47110" name="Slide Number Placeholder 5"/>
          <p:cNvSpPr>
            <a:spLocks noGrp="1"/>
          </p:cNvSpPr>
          <p:nvPr>
            <p:ph type="sldNum" sz="quarter" idx="11"/>
          </p:nvPr>
        </p:nvSpPr>
        <p:spPr>
          <a:noFill/>
        </p:spPr>
        <p:txBody>
          <a:bodyPr/>
          <a:lstStyle/>
          <a:p>
            <a:fld id="{C6F35A29-9CD1-4C25-8368-ACFA53046418}" type="slidenum">
              <a:rPr lang="en-US" smtClean="0"/>
              <a:pPr/>
              <a:t>3</a:t>
            </a:fld>
            <a:endParaRPr lang="en-US"/>
          </a:p>
        </p:txBody>
      </p:sp>
      <p:sp>
        <p:nvSpPr>
          <p:cNvPr id="6" name="Footer Placeholder 5"/>
          <p:cNvSpPr>
            <a:spLocks noGrp="1"/>
          </p:cNvSpPr>
          <p:nvPr>
            <p:ph type="ftr" sz="quarter" idx="10"/>
          </p:nvPr>
        </p:nvSpPr>
        <p:spPr/>
        <p:txBody>
          <a:bodyPr/>
          <a:lstStyle/>
          <a:p>
            <a:pPr>
              <a:defRPr/>
            </a:pPr>
            <a:r>
              <a:rPr lang="en-US" dirty="0"/>
              <a:t>2020 College Senior Survey</a:t>
            </a:r>
          </a:p>
        </p:txBody>
      </p:sp>
      <p:sp>
        <p:nvSpPr>
          <p:cNvPr id="7" name="Rectangle 6"/>
          <p:cNvSpPr/>
          <p:nvPr/>
        </p:nvSpPr>
        <p:spPr bwMode="auto">
          <a:xfrm>
            <a:off x="6934200" y="6553200"/>
            <a:ext cx="1447800" cy="304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2"/>
          <p:cNvSpPr>
            <a:spLocks noGrp="1" noChangeArrowheads="1"/>
          </p:cNvSpPr>
          <p:nvPr>
            <p:ph type="title" idx="4294967295"/>
          </p:nvPr>
        </p:nvSpPr>
        <p:spPr>
          <a:xfrm>
            <a:off x="0" y="2743200"/>
            <a:ext cx="9144000" cy="1371600"/>
          </a:xfrm>
          <a:solidFill>
            <a:schemeClr val="accent4"/>
          </a:solidFill>
          <a:ln w="9525">
            <a:solidFill>
              <a:schemeClr val="tx2"/>
            </a:solidFill>
          </a:ln>
        </p:spPr>
        <p:txBody>
          <a:bodyPr/>
          <a:lstStyle/>
          <a:p>
            <a:pPr eaLnBrk="1" hangingPunct="1">
              <a:defRPr/>
            </a:pPr>
            <a:r>
              <a:rPr lang="en-US" sz="3600" dirty="0">
                <a:solidFill>
                  <a:schemeClr val="bg1"/>
                </a:solidFill>
              </a:rPr>
              <a:t>Future Plans</a:t>
            </a:r>
          </a:p>
        </p:txBody>
      </p:sp>
      <p:sp>
        <p:nvSpPr>
          <p:cNvPr id="6" name="Subtitle 4"/>
          <p:cNvSpPr txBox="1">
            <a:spLocks/>
          </p:cNvSpPr>
          <p:nvPr/>
        </p:nvSpPr>
        <p:spPr>
          <a:xfrm>
            <a:off x="1295400" y="4572000"/>
            <a:ext cx="6781800" cy="1752600"/>
          </a:xfrm>
          <a:prstGeom prst="rect">
            <a:avLst/>
          </a:prstGeom>
        </p:spPr>
        <p:txBody>
          <a:bodyPr/>
          <a:lstStyle/>
          <a:p>
            <a:pPr algn="ctr">
              <a:spcBef>
                <a:spcPct val="20000"/>
              </a:spcBef>
              <a:buClr>
                <a:schemeClr val="tx2"/>
              </a:buClr>
              <a:defRPr/>
            </a:pPr>
            <a:r>
              <a:rPr lang="en-US" sz="2400" b="1" u="none" kern="0" dirty="0">
                <a:solidFill>
                  <a:schemeClr val="accent4"/>
                </a:solidFill>
                <a:latin typeface="+mn-lt"/>
              </a:rPr>
              <a:t>This section describes students’ degree aspirations and career plans.</a:t>
            </a:r>
          </a:p>
        </p:txBody>
      </p:sp>
      <p:sp>
        <p:nvSpPr>
          <p:cNvPr id="4" name="Footer Placeholder 8"/>
          <p:cNvSpPr>
            <a:spLocks noGrp="1"/>
          </p:cNvSpPr>
          <p:nvPr>
            <p:ph type="ftr" sz="quarter" idx="10"/>
          </p:nvPr>
        </p:nvSpPr>
        <p:spPr>
          <a:xfrm>
            <a:off x="228600" y="6400800"/>
            <a:ext cx="2895600" cy="457200"/>
          </a:xfrm>
        </p:spPr>
        <p:txBody>
          <a:bodyPr/>
          <a:lstStyle/>
          <a:p>
            <a:pPr>
              <a:defRPr/>
            </a:pPr>
            <a:r>
              <a:rPr lang="en-US" dirty="0"/>
              <a:t>2020 College Senior Survey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C406014E-2864-42FB-956A-4596DF6C0AD7}" type="slidenum">
              <a:rPr lang="en-US" sz="1200" u="none"/>
              <a:pPr algn="r" eaLnBrk="1" hangingPunct="1"/>
              <a:t>31</a:t>
            </a:fld>
            <a:endParaRPr lang="en-US" sz="1200" u="none"/>
          </a:p>
        </p:txBody>
      </p:sp>
      <p:sp>
        <p:nvSpPr>
          <p:cNvPr id="53251" name="Slide Number Placeholder 5"/>
          <p:cNvSpPr>
            <a:spLocks noGrp="1"/>
          </p:cNvSpPr>
          <p:nvPr>
            <p:ph type="sldNum" sz="quarter" idx="11"/>
          </p:nvPr>
        </p:nvSpPr>
        <p:spPr>
          <a:noFill/>
        </p:spPr>
        <p:txBody>
          <a:bodyPr/>
          <a:lstStyle/>
          <a:p>
            <a:fld id="{D5970FF9-2152-4AA3-BFEC-EB3E5604F1A9}" type="slidenum">
              <a:rPr lang="en-US" smtClean="0"/>
              <a:pPr/>
              <a:t>31</a:t>
            </a:fld>
            <a:endParaRPr lang="en-US"/>
          </a:p>
        </p:txBody>
      </p:sp>
      <p:sp>
        <p:nvSpPr>
          <p:cNvPr id="52230" name="Rectangle 2"/>
          <p:cNvSpPr>
            <a:spLocks noGrp="1" noChangeArrowheads="1"/>
          </p:cNvSpPr>
          <p:nvPr>
            <p:ph type="title" idx="4294967295"/>
          </p:nvPr>
        </p:nvSpPr>
        <p:spPr/>
        <p:txBody>
          <a:bodyPr/>
          <a:lstStyle/>
          <a:p>
            <a:pPr eaLnBrk="1" hangingPunct="1">
              <a:defRPr/>
            </a:pPr>
            <a:r>
              <a:rPr lang="en-US" sz="1600" dirty="0">
                <a:solidFill>
                  <a:schemeClr val="tx1"/>
                </a:solidFill>
              </a:rPr>
              <a:t/>
            </a:r>
            <a:br>
              <a:rPr lang="en-US" sz="1600" dirty="0">
                <a:solidFill>
                  <a:schemeClr val="tx1"/>
                </a:solidFill>
              </a:rPr>
            </a:br>
            <a:r>
              <a:rPr lang="en-US" dirty="0"/>
              <a:t>Future Plans: Graduate/</a:t>
            </a:r>
            <a:br>
              <a:rPr lang="en-US" dirty="0"/>
            </a:br>
            <a:r>
              <a:rPr lang="en-US" dirty="0"/>
              <a:t>Professional School</a:t>
            </a:r>
            <a:endParaRPr lang="en-US" sz="1200" dirty="0"/>
          </a:p>
        </p:txBody>
      </p:sp>
      <p:sp>
        <p:nvSpPr>
          <p:cNvPr id="8" name="Footer Placeholder 3"/>
          <p:cNvSpPr>
            <a:spLocks noGrp="1"/>
          </p:cNvSpPr>
          <p:nvPr>
            <p:ph type="ftr" sz="quarter" idx="10"/>
          </p:nvPr>
        </p:nvSpPr>
        <p:spPr/>
        <p:txBody>
          <a:bodyPr/>
          <a:lstStyle/>
          <a:p>
            <a:pPr>
              <a:defRPr/>
            </a:pPr>
            <a:r>
              <a:rPr lang="en-US" dirty="0"/>
              <a:t>2020 College Senior Survey</a:t>
            </a:r>
          </a:p>
        </p:txBody>
      </p:sp>
      <p:graphicFrame>
        <p:nvGraphicFramePr>
          <p:cNvPr id="3" name="Group 84"/>
          <p:cNvGraphicFramePr>
            <a:graphicFrameLocks noGrp="1"/>
          </p:cNvGraphicFramePr>
          <p:nvPr>
            <p:extLst>
              <p:ext uri="{D42A27DB-BD31-4B8C-83A1-F6EECF244321}">
                <p14:modId xmlns:p14="http://schemas.microsoft.com/office/powerpoint/2010/main" val="2387246435"/>
              </p:ext>
            </p:extLst>
          </p:nvPr>
        </p:nvGraphicFramePr>
        <p:xfrm>
          <a:off x="531812" y="1660366"/>
          <a:ext cx="8077200" cy="4658360"/>
        </p:xfrm>
        <a:graphic>
          <a:graphicData uri="http://schemas.openxmlformats.org/drawingml/2006/table">
            <a:tbl>
              <a:tblPr bandCol="1">
                <a:tableStyleId>{D27102A9-8310-4765-A935-A1911B00CA55}</a:tableStyleId>
              </a:tblPr>
              <a:tblGrid>
                <a:gridCol w="4421188">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827212">
                  <a:extLst>
                    <a:ext uri="{9D8B030D-6E8A-4147-A177-3AD203B41FA5}">
                      <a16:colId xmlns:a16="http://schemas.microsoft.com/office/drawing/2014/main" val="20002"/>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sng" strike="noStrike" cap="none" normalizeH="0" baseline="0" dirty="0">
                          <a:ln>
                            <a:noFill/>
                          </a:ln>
                          <a:solidFill>
                            <a:schemeClr val="tx2"/>
                          </a:solidFill>
                          <a:effectLst/>
                          <a:latin typeface="+mn-lt"/>
                        </a:rPr>
                        <a:t>Planned Primary Activity Fall 2020</a:t>
                      </a:r>
                      <a:endParaRPr kumimoji="0" lang="en-US" sz="1800" b="1" i="0" u="sng" strike="noStrike" cap="none" normalizeH="0" baseline="0" dirty="0">
                        <a:ln>
                          <a:noFill/>
                        </a:ln>
                        <a:solidFill>
                          <a:schemeClr val="tx2"/>
                        </a:solidFill>
                        <a:effectLst/>
                        <a:latin typeface="Garamond" pitchFamily="18" charset="0"/>
                      </a:endParaRPr>
                    </a:p>
                  </a:txBody>
                  <a:tcPr>
                    <a:solidFill>
                      <a:schemeClr val="bg1">
                        <a:alpha val="20000"/>
                      </a:schemeClr>
                    </a:solidFill>
                  </a:tcPr>
                </a:tc>
                <a:tc>
                  <a:txBody>
                    <a:bodyPr/>
                    <a:lstStyle/>
                    <a:p>
                      <a:pPr algn="ctr"/>
                      <a:r>
                        <a:rPr lang="en-US" sz="1600" b="1" dirty="0">
                          <a:solidFill>
                            <a:schemeClr val="bg1"/>
                          </a:solidFill>
                        </a:rPr>
                        <a:t>Your</a:t>
                      </a:r>
                      <a:r>
                        <a:rPr lang="en-US" sz="1600" b="1" baseline="0" dirty="0">
                          <a:solidFill>
                            <a:schemeClr val="bg1"/>
                          </a:solidFill>
                        </a:rPr>
                        <a:t> Institution</a:t>
                      </a:r>
                      <a:endParaRPr lang="en-US" sz="1600" b="1" dirty="0">
                        <a:solidFill>
                          <a:schemeClr val="bg1"/>
                        </a:solidFill>
                      </a:endParaRPr>
                    </a:p>
                  </a:txBody>
                  <a:tcPr>
                    <a:solidFill>
                      <a:srgbClr val="93328E"/>
                    </a:solidFill>
                  </a:tcPr>
                </a:tc>
                <a:tc>
                  <a:txBody>
                    <a:bodyPr/>
                    <a:lstStyle/>
                    <a:p>
                      <a:pPr algn="ctr"/>
                      <a:r>
                        <a:rPr lang="en-US" sz="1600" b="1" dirty="0">
                          <a:solidFill>
                            <a:schemeClr val="bg1"/>
                          </a:solidFill>
                        </a:rPr>
                        <a:t>Comparison Group</a:t>
                      </a:r>
                    </a:p>
                  </a:txBody>
                  <a:tcPr>
                    <a:solidFill>
                      <a:srgbClr val="1F2A44"/>
                    </a:solidFill>
                  </a:tcPr>
                </a:tc>
                <a:extLst>
                  <a:ext uri="{0D108BD9-81ED-4DB2-BD59-A6C34878D82A}">
                    <a16:rowId xmlns:a16="http://schemas.microsoft.com/office/drawing/2014/main" val="10000"/>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Attend graduate/professional school full-time</a:t>
                      </a:r>
                    </a:p>
                  </a:txBody>
                  <a:tcPr>
                    <a:solidFill>
                      <a:schemeClr val="bg1">
                        <a:alpha val="20000"/>
                      </a:schemeClr>
                    </a:solidFill>
                  </a:tcPr>
                </a:tc>
                <a:tc>
                  <a:txBody>
                    <a:bodyPr/>
                    <a:lstStyle/>
                    <a:p>
                      <a:pPr algn="ctr"/>
                      <a:r>
                        <a:rPr lang="en-US" sz="1600" b="1" smtClean="0">
                          <a:solidFill>
                            <a:schemeClr val="bg1"/>
                          </a:solidFill>
                        </a:rPr>
                        <a:t>25.3%</a:t>
                      </a:r>
                      <a:endParaRPr lang="en-US" sz="1600" b="1" dirty="0">
                        <a:solidFill>
                          <a:schemeClr val="bg1"/>
                        </a:solidFill>
                      </a:endParaRPr>
                    </a:p>
                  </a:txBody>
                  <a:tcPr>
                    <a:solidFill>
                      <a:srgbClr val="93328E"/>
                    </a:solidFill>
                  </a:tcPr>
                </a:tc>
                <a:tc>
                  <a:txBody>
                    <a:bodyPr/>
                    <a:lstStyle/>
                    <a:p>
                      <a:pPr algn="ctr"/>
                      <a:r>
                        <a:rPr lang="en-US" sz="1600" b="1" smtClean="0">
                          <a:solidFill>
                            <a:schemeClr val="bg1"/>
                          </a:solidFill>
                        </a:rPr>
                        <a:t>23.9%</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1"/>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Attend graduate/professional school part-time</a:t>
                      </a:r>
                    </a:p>
                  </a:txBody>
                  <a:tcPr>
                    <a:solidFill>
                      <a:schemeClr val="bg1">
                        <a:alpha val="20000"/>
                      </a:schemeClr>
                    </a:solidFill>
                  </a:tcPr>
                </a:tc>
                <a:tc>
                  <a:txBody>
                    <a:bodyPr/>
                    <a:lstStyle/>
                    <a:p>
                      <a:pPr algn="ctr"/>
                      <a:r>
                        <a:rPr lang="en-US" sz="1600" b="1" smtClean="0">
                          <a:solidFill>
                            <a:schemeClr val="bg1"/>
                          </a:solidFill>
                        </a:rPr>
                        <a:t>8.2%</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7.9%</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2"/>
                  </a:ext>
                </a:extLst>
              </a:tr>
              <a:tr h="370840">
                <a:tc>
                  <a:txBody>
                    <a:bodyPr/>
                    <a:lstStyle/>
                    <a:p>
                      <a:endParaRPr lang="en-US" sz="1400" b="1" dirty="0">
                        <a:solidFill>
                          <a:schemeClr val="tx2"/>
                        </a:solidFill>
                      </a:endParaRPr>
                    </a:p>
                  </a:txBody>
                  <a:tcPr>
                    <a:solidFill>
                      <a:schemeClr val="bg1">
                        <a:alpha val="20000"/>
                      </a:schemeClr>
                    </a:solidFill>
                  </a:tcPr>
                </a:tc>
                <a:tc>
                  <a:txBody>
                    <a:bodyPr/>
                    <a:lstStyle/>
                    <a:p>
                      <a:pPr algn="ct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dirty="0">
                        <a:solidFill>
                          <a:schemeClr val="bg1"/>
                        </a:solidFill>
                      </a:endParaRPr>
                    </a:p>
                  </a:txBody>
                  <a:tcPr>
                    <a:solidFill>
                      <a:srgbClr val="1F2A44"/>
                    </a:solidFill>
                  </a:tcPr>
                </a:tc>
                <a:extLst>
                  <a:ext uri="{0D108BD9-81ED-4DB2-BD59-A6C34878D82A}">
                    <a16:rowId xmlns:a16="http://schemas.microsoft.com/office/drawing/2014/main" val="10003"/>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800" b="1" i="0" u="sng" strike="noStrike" cap="none" normalizeH="0" baseline="0" dirty="0">
                          <a:ln>
                            <a:noFill/>
                          </a:ln>
                          <a:solidFill>
                            <a:schemeClr val="tx2"/>
                          </a:solidFill>
                          <a:effectLst/>
                          <a:latin typeface="Garamond" pitchFamily="18" charset="0"/>
                        </a:rPr>
                        <a:t>Current State of Educational Plans</a:t>
                      </a:r>
                    </a:p>
                  </a:txBody>
                  <a:tcPr>
                    <a:solidFill>
                      <a:schemeClr val="bg1">
                        <a:alpha val="20000"/>
                      </a:schemeClr>
                    </a:solidFill>
                  </a:tcPr>
                </a:tc>
                <a:tc>
                  <a:txBody>
                    <a:bodyPr/>
                    <a:lstStyle/>
                    <a:p>
                      <a:pPr algn="ct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dirty="0">
                        <a:solidFill>
                          <a:schemeClr val="bg1"/>
                        </a:solidFill>
                      </a:endParaRPr>
                    </a:p>
                  </a:txBody>
                  <a:tcPr>
                    <a:solidFill>
                      <a:srgbClr val="1F2A44"/>
                    </a:solidFill>
                  </a:tcPr>
                </a:tc>
                <a:extLst>
                  <a:ext uri="{0D108BD9-81ED-4DB2-BD59-A6C34878D82A}">
                    <a16:rowId xmlns:a16="http://schemas.microsoft.com/office/drawing/2014/main" val="10004"/>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Accepted and will be attending in fall</a:t>
                      </a:r>
                    </a:p>
                  </a:txBody>
                  <a:tcPr marL="85725" marR="0" marT="0" marB="0" anchor="ctr" horzOverflow="overflow">
                    <a:solidFill>
                      <a:schemeClr val="bg1">
                        <a:alpha val="20000"/>
                      </a:schemeClr>
                    </a:solidFill>
                  </a:tcPr>
                </a:tc>
                <a:tc>
                  <a:txBody>
                    <a:bodyPr/>
                    <a:lstStyle/>
                    <a:p>
                      <a:pPr algn="ctr"/>
                      <a:r>
                        <a:rPr lang="en-US" sz="1600" b="1" smtClean="0">
                          <a:solidFill>
                            <a:schemeClr val="bg1"/>
                          </a:solidFill>
                        </a:rPr>
                        <a:t>16.0%</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12.8%</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5"/>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Accepted and deferred admission until a later date</a:t>
                      </a:r>
                      <a:endParaRPr kumimoji="0" lang="en-US" sz="1400" b="1" i="0" u="none" strike="noStrike" cap="none" normalizeH="0" baseline="0" dirty="0">
                        <a:ln>
                          <a:noFill/>
                        </a:ln>
                        <a:solidFill>
                          <a:schemeClr val="tx2"/>
                        </a:solidFill>
                        <a:effectLst/>
                        <a:latin typeface="Garamond" pitchFamily="18" charset="0"/>
                      </a:endParaRPr>
                    </a:p>
                  </a:txBody>
                  <a:tcPr marL="85725" marR="0" marT="0" marB="0" anchor="ctr" horzOverflow="overflow">
                    <a:solidFill>
                      <a:schemeClr val="bg1">
                        <a:alpha val="20000"/>
                      </a:schemeClr>
                    </a:solidFill>
                  </a:tcPr>
                </a:tc>
                <a:tc>
                  <a:txBody>
                    <a:bodyPr/>
                    <a:lstStyle/>
                    <a:p>
                      <a:pPr algn="ctr"/>
                      <a:r>
                        <a:rPr lang="en-US" sz="1600" b="1" smtClean="0">
                          <a:solidFill>
                            <a:schemeClr val="bg1"/>
                          </a:solidFill>
                        </a:rPr>
                        <a:t>2.7%</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2.5%</a:t>
                      </a:r>
                      <a:endParaRPr lang="en-US" sz="1600" b="1" dirty="0">
                        <a:solidFill>
                          <a:schemeClr val="bg1"/>
                        </a:solidFill>
                      </a:endParaRPr>
                    </a:p>
                  </a:txBody>
                  <a:tcPr>
                    <a:solidFill>
                      <a:srgbClr val="1F2A44"/>
                    </a:solidFill>
                  </a:tcPr>
                </a:tc>
                <a:extLst>
                  <a:ext uri="{0D108BD9-81ED-4DB2-BD59-A6C34878D82A}">
                    <a16:rowId xmlns:a16="http://schemas.microsoft.com/office/drawing/2014/main" val="373752882"/>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Placed on waiting list, no acceptances</a:t>
                      </a:r>
                      <a:endParaRPr kumimoji="0" lang="en-US" sz="1400" b="1" i="0" u="none" strike="noStrike" cap="none" normalizeH="0" baseline="0" dirty="0">
                        <a:ln>
                          <a:noFill/>
                        </a:ln>
                        <a:solidFill>
                          <a:schemeClr val="tx2"/>
                        </a:solidFill>
                        <a:effectLst/>
                        <a:latin typeface="Garamond" pitchFamily="18" charset="0"/>
                      </a:endParaRPr>
                    </a:p>
                  </a:txBody>
                  <a:tcPr marL="85725" marR="0" marT="0" marB="0" anchor="ctr" horzOverflow="overflow">
                    <a:solidFill>
                      <a:schemeClr val="bg1">
                        <a:alpha val="20000"/>
                      </a:schemeClr>
                    </a:solidFill>
                  </a:tcPr>
                </a:tc>
                <a:tc>
                  <a:txBody>
                    <a:bodyPr/>
                    <a:lstStyle/>
                    <a:p>
                      <a:pPr algn="ctr"/>
                      <a:r>
                        <a:rPr lang="en-US" sz="1600" b="1" smtClean="0">
                          <a:solidFill>
                            <a:schemeClr val="bg1"/>
                          </a:solidFill>
                        </a:rPr>
                        <a:t>1.3%</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0.9%</a:t>
                      </a:r>
                      <a:endParaRPr lang="en-US" sz="1600" b="1" dirty="0">
                        <a:solidFill>
                          <a:schemeClr val="bg1"/>
                        </a:solidFill>
                      </a:endParaRPr>
                    </a:p>
                  </a:txBody>
                  <a:tcPr>
                    <a:solidFill>
                      <a:srgbClr val="1F2A44"/>
                    </a:solidFill>
                  </a:tcPr>
                </a:tc>
                <a:extLst>
                  <a:ext uri="{0D108BD9-81ED-4DB2-BD59-A6C34878D82A}">
                    <a16:rowId xmlns:a16="http://schemas.microsoft.com/office/drawing/2014/main" val="2908433756"/>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Still awaiting responses, no acceptances</a:t>
                      </a:r>
                    </a:p>
                  </a:txBody>
                  <a:tcPr marL="85725" marR="0" marT="0" marB="0" anchor="ctr" horzOverflow="overflow">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5.3%</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5.2%</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6"/>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Will be applying this coming fall</a:t>
                      </a:r>
                      <a:endParaRPr kumimoji="0" lang="en-US" sz="1400" b="1" i="0" u="none" strike="noStrike" cap="none" normalizeH="0" baseline="0" dirty="0">
                        <a:ln>
                          <a:noFill/>
                        </a:ln>
                        <a:solidFill>
                          <a:schemeClr val="tx2"/>
                        </a:solidFill>
                        <a:effectLst/>
                        <a:latin typeface="Garamond" pitchFamily="18" charset="0"/>
                      </a:endParaRPr>
                    </a:p>
                  </a:txBody>
                  <a:tcPr marL="85725" marR="0" marT="0" marB="0" anchor="ctr" horzOverflow="overflow">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12.0%</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17.8%</a:t>
                      </a:r>
                      <a:endParaRPr lang="en-US" sz="1600" b="1" dirty="0">
                        <a:solidFill>
                          <a:schemeClr val="bg1"/>
                        </a:solidFill>
                      </a:endParaRPr>
                    </a:p>
                  </a:txBody>
                  <a:tcPr>
                    <a:solidFill>
                      <a:srgbClr val="1F2A44"/>
                    </a:solidFill>
                  </a:tcPr>
                </a:tc>
                <a:extLst>
                  <a:ext uri="{0D108BD9-81ED-4DB2-BD59-A6C34878D82A}">
                    <a16:rowId xmlns:a16="http://schemas.microsoft.com/office/drawing/2014/main" val="473327636"/>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Not applying this fall, but might apply at a future time</a:t>
                      </a:r>
                      <a:endParaRPr kumimoji="0" lang="en-US" sz="1400" b="1" i="0" u="none" strike="noStrike" cap="none" normalizeH="0" baseline="0" dirty="0">
                        <a:ln>
                          <a:noFill/>
                        </a:ln>
                        <a:solidFill>
                          <a:schemeClr val="tx2"/>
                        </a:solidFill>
                        <a:effectLst/>
                        <a:latin typeface="Garamond" pitchFamily="18" charset="0"/>
                      </a:endParaRPr>
                    </a:p>
                  </a:txBody>
                  <a:tcPr marL="85725" marR="0" marT="0" marB="0" anchor="ctr" horzOverflow="overflow">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41.3%</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48.7%</a:t>
                      </a:r>
                      <a:endParaRPr lang="en-US" sz="1600" b="1" dirty="0">
                        <a:solidFill>
                          <a:schemeClr val="bg1"/>
                        </a:solidFill>
                      </a:endParaRPr>
                    </a:p>
                  </a:txBody>
                  <a:tcPr>
                    <a:solidFill>
                      <a:srgbClr val="1F2A44"/>
                    </a:solidFill>
                  </a:tcPr>
                </a:tc>
                <a:extLst>
                  <a:ext uri="{0D108BD9-81ED-4DB2-BD59-A6C34878D82A}">
                    <a16:rowId xmlns:a16="http://schemas.microsoft.com/office/drawing/2014/main" val="1391524764"/>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No plans to apply to school now or in the future</a:t>
                      </a:r>
                    </a:p>
                  </a:txBody>
                  <a:tcPr marL="85725" marR="0" marT="0" marB="0" anchor="ctr" horzOverflow="overflow">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21.3%</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12.1%</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65DAFBB4-D692-428B-A693-A3D831E128E5}" type="slidenum">
              <a:rPr lang="en-US" sz="1200" u="none"/>
              <a:pPr algn="r" eaLnBrk="1" hangingPunct="1"/>
              <a:t>32</a:t>
            </a:fld>
            <a:endParaRPr lang="en-US" sz="1200" u="none"/>
          </a:p>
        </p:txBody>
      </p:sp>
      <p:sp>
        <p:nvSpPr>
          <p:cNvPr id="33796" name="Slide Number Placeholder 5"/>
          <p:cNvSpPr>
            <a:spLocks noGrp="1"/>
          </p:cNvSpPr>
          <p:nvPr>
            <p:ph type="sldNum" sz="quarter" idx="11"/>
          </p:nvPr>
        </p:nvSpPr>
        <p:spPr>
          <a:noFill/>
        </p:spPr>
        <p:txBody>
          <a:bodyPr/>
          <a:lstStyle/>
          <a:p>
            <a:fld id="{C1901CCA-FCBF-41F4-9789-8A5C0FEED4CE}" type="slidenum">
              <a:rPr lang="en-US" smtClean="0"/>
              <a:pPr/>
              <a:t>32</a:t>
            </a:fld>
            <a:endParaRPr lang="en-US"/>
          </a:p>
        </p:txBody>
      </p:sp>
      <p:sp>
        <p:nvSpPr>
          <p:cNvPr id="52230" name="Rectangle 2"/>
          <p:cNvSpPr>
            <a:spLocks noGrp="1" noChangeArrowheads="1"/>
          </p:cNvSpPr>
          <p:nvPr>
            <p:ph type="title" idx="4294967295"/>
          </p:nvPr>
        </p:nvSpPr>
        <p:spPr>
          <a:xfrm>
            <a:off x="0" y="31955"/>
            <a:ext cx="9144000" cy="1143000"/>
          </a:xfrm>
        </p:spPr>
        <p:txBody>
          <a:bodyPr/>
          <a:lstStyle/>
          <a:p>
            <a:pPr eaLnBrk="1" hangingPunct="1">
              <a:defRPr/>
            </a:pPr>
            <a:r>
              <a:rPr lang="en-US" dirty="0"/>
              <a:t>Future Plans: Employment</a:t>
            </a:r>
            <a:r>
              <a:rPr lang="en-US" sz="1200" dirty="0"/>
              <a:t/>
            </a:r>
            <a:br>
              <a:rPr lang="en-US" sz="1200" dirty="0"/>
            </a:br>
            <a:endParaRPr lang="en-US" sz="1200" dirty="0"/>
          </a:p>
        </p:txBody>
      </p:sp>
      <p:graphicFrame>
        <p:nvGraphicFramePr>
          <p:cNvPr id="420948" name="primary activity"/>
          <p:cNvGraphicFramePr>
            <a:graphicFrameLocks noGrp="1"/>
          </p:cNvGraphicFramePr>
          <p:nvPr>
            <p:custDataLst>
              <p:tags r:id="rId1"/>
            </p:custDataLst>
            <p:extLst>
              <p:ext uri="{D42A27DB-BD31-4B8C-83A1-F6EECF244321}">
                <p14:modId xmlns:p14="http://schemas.microsoft.com/office/powerpoint/2010/main" val="2723029205"/>
              </p:ext>
            </p:extLst>
          </p:nvPr>
        </p:nvGraphicFramePr>
        <p:xfrm>
          <a:off x="1371600" y="1174955"/>
          <a:ext cx="6400800" cy="1170096"/>
        </p:xfrm>
        <a:graphic>
          <a:graphicData uri="http://schemas.openxmlformats.org/drawingml/2006/table">
            <a:tbl>
              <a:tblPr/>
              <a:tblGrid>
                <a:gridCol w="42672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tblGrid>
              <a:tr h="560664">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1600" b="1" i="0" u="sng" strike="noStrike" cap="none" normalizeH="0" baseline="0" dirty="0">
                          <a:ln>
                            <a:noFill/>
                          </a:ln>
                          <a:solidFill>
                            <a:schemeClr val="tx2"/>
                          </a:solidFill>
                          <a:effectLst/>
                          <a:latin typeface="+mn-lt"/>
                        </a:rPr>
                        <a:t>Planned Primary Activity Fall 2020</a:t>
                      </a:r>
                      <a:endParaRPr kumimoji="0" lang="en-US" sz="1600" b="1" i="0" u="sng" strike="noStrike" cap="none" normalizeH="0" baseline="0" dirty="0">
                        <a:ln>
                          <a:noFill/>
                        </a:ln>
                        <a:solidFill>
                          <a:schemeClr val="tx2"/>
                        </a:solidFill>
                        <a:effectLst/>
                        <a:latin typeface="Garamond" pitchFamily="18" charset="0"/>
                      </a:endParaRP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Your</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rgbClr val="93328E"/>
                          </a:solidFill>
                          <a:effectLst/>
                          <a:latin typeface="Garamond" pitchFamily="18" charset="0"/>
                        </a:rPr>
                        <a:t> </a:t>
                      </a:r>
                      <a:r>
                        <a:rPr kumimoji="0" lang="en-US" sz="1400" b="1" i="0" u="sng" strike="noStrike" cap="none" normalizeH="0" baseline="0" dirty="0">
                          <a:ln>
                            <a:noFill/>
                          </a:ln>
                          <a:solidFill>
                            <a:schemeClr val="bg1"/>
                          </a:solidFill>
                          <a:effectLst/>
                          <a:latin typeface="Garamond" pitchFamily="18" charset="0"/>
                        </a:rPr>
                        <a:t>Inst</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rgbClr val="93328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Comp</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1"/>
                          </a:solidFill>
                          <a:effectLst/>
                          <a:latin typeface="Garamond" pitchFamily="18" charset="0"/>
                        </a:rPr>
                        <a:t>Group</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rgbClr val="1F2A44"/>
                    </a:solidFill>
                  </a:tcPr>
                </a:tc>
                <a:extLst>
                  <a:ext uri="{0D108BD9-81ED-4DB2-BD59-A6C34878D82A}">
                    <a16:rowId xmlns:a16="http://schemas.microsoft.com/office/drawing/2014/main" val="10000"/>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Working full-time</a:t>
                      </a:r>
                    </a:p>
                  </a:txBody>
                  <a:tcPr marL="85725" marR="0" marT="0" marB="0"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75.7%</a:t>
                      </a:r>
                      <a:endParaRPr kumimoji="0" lang="en-US" sz="1400" b="1" i="0" u="none" strike="noStrike" cap="none" normalizeH="0" baseline="0" dirty="0">
                        <a:ln>
                          <a:noFill/>
                        </a:ln>
                        <a:solidFill>
                          <a:schemeClr val="bg1"/>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solidFill>
                      <a:srgbClr val="93328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74.5%</a:t>
                      </a:r>
                      <a:endParaRPr kumimoji="0" lang="en-US" sz="1400" b="1" i="0" u="none" strike="noStrike" cap="none" normalizeH="0" baseline="0" dirty="0">
                        <a:ln>
                          <a:noFill/>
                        </a:ln>
                        <a:solidFill>
                          <a:schemeClr val="bg1"/>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solidFill>
                      <a:srgbClr val="1F2A44"/>
                    </a:solidFill>
                  </a:tcPr>
                </a:tc>
                <a:extLst>
                  <a:ext uri="{0D108BD9-81ED-4DB2-BD59-A6C34878D82A}">
                    <a16:rowId xmlns:a16="http://schemas.microsoft.com/office/drawing/2014/main" val="10001"/>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Working part-time</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28.4%</a:t>
                      </a:r>
                      <a:endParaRPr kumimoji="0" lang="en-US" sz="1400" b="1" i="0" u="none" strike="noStrike" cap="none" normalizeH="0" baseline="0" dirty="0">
                        <a:ln>
                          <a:noFill/>
                        </a:ln>
                        <a:solidFill>
                          <a:schemeClr val="bg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solidFill>
                      <a:srgbClr val="93328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40.9%</a:t>
                      </a:r>
                      <a:endParaRPr kumimoji="0" lang="en-US" sz="1400" b="1" i="0" u="none" strike="noStrike" cap="none" normalizeH="0" baseline="0" dirty="0">
                        <a:ln>
                          <a:noFill/>
                        </a:ln>
                        <a:solidFill>
                          <a:schemeClr val="bg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2"/>
                  </a:ext>
                </a:extLst>
              </a:tr>
            </a:tbl>
          </a:graphicData>
        </a:graphic>
      </p:graphicFrame>
      <p:graphicFrame>
        <p:nvGraphicFramePr>
          <p:cNvPr id="8" name="employment plans"/>
          <p:cNvGraphicFramePr>
            <a:graphicFrameLocks/>
          </p:cNvGraphicFramePr>
          <p:nvPr>
            <p:extLst>
              <p:ext uri="{D42A27DB-BD31-4B8C-83A1-F6EECF244321}">
                <p14:modId xmlns:p14="http://schemas.microsoft.com/office/powerpoint/2010/main" val="152359840"/>
              </p:ext>
            </p:extLst>
          </p:nvPr>
        </p:nvGraphicFramePr>
        <p:xfrm>
          <a:off x="457200" y="2514600"/>
          <a:ext cx="8229600" cy="4038600"/>
        </p:xfrm>
        <a:graphic>
          <a:graphicData uri="http://schemas.openxmlformats.org/drawingml/2006/chart">
            <c:chart xmlns:c="http://schemas.openxmlformats.org/drawingml/2006/chart" xmlns:r="http://schemas.openxmlformats.org/officeDocument/2006/relationships" r:id="rId4"/>
          </a:graphicData>
        </a:graphic>
      </p:graphicFrame>
      <p:sp>
        <p:nvSpPr>
          <p:cNvPr id="7" name="Footer Placeholder 6"/>
          <p:cNvSpPr>
            <a:spLocks noGrp="1"/>
          </p:cNvSpPr>
          <p:nvPr>
            <p:ph type="ftr" sz="quarter" idx="10"/>
          </p:nvPr>
        </p:nvSpPr>
        <p:spPr/>
        <p:txBody>
          <a:bodyPr/>
          <a:lstStyle/>
          <a:p>
            <a:pPr>
              <a:defRPr/>
            </a:pPr>
            <a:r>
              <a:rPr lang="en-US" dirty="0"/>
              <a:t>2020 College Senior Survey</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03FCFC5-10E2-4A97-9FE2-67E9545CBE5A}" type="slidenum">
              <a:rPr lang="en-US" sz="1200" u="none"/>
              <a:pPr algn="r" eaLnBrk="1" hangingPunct="1"/>
              <a:t>33</a:t>
            </a:fld>
            <a:endParaRPr lang="en-US" sz="1200" u="none"/>
          </a:p>
        </p:txBody>
      </p:sp>
      <p:sp>
        <p:nvSpPr>
          <p:cNvPr id="52227" name="Slide Number Placeholder 5"/>
          <p:cNvSpPr>
            <a:spLocks noGrp="1"/>
          </p:cNvSpPr>
          <p:nvPr>
            <p:ph type="sldNum" sz="quarter" idx="11"/>
          </p:nvPr>
        </p:nvSpPr>
        <p:spPr>
          <a:noFill/>
        </p:spPr>
        <p:txBody>
          <a:bodyPr/>
          <a:lstStyle/>
          <a:p>
            <a:fld id="{3D5B78E3-7D4E-4F9B-AB9C-A8B6B6FA1824}" type="slidenum">
              <a:rPr lang="en-US" smtClean="0"/>
              <a:pPr/>
              <a:t>33</a:t>
            </a:fld>
            <a:endParaRPr lang="en-US"/>
          </a:p>
        </p:txBody>
      </p:sp>
      <p:sp>
        <p:nvSpPr>
          <p:cNvPr id="50182" name="Rectangle 2"/>
          <p:cNvSpPr>
            <a:spLocks noGrp="1" noChangeArrowheads="1"/>
          </p:cNvSpPr>
          <p:nvPr>
            <p:ph type="title" idx="4294967295"/>
          </p:nvPr>
        </p:nvSpPr>
        <p:spPr>
          <a:xfrm>
            <a:off x="914400" y="152400"/>
            <a:ext cx="8226425" cy="990600"/>
          </a:xfrm>
        </p:spPr>
        <p:txBody>
          <a:bodyPr/>
          <a:lstStyle/>
          <a:p>
            <a:pPr eaLnBrk="1" hangingPunct="1">
              <a:defRPr/>
            </a:pPr>
            <a:r>
              <a:rPr lang="en-US" dirty="0"/>
              <a:t>Future Plans</a:t>
            </a:r>
            <a:r>
              <a:rPr lang="en-US" sz="2000" dirty="0"/>
              <a:t/>
            </a:r>
            <a:br>
              <a:rPr lang="en-US" sz="2000" dirty="0"/>
            </a:br>
            <a:r>
              <a:rPr lang="en-US" sz="1600" dirty="0"/>
              <a:t/>
            </a:r>
            <a:br>
              <a:rPr lang="en-US" sz="1600" dirty="0"/>
            </a:br>
            <a:r>
              <a:rPr lang="en-US" sz="2200" dirty="0">
                <a:solidFill>
                  <a:schemeClr val="accent4"/>
                </a:solidFill>
              </a:rPr>
              <a:t>Probable Career/Occupation</a:t>
            </a:r>
          </a:p>
        </p:txBody>
      </p:sp>
      <p:graphicFrame>
        <p:nvGraphicFramePr>
          <p:cNvPr id="409674" name="future plans"/>
          <p:cNvGraphicFramePr>
            <a:graphicFrameLocks noGrp="1"/>
          </p:cNvGraphicFramePr>
          <p:nvPr>
            <p:custDataLst>
              <p:tags r:id="rId1"/>
            </p:custDataLst>
            <p:extLst>
              <p:ext uri="{D42A27DB-BD31-4B8C-83A1-F6EECF244321}">
                <p14:modId xmlns:p14="http://schemas.microsoft.com/office/powerpoint/2010/main" val="924901629"/>
              </p:ext>
            </p:extLst>
          </p:nvPr>
        </p:nvGraphicFramePr>
        <p:xfrm>
          <a:off x="312737" y="1676400"/>
          <a:ext cx="8602662" cy="4229102"/>
        </p:xfrm>
        <a:graphic>
          <a:graphicData uri="http://schemas.openxmlformats.org/drawingml/2006/table">
            <a:tbl>
              <a:tblPr/>
              <a:tblGrid>
                <a:gridCol w="2278063">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838200">
                  <a:extLst>
                    <a:ext uri="{9D8B030D-6E8A-4147-A177-3AD203B41FA5}">
                      <a16:colId xmlns:a16="http://schemas.microsoft.com/office/drawing/2014/main" val="20002"/>
                    </a:ext>
                  </a:extLst>
                </a:gridCol>
                <a:gridCol w="400386">
                  <a:extLst>
                    <a:ext uri="{9D8B030D-6E8A-4147-A177-3AD203B41FA5}">
                      <a16:colId xmlns:a16="http://schemas.microsoft.com/office/drawing/2014/main" val="20003"/>
                    </a:ext>
                  </a:extLst>
                </a:gridCol>
                <a:gridCol w="2800014">
                  <a:extLst>
                    <a:ext uri="{9D8B030D-6E8A-4147-A177-3AD203B41FA5}">
                      <a16:colId xmlns:a16="http://schemas.microsoft.com/office/drawing/2014/main" val="20004"/>
                    </a:ext>
                  </a:extLst>
                </a:gridCol>
                <a:gridCol w="825629">
                  <a:extLst>
                    <a:ext uri="{9D8B030D-6E8A-4147-A177-3AD203B41FA5}">
                      <a16:colId xmlns:a16="http://schemas.microsoft.com/office/drawing/2014/main" val="20005"/>
                    </a:ext>
                  </a:extLst>
                </a:gridCol>
                <a:gridCol w="774570">
                  <a:extLst>
                    <a:ext uri="{9D8B030D-6E8A-4147-A177-3AD203B41FA5}">
                      <a16:colId xmlns:a16="http://schemas.microsoft.com/office/drawing/2014/main" val="20006"/>
                    </a:ext>
                  </a:extLst>
                </a:gridCol>
              </a:tblGrid>
              <a:tr h="560822">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1600" b="1" i="0" u="sng" strike="noStrike" cap="none" normalizeH="0" baseline="0" dirty="0">
                          <a:ln>
                            <a:noFill/>
                          </a:ln>
                          <a:solidFill>
                            <a:schemeClr val="tx1"/>
                          </a:solidFill>
                          <a:effectLst/>
                          <a:latin typeface="Garamond" pitchFamily="18" charset="0"/>
                        </a:rPr>
                        <a:t>Career/Occupation</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 </a:t>
                      </a:r>
                      <a:r>
                        <a:rPr kumimoji="0" lang="en-US" sz="1400" b="1" i="0" u="sng" strike="noStrike" cap="none" normalizeH="0" baseline="0" dirty="0">
                          <a:ln>
                            <a:noFill/>
                          </a:ln>
                          <a:solidFill>
                            <a:schemeClr val="bg1"/>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defRPr/>
                      </a:pPr>
                      <a:r>
                        <a:rPr kumimoji="0" lang="en-US" sz="1600" b="1" i="0" u="sng" strike="noStrike" cap="none" normalizeH="0" baseline="0" dirty="0">
                          <a:ln>
                            <a:noFill/>
                          </a:ln>
                          <a:solidFill>
                            <a:schemeClr val="tx1"/>
                          </a:solidFill>
                          <a:effectLst/>
                          <a:latin typeface="Garamond" pitchFamily="18" charset="0"/>
                        </a:rPr>
                        <a:t>Career/Occupation</a:t>
                      </a: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1"/>
                          </a:solidFill>
                          <a:effectLst/>
                          <a:latin typeface="Garamond" pitchFamily="18" charset="0"/>
                        </a:rPr>
                        <a:t> Inst</a:t>
                      </a:r>
                    </a:p>
                  </a:txBody>
                  <a:tcPr marL="91436" marR="91436" marT="45715" marB="45715" anchor="ctr"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0"/>
                  </a:ext>
                </a:extLst>
              </a:tr>
              <a:tr h="366828">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a:ln>
                            <a:noFill/>
                          </a:ln>
                          <a:solidFill>
                            <a:schemeClr val="tx2"/>
                          </a:solidFill>
                          <a:effectLst/>
                          <a:latin typeface="Garamond" pitchFamily="18" charset="0"/>
                        </a:rPr>
                        <a:t>Artist</a:t>
                      </a: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5.9%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7.4%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Health professional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2.9%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6.5%</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1"/>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Business</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36.8%</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17.6%</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Homemaker (full-time)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2"/>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Business (Clerical)</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Lawyer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5.9%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4.1%</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3"/>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Clergy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Military (career)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10"/>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Educators</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4.4%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8.5%</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Nurse</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1.5%</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4"/>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Education Administrator</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2.9%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2.9%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Research Scientist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4.4%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7.4%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5"/>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Doctor (MD, DDS or DVM)</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8.8%</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6.8%</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Social/Welfare/Rec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1.5%</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2.8%</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6"/>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defRPr/>
                      </a:pPr>
                      <a:r>
                        <a:rPr kumimoji="0" lang="en-US" sz="1400" b="1" i="0" u="none" strike="noStrike" cap="none" normalizeH="0" baseline="0" dirty="0" smtClean="0">
                          <a:ln>
                            <a:noFill/>
                          </a:ln>
                          <a:solidFill>
                            <a:schemeClr val="tx2"/>
                          </a:solidFill>
                          <a:effectLst/>
                          <a:latin typeface="Garamond" pitchFamily="18" charset="0"/>
                        </a:rPr>
                        <a:t>Engineer</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1.1%</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Skilled </a:t>
                      </a:r>
                      <a:r>
                        <a:rPr kumimoji="0" lang="en-US" sz="1400" b="1" i="0" u="none" strike="noStrike" cap="none" normalizeH="0" baseline="0" dirty="0" smtClean="0">
                          <a:ln>
                            <a:noFill/>
                          </a:ln>
                          <a:solidFill>
                            <a:schemeClr val="tx2"/>
                          </a:solidFill>
                          <a:effectLst/>
                          <a:latin typeface="Garamond" pitchFamily="18" charset="0"/>
                        </a:rPr>
                        <a:t>worker</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7"/>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defRPr/>
                      </a:pPr>
                      <a:r>
                        <a:rPr kumimoji="0" lang="en-US" sz="1400" b="1" i="0" u="none" strike="noStrike" cap="none" normalizeH="0" baseline="0" dirty="0" smtClean="0">
                          <a:ln>
                            <a:noFill/>
                          </a:ln>
                          <a:solidFill>
                            <a:schemeClr val="tx2"/>
                          </a:solidFill>
                          <a:effectLst/>
                          <a:latin typeface="Garamond" pitchFamily="18" charset="0"/>
                        </a:rPr>
                        <a:t>IT Professional</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2.9%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3.3%</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Other choice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10.3%</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13.9%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8"/>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Farmer or forester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2.0%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Undecided</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13.2%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14.6%</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9"/>
                  </a:ext>
                </a:extLst>
              </a:tr>
            </a:tbl>
          </a:graphicData>
        </a:graphic>
      </p:graphicFrame>
      <p:sp>
        <p:nvSpPr>
          <p:cNvPr id="6" name="Footer Placeholder 5"/>
          <p:cNvSpPr>
            <a:spLocks noGrp="1"/>
          </p:cNvSpPr>
          <p:nvPr>
            <p:ph type="ftr" sz="quarter" idx="10"/>
          </p:nvPr>
        </p:nvSpPr>
        <p:spPr/>
        <p:txBody>
          <a:bodyPr/>
          <a:lstStyle/>
          <a:p>
            <a:pPr>
              <a:defRPr/>
            </a:pPr>
            <a:r>
              <a:rPr lang="en-US" dirty="0"/>
              <a:t>2020 College Senior Survey</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48B3C719-0D47-4963-99E4-9A77EC12813D}" type="slidenum">
              <a:rPr lang="en-US" sz="1200" u="none"/>
              <a:pPr algn="r" eaLnBrk="1" hangingPunct="1"/>
              <a:t>34</a:t>
            </a:fld>
            <a:endParaRPr lang="en-US" sz="1200" u="none"/>
          </a:p>
        </p:txBody>
      </p:sp>
      <p:sp>
        <p:nvSpPr>
          <p:cNvPr id="53251" name="Slide Number Placeholder 5"/>
          <p:cNvSpPr>
            <a:spLocks noGrp="1"/>
          </p:cNvSpPr>
          <p:nvPr>
            <p:ph type="sldNum" sz="quarter" idx="11"/>
          </p:nvPr>
        </p:nvSpPr>
        <p:spPr>
          <a:noFill/>
        </p:spPr>
        <p:txBody>
          <a:bodyPr/>
          <a:lstStyle/>
          <a:p>
            <a:fld id="{20EA62FC-5393-4F90-9ECC-7ABE9142C93B}" type="slidenum">
              <a:rPr lang="en-US" smtClean="0"/>
              <a:pPr/>
              <a:t>34</a:t>
            </a:fld>
            <a:endParaRPr lang="en-US"/>
          </a:p>
        </p:txBody>
      </p:sp>
      <p:sp>
        <p:nvSpPr>
          <p:cNvPr id="52230" name="Rectangle 2"/>
          <p:cNvSpPr>
            <a:spLocks noGrp="1" noChangeArrowheads="1"/>
          </p:cNvSpPr>
          <p:nvPr>
            <p:ph type="title" idx="4294967295"/>
          </p:nvPr>
        </p:nvSpPr>
        <p:spPr>
          <a:xfrm>
            <a:off x="914400" y="152400"/>
            <a:ext cx="8226425" cy="1676400"/>
          </a:xfrm>
        </p:spPr>
        <p:txBody>
          <a:bodyPr/>
          <a:lstStyle/>
          <a:p>
            <a:pPr eaLnBrk="1" hangingPunct="1">
              <a:defRPr/>
            </a:pPr>
            <a:r>
              <a:rPr lang="en-US" dirty="0"/>
              <a:t>Future Plans</a:t>
            </a:r>
            <a:br>
              <a:rPr lang="en-US" dirty="0"/>
            </a:br>
            <a:r>
              <a:rPr lang="en-US" sz="1600" dirty="0">
                <a:solidFill>
                  <a:schemeClr val="accent1">
                    <a:lumMod val="50000"/>
                  </a:schemeClr>
                </a:solidFill>
              </a:rPr>
              <a:t/>
            </a:r>
            <a:br>
              <a:rPr lang="en-US" sz="1600" dirty="0">
                <a:solidFill>
                  <a:schemeClr val="accent1">
                    <a:lumMod val="50000"/>
                  </a:schemeClr>
                </a:solidFill>
              </a:rPr>
            </a:br>
            <a:r>
              <a:rPr lang="en-US" sz="1800" dirty="0">
                <a:solidFill>
                  <a:schemeClr val="accent4"/>
                </a:solidFill>
              </a:rPr>
              <a:t>When thinking about your career path after college, </a:t>
            </a:r>
            <a:br>
              <a:rPr lang="en-US" sz="1800" dirty="0">
                <a:solidFill>
                  <a:schemeClr val="accent4"/>
                </a:solidFill>
              </a:rPr>
            </a:br>
            <a:r>
              <a:rPr lang="en-US" sz="1800" dirty="0">
                <a:solidFill>
                  <a:schemeClr val="accent4"/>
                </a:solidFill>
              </a:rPr>
              <a:t>how important are the following considerations:</a:t>
            </a:r>
            <a:br>
              <a:rPr lang="en-US" sz="1800" dirty="0">
                <a:solidFill>
                  <a:schemeClr val="accent4"/>
                </a:solidFill>
              </a:rPr>
            </a:br>
            <a:r>
              <a:rPr lang="en-US" sz="1200" dirty="0">
                <a:solidFill>
                  <a:schemeClr val="accent1"/>
                </a:solidFill>
              </a:rPr>
              <a:t/>
            </a:r>
            <a:br>
              <a:rPr lang="en-US" sz="1200" dirty="0">
                <a:solidFill>
                  <a:schemeClr val="accent1"/>
                </a:solidFill>
              </a:rPr>
            </a:br>
            <a:r>
              <a:rPr lang="en-US" sz="1200" b="0" dirty="0"/>
              <a:t>(Percentages </a:t>
            </a:r>
            <a:r>
              <a:rPr lang="en-US" sz="1200" b="0" dirty="0" smtClean="0"/>
              <a:t>responding </a:t>
            </a:r>
            <a:r>
              <a:rPr lang="en-US" sz="1200" b="0" dirty="0"/>
              <a:t>“Essential” </a:t>
            </a:r>
            <a:r>
              <a:rPr lang="en-US" sz="1200" b="0" dirty="0" smtClean="0"/>
              <a:t>or </a:t>
            </a:r>
            <a:r>
              <a:rPr lang="en-US" sz="1200" b="0" dirty="0"/>
              <a:t>“Very Important” responses)</a:t>
            </a:r>
          </a:p>
        </p:txBody>
      </p:sp>
      <p:graphicFrame>
        <p:nvGraphicFramePr>
          <p:cNvPr id="6" name="Table 5"/>
          <p:cNvGraphicFramePr>
            <a:graphicFrameLocks noGrp="1"/>
          </p:cNvGraphicFramePr>
          <p:nvPr>
            <p:extLst>
              <p:ext uri="{D42A27DB-BD31-4B8C-83A1-F6EECF244321}">
                <p14:modId xmlns:p14="http://schemas.microsoft.com/office/powerpoint/2010/main" val="2530140625"/>
              </p:ext>
            </p:extLst>
          </p:nvPr>
        </p:nvGraphicFramePr>
        <p:xfrm>
          <a:off x="914400" y="1914144"/>
          <a:ext cx="7543800" cy="4450080"/>
        </p:xfrm>
        <a:graphic>
          <a:graphicData uri="http://schemas.openxmlformats.org/drawingml/2006/table">
            <a:tbl>
              <a:tblPr bandCol="1">
                <a:tableStyleId>{D27102A9-8310-4765-A935-A1911B00CA55}</a:tableStyleId>
              </a:tblPr>
              <a:tblGrid>
                <a:gridCol w="2514600">
                  <a:extLst>
                    <a:ext uri="{9D8B030D-6E8A-4147-A177-3AD203B41FA5}">
                      <a16:colId xmlns:a16="http://schemas.microsoft.com/office/drawing/2014/main" val="20000"/>
                    </a:ext>
                  </a:extLst>
                </a:gridCol>
                <a:gridCol w="251460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tblGrid>
              <a:tr h="370840">
                <a:tc>
                  <a:txBody>
                    <a:bodyPr/>
                    <a:lstStyle/>
                    <a:p>
                      <a:endParaRPr lang="en-US" b="1" dirty="0">
                        <a:solidFill>
                          <a:schemeClr val="tx2"/>
                        </a:solidFill>
                      </a:endParaRPr>
                    </a:p>
                  </a:txBody>
                  <a:tcPr>
                    <a:solidFill>
                      <a:schemeClr val="bg1">
                        <a:alpha val="20000"/>
                      </a:schemeClr>
                    </a:solidFill>
                  </a:tcPr>
                </a:tc>
                <a:tc>
                  <a:txBody>
                    <a:bodyPr/>
                    <a:lstStyle/>
                    <a:p>
                      <a:pPr algn="ctr"/>
                      <a:r>
                        <a:rPr lang="en-US" sz="1600" b="1" dirty="0">
                          <a:solidFill>
                            <a:schemeClr val="bg1"/>
                          </a:solidFill>
                        </a:rPr>
                        <a:t>Your</a:t>
                      </a:r>
                      <a:r>
                        <a:rPr lang="en-US" sz="1600" b="1" baseline="0" dirty="0">
                          <a:solidFill>
                            <a:schemeClr val="bg1"/>
                          </a:solidFill>
                        </a:rPr>
                        <a:t> Institution</a:t>
                      </a:r>
                      <a:endParaRPr lang="en-US" sz="1600" b="1" dirty="0">
                        <a:solidFill>
                          <a:schemeClr val="bg1"/>
                        </a:solidFill>
                      </a:endParaRPr>
                    </a:p>
                  </a:txBody>
                  <a:tcPr>
                    <a:solidFill>
                      <a:srgbClr val="93328E"/>
                    </a:solidFill>
                  </a:tcPr>
                </a:tc>
                <a:tc>
                  <a:txBody>
                    <a:bodyPr/>
                    <a:lstStyle/>
                    <a:p>
                      <a:pPr algn="ctr"/>
                      <a:r>
                        <a:rPr lang="en-US" sz="1600" b="1" dirty="0">
                          <a:solidFill>
                            <a:schemeClr val="bg1"/>
                          </a:solidFill>
                        </a:rPr>
                        <a:t>Comparison Group</a:t>
                      </a:r>
                    </a:p>
                  </a:txBody>
                  <a:tcPr>
                    <a:solidFill>
                      <a:srgbClr val="1F2A44"/>
                    </a:solidFill>
                  </a:tcPr>
                </a:tc>
                <a:extLst>
                  <a:ext uri="{0D108BD9-81ED-4DB2-BD59-A6C34878D82A}">
                    <a16:rowId xmlns:a16="http://schemas.microsoft.com/office/drawing/2014/main" val="10000"/>
                  </a:ext>
                </a:extLst>
              </a:tr>
              <a:tr h="370840">
                <a:tc>
                  <a:txBody>
                    <a:bodyPr/>
                    <a:lstStyle/>
                    <a:p>
                      <a:r>
                        <a:rPr lang="en-US" sz="1400" b="1" dirty="0">
                          <a:solidFill>
                            <a:schemeClr val="tx2"/>
                          </a:solidFill>
                        </a:rPr>
                        <a:t>Work/Life</a:t>
                      </a:r>
                      <a:r>
                        <a:rPr lang="en-US" sz="1400" b="1" baseline="0" dirty="0">
                          <a:solidFill>
                            <a:schemeClr val="tx2"/>
                          </a:solidFill>
                        </a:rPr>
                        <a:t> balance</a:t>
                      </a:r>
                    </a:p>
                  </a:txBody>
                  <a:tcPr>
                    <a:solidFill>
                      <a:schemeClr val="bg1">
                        <a:alpha val="20000"/>
                      </a:schemeClr>
                    </a:solidFill>
                  </a:tcPr>
                </a:tc>
                <a:tc>
                  <a:txBody>
                    <a:bodyPr/>
                    <a:lstStyle/>
                    <a:p>
                      <a:pPr algn="ctr"/>
                      <a:r>
                        <a:rPr lang="en-US" sz="1600" b="1" smtClean="0">
                          <a:solidFill>
                            <a:schemeClr val="bg1"/>
                          </a:solidFill>
                        </a:rPr>
                        <a:t>81.0%</a:t>
                      </a:r>
                      <a:endParaRPr lang="en-US" sz="1600" b="1" dirty="0">
                        <a:solidFill>
                          <a:schemeClr val="bg1"/>
                        </a:solidFill>
                      </a:endParaRPr>
                    </a:p>
                  </a:txBody>
                  <a:tcPr>
                    <a:solidFill>
                      <a:srgbClr val="93328E"/>
                    </a:solidFill>
                  </a:tcPr>
                </a:tc>
                <a:tc>
                  <a:txBody>
                    <a:bodyPr/>
                    <a:lstStyle/>
                    <a:p>
                      <a:pPr algn="ctr"/>
                      <a:r>
                        <a:rPr lang="en-US" sz="1600" b="1" smtClean="0">
                          <a:solidFill>
                            <a:schemeClr val="bg1"/>
                          </a:solidFill>
                        </a:rPr>
                        <a:t>88.8%</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1"/>
                  </a:ext>
                </a:extLst>
              </a:tr>
              <a:tr h="370840">
                <a:tc>
                  <a:txBody>
                    <a:bodyPr/>
                    <a:lstStyle/>
                    <a:p>
                      <a:r>
                        <a:rPr lang="en-US" sz="1400" b="1" dirty="0">
                          <a:solidFill>
                            <a:schemeClr val="tx2"/>
                          </a:solidFill>
                        </a:rPr>
                        <a:t>Stable,</a:t>
                      </a:r>
                      <a:r>
                        <a:rPr lang="en-US" sz="1400" b="1" baseline="0" dirty="0">
                          <a:solidFill>
                            <a:schemeClr val="tx2"/>
                          </a:solidFill>
                        </a:rPr>
                        <a:t> secure future</a:t>
                      </a:r>
                      <a:endParaRPr lang="en-US" sz="1400" b="1" dirty="0">
                        <a:solidFill>
                          <a:schemeClr val="tx2"/>
                        </a:solidFill>
                      </a:endParaRPr>
                    </a:p>
                  </a:txBody>
                  <a:tcPr>
                    <a:solidFill>
                      <a:schemeClr val="bg1">
                        <a:alpha val="20000"/>
                      </a:schemeClr>
                    </a:solidFill>
                  </a:tcPr>
                </a:tc>
                <a:tc>
                  <a:txBody>
                    <a:bodyPr/>
                    <a:lstStyle/>
                    <a:p>
                      <a:pPr algn="ctr"/>
                      <a:r>
                        <a:rPr lang="en-US" sz="1600" b="1" smtClean="0">
                          <a:solidFill>
                            <a:schemeClr val="bg1"/>
                          </a:solidFill>
                        </a:rPr>
                        <a:t>81.0%</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83.3%</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2"/>
                  </a:ext>
                </a:extLst>
              </a:tr>
              <a:tr h="370840">
                <a:tc>
                  <a:txBody>
                    <a:bodyPr/>
                    <a:lstStyle/>
                    <a:p>
                      <a:r>
                        <a:rPr lang="en-US" sz="1400" b="1" dirty="0">
                          <a:solidFill>
                            <a:schemeClr val="tx2"/>
                          </a:solidFill>
                        </a:rPr>
                        <a:t>Availability of jobs</a:t>
                      </a:r>
                    </a:p>
                  </a:txBody>
                  <a:tcPr>
                    <a:solidFill>
                      <a:schemeClr val="bg1">
                        <a:alpha val="20000"/>
                      </a:schemeClr>
                    </a:solidFill>
                  </a:tcPr>
                </a:tc>
                <a:tc>
                  <a:txBody>
                    <a:bodyPr/>
                    <a:lstStyle/>
                    <a:p>
                      <a:pPr algn="ctr"/>
                      <a:r>
                        <a:rPr lang="en-US" sz="1600" b="1" smtClean="0">
                          <a:solidFill>
                            <a:schemeClr val="bg1"/>
                          </a:solidFill>
                        </a:rPr>
                        <a:t>70.3%</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75.1%</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3"/>
                  </a:ext>
                </a:extLst>
              </a:tr>
              <a:tr h="370840">
                <a:tc>
                  <a:txBody>
                    <a:bodyPr/>
                    <a:lstStyle/>
                    <a:p>
                      <a:r>
                        <a:rPr lang="en-US" sz="1400" b="1" dirty="0">
                          <a:solidFill>
                            <a:schemeClr val="tx2"/>
                          </a:solidFill>
                        </a:rPr>
                        <a:t>Ability to pay off debt</a:t>
                      </a:r>
                    </a:p>
                  </a:txBody>
                  <a:tcPr>
                    <a:solidFill>
                      <a:schemeClr val="bg1">
                        <a:alpha val="20000"/>
                      </a:schemeClr>
                    </a:solidFill>
                  </a:tcPr>
                </a:tc>
                <a:tc>
                  <a:txBody>
                    <a:bodyPr/>
                    <a:lstStyle/>
                    <a:p>
                      <a:pPr algn="ctr"/>
                      <a:r>
                        <a:rPr lang="en-US" sz="1600" b="1" smtClean="0">
                          <a:solidFill>
                            <a:schemeClr val="bg1"/>
                          </a:solidFill>
                        </a:rPr>
                        <a:t>74.3%</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70.6%</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4"/>
                  </a:ext>
                </a:extLst>
              </a:tr>
              <a:tr h="370840">
                <a:tc>
                  <a:txBody>
                    <a:bodyPr/>
                    <a:lstStyle/>
                    <a:p>
                      <a:r>
                        <a:rPr lang="en-US" sz="1400" b="1" dirty="0">
                          <a:solidFill>
                            <a:schemeClr val="tx2"/>
                          </a:solidFill>
                        </a:rPr>
                        <a:t>Leadership potential</a:t>
                      </a:r>
                    </a:p>
                  </a:txBody>
                  <a:tcPr>
                    <a:solidFill>
                      <a:schemeClr val="bg1">
                        <a:alpha val="20000"/>
                      </a:schemeClr>
                    </a:solidFill>
                  </a:tcPr>
                </a:tc>
                <a:tc>
                  <a:txBody>
                    <a:bodyPr/>
                    <a:lstStyle/>
                    <a:p>
                      <a:pPr algn="ctr"/>
                      <a:r>
                        <a:rPr lang="en-US" sz="1600" b="1" smtClean="0">
                          <a:solidFill>
                            <a:schemeClr val="bg1"/>
                          </a:solidFill>
                        </a:rPr>
                        <a:t>74.3%</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65.0%</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5"/>
                  </a:ext>
                </a:extLst>
              </a:tr>
              <a:tr h="370840">
                <a:tc>
                  <a:txBody>
                    <a:bodyPr/>
                    <a:lstStyle/>
                    <a:p>
                      <a:r>
                        <a:rPr lang="en-US" sz="1400" b="1" dirty="0">
                          <a:solidFill>
                            <a:schemeClr val="tx2"/>
                          </a:solidFill>
                        </a:rPr>
                        <a:t>Expression of personal</a:t>
                      </a:r>
                      <a:r>
                        <a:rPr lang="en-US" sz="1400" b="1" baseline="0" dirty="0">
                          <a:solidFill>
                            <a:schemeClr val="tx2"/>
                          </a:solidFill>
                        </a:rPr>
                        <a:t> values</a:t>
                      </a:r>
                      <a:endParaRPr lang="en-US" sz="1400" b="1" dirty="0">
                        <a:solidFill>
                          <a:schemeClr val="tx2"/>
                        </a:solidFill>
                      </a:endParaRP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64.8%</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76.2%</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6"/>
                  </a:ext>
                </a:extLst>
              </a:tr>
              <a:tr h="370840">
                <a:tc>
                  <a:txBody>
                    <a:bodyPr/>
                    <a:lstStyle/>
                    <a:p>
                      <a:r>
                        <a:rPr lang="en-US" sz="1400" b="1" dirty="0">
                          <a:solidFill>
                            <a:schemeClr val="tx2"/>
                          </a:solidFill>
                        </a:rPr>
                        <a:t>Creativity and initiative</a:t>
                      </a: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58.1%</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63.3%</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8"/>
                  </a:ext>
                </a:extLst>
              </a:tr>
              <a:tr h="370840">
                <a:tc>
                  <a:txBody>
                    <a:bodyPr/>
                    <a:lstStyle/>
                    <a:p>
                      <a:r>
                        <a:rPr lang="en-US" sz="1400" b="1" dirty="0">
                          <a:solidFill>
                            <a:schemeClr val="tx2"/>
                          </a:solidFill>
                        </a:rPr>
                        <a:t>High income potential</a:t>
                      </a: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63.5%</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56.6%</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9"/>
                  </a:ext>
                </a:extLst>
              </a:tr>
              <a:tr h="370840">
                <a:tc>
                  <a:txBody>
                    <a:bodyPr/>
                    <a:lstStyle/>
                    <a:p>
                      <a:r>
                        <a:rPr lang="en-US" sz="1400" b="1" dirty="0">
                          <a:solidFill>
                            <a:schemeClr val="tx2"/>
                          </a:solidFill>
                        </a:rPr>
                        <a:t>Working for social change</a:t>
                      </a: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39.2%</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64.0%</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10"/>
                  </a:ext>
                </a:extLst>
              </a:tr>
              <a:tr h="370840">
                <a:tc>
                  <a:txBody>
                    <a:bodyPr/>
                    <a:lstStyle/>
                    <a:p>
                      <a:r>
                        <a:rPr lang="en-US" sz="1400" b="1" dirty="0">
                          <a:solidFill>
                            <a:schemeClr val="tx2"/>
                          </a:solidFill>
                        </a:rPr>
                        <a:t>Social</a:t>
                      </a:r>
                      <a:r>
                        <a:rPr lang="en-US" sz="1400" b="1" baseline="0" dirty="0">
                          <a:solidFill>
                            <a:schemeClr val="tx2"/>
                          </a:solidFill>
                        </a:rPr>
                        <a:t> recognition or status</a:t>
                      </a:r>
                      <a:endParaRPr lang="en-US" sz="1400" b="1" dirty="0">
                        <a:solidFill>
                          <a:schemeClr val="tx2"/>
                        </a:solidFill>
                      </a:endParaRP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36.5%</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26.2%</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11"/>
                  </a:ext>
                </a:extLst>
              </a:tr>
              <a:tr h="370840">
                <a:tc>
                  <a:txBody>
                    <a:bodyPr/>
                    <a:lstStyle/>
                    <a:p>
                      <a:r>
                        <a:rPr lang="en-US" sz="1400" b="1" dirty="0">
                          <a:solidFill>
                            <a:schemeClr val="tx2"/>
                          </a:solidFill>
                        </a:rPr>
                        <a:t>Connection to college major</a:t>
                      </a: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44.6%</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48.6%</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12"/>
                  </a:ext>
                </a:extLst>
              </a:tr>
            </a:tbl>
          </a:graphicData>
        </a:graphic>
      </p:graphicFrame>
      <p:sp>
        <p:nvSpPr>
          <p:cNvPr id="7" name="Footer Placeholder 6"/>
          <p:cNvSpPr>
            <a:spLocks noGrp="1"/>
          </p:cNvSpPr>
          <p:nvPr>
            <p:ph type="ftr" sz="quarter" idx="10"/>
          </p:nvPr>
        </p:nvSpPr>
        <p:spPr/>
        <p:txBody>
          <a:bodyPr/>
          <a:lstStyle/>
          <a:p>
            <a:pPr>
              <a:defRPr/>
            </a:pPr>
            <a:r>
              <a:rPr lang="en-US" dirty="0"/>
              <a:t>2020 College Senior Survey</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ctrTitle" sz="quarter"/>
          </p:nvPr>
        </p:nvSpPr>
        <p:spPr>
          <a:xfrm>
            <a:off x="0" y="2813050"/>
            <a:ext cx="9144000" cy="1301750"/>
          </a:xfrm>
          <a:solidFill>
            <a:schemeClr val="accent4"/>
          </a:solidFill>
          <a:ln w="9525">
            <a:solidFill>
              <a:schemeClr val="tx2"/>
            </a:solidFill>
          </a:ln>
        </p:spPr>
        <p:txBody>
          <a:bodyPr anchor="ctr"/>
          <a:lstStyle/>
          <a:p>
            <a:pPr eaLnBrk="1" hangingPunct="1">
              <a:defRPr/>
            </a:pPr>
            <a:r>
              <a:rPr lang="en-US" dirty="0">
                <a:solidFill>
                  <a:schemeClr val="bg1"/>
                </a:solidFill>
              </a:rPr>
              <a:t>Satisfaction</a:t>
            </a:r>
          </a:p>
        </p:txBody>
      </p:sp>
      <p:sp>
        <p:nvSpPr>
          <p:cNvPr id="54275" name="Subtitle 5"/>
          <p:cNvSpPr>
            <a:spLocks noGrp="1"/>
          </p:cNvSpPr>
          <p:nvPr>
            <p:ph type="subTitle" sz="quarter" idx="1"/>
          </p:nvPr>
        </p:nvSpPr>
        <p:spPr>
          <a:xfrm>
            <a:off x="1371600" y="4343400"/>
            <a:ext cx="6400800" cy="1752600"/>
          </a:xfrm>
        </p:spPr>
        <p:txBody>
          <a:bodyPr/>
          <a:lstStyle/>
          <a:p>
            <a:pPr>
              <a:defRPr/>
            </a:pPr>
            <a:r>
              <a:rPr lang="en-US" sz="2400" b="1" dirty="0">
                <a:solidFill>
                  <a:schemeClr val="accent4"/>
                </a:solidFill>
                <a:effectLst/>
              </a:rPr>
              <a:t>Understanding how students perceive their college experience identifies areas that are working well and sheds light on those that need improvement.</a:t>
            </a:r>
          </a:p>
        </p:txBody>
      </p:sp>
      <p:sp>
        <p:nvSpPr>
          <p:cNvPr id="54277" name="Rectangle 4"/>
          <p:cNvSpPr>
            <a:spLocks noChangeArrowheads="1"/>
          </p:cNvSpPr>
          <p:nvPr/>
        </p:nvSpPr>
        <p:spPr bwMode="auto">
          <a:xfrm>
            <a:off x="2286000" y="2613025"/>
            <a:ext cx="4572000" cy="400050"/>
          </a:xfrm>
          <a:prstGeom prst="rect">
            <a:avLst/>
          </a:prstGeom>
          <a:noFill/>
          <a:ln w="9525">
            <a:noFill/>
            <a:miter lim="800000"/>
            <a:headEnd/>
            <a:tailEnd/>
          </a:ln>
        </p:spPr>
        <p:txBody>
          <a:bodyPr>
            <a:spAutoFit/>
          </a:bodyPr>
          <a:lstStyle/>
          <a:p>
            <a:endParaRPr lang="en-US"/>
          </a:p>
        </p:txBody>
      </p:sp>
      <p:sp>
        <p:nvSpPr>
          <p:cNvPr id="5" name="Footer Placeholder 7"/>
          <p:cNvSpPr>
            <a:spLocks noGrp="1"/>
          </p:cNvSpPr>
          <p:nvPr>
            <p:ph type="ftr" sz="quarter" idx="10"/>
          </p:nvPr>
        </p:nvSpPr>
        <p:spPr>
          <a:xfrm>
            <a:off x="228600" y="6400800"/>
            <a:ext cx="2895600" cy="457200"/>
          </a:xfrm>
        </p:spPr>
        <p:txBody>
          <a:bodyPr/>
          <a:lstStyle/>
          <a:p>
            <a:pPr>
              <a:defRPr/>
            </a:pPr>
            <a:r>
              <a:rPr lang="en-US" dirty="0"/>
              <a:t>2020 College Senior Survey</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76EAFE1-6D0C-4933-BB93-643164A26A40}" type="slidenum">
              <a:rPr lang="en-US" sz="1200" u="none"/>
              <a:pPr algn="r" eaLnBrk="1" hangingPunct="1"/>
              <a:t>36</a:t>
            </a:fld>
            <a:endParaRPr lang="en-US" sz="1200" u="none"/>
          </a:p>
        </p:txBody>
      </p:sp>
      <p:sp>
        <p:nvSpPr>
          <p:cNvPr id="11267" name="Rectangle 2"/>
          <p:cNvSpPr>
            <a:spLocks noGrp="1" noChangeArrowheads="1"/>
          </p:cNvSpPr>
          <p:nvPr>
            <p:ph type="title"/>
          </p:nvPr>
        </p:nvSpPr>
        <p:spPr>
          <a:xfrm>
            <a:off x="914400" y="227013"/>
            <a:ext cx="8077200" cy="1143000"/>
          </a:xfrm>
        </p:spPr>
        <p:txBody>
          <a:bodyPr/>
          <a:lstStyle/>
          <a:p>
            <a:pPr eaLnBrk="1" hangingPunct="1">
              <a:tabLst>
                <a:tab pos="3600450" algn="l"/>
              </a:tabLst>
              <a:defRPr/>
            </a:pPr>
            <a:r>
              <a:rPr lang="en-US" dirty="0">
                <a:solidFill>
                  <a:srgbClr val="1F2A44"/>
                </a:solidFill>
              </a:rPr>
              <a:t>Overall Satisfaction</a:t>
            </a:r>
            <a:br>
              <a:rPr lang="en-US" dirty="0">
                <a:solidFill>
                  <a:srgbClr val="1F2A44"/>
                </a:solidFill>
              </a:rPr>
            </a:br>
            <a:r>
              <a:rPr lang="en-US" sz="1600" dirty="0">
                <a:solidFill>
                  <a:srgbClr val="1F2A44"/>
                </a:solidFill>
              </a:rPr>
              <a:t/>
            </a:r>
            <a:br>
              <a:rPr lang="en-US" sz="1600" dirty="0">
                <a:solidFill>
                  <a:srgbClr val="1F2A44"/>
                </a:solidFill>
              </a:rPr>
            </a:br>
            <a:r>
              <a:rPr lang="en-US" sz="1800" i="1" dirty="0">
                <a:solidFill>
                  <a:srgbClr val="93328E"/>
                </a:solidFill>
              </a:rPr>
              <a:t>Overall Satisfaction </a:t>
            </a:r>
            <a:r>
              <a:rPr lang="en-US" sz="1800" dirty="0">
                <a:solidFill>
                  <a:srgbClr val="93328E"/>
                </a:solidFill>
              </a:rPr>
              <a:t>measures students’ satisfaction with the college experience. </a:t>
            </a:r>
            <a:endParaRPr lang="en-US" sz="1600" dirty="0">
              <a:solidFill>
                <a:schemeClr val="accent4"/>
              </a:solidFill>
            </a:endParaRPr>
          </a:p>
        </p:txBody>
      </p:sp>
      <p:sp>
        <p:nvSpPr>
          <p:cNvPr id="6150" name="Slide Number Placeholder 7"/>
          <p:cNvSpPr>
            <a:spLocks noGrp="1"/>
          </p:cNvSpPr>
          <p:nvPr>
            <p:ph type="sldNum" sz="quarter" idx="11"/>
          </p:nvPr>
        </p:nvSpPr>
        <p:spPr>
          <a:noFill/>
        </p:spPr>
        <p:txBody>
          <a:bodyPr/>
          <a:lstStyle/>
          <a:p>
            <a:fld id="{41C5808D-DBA4-413A-8717-4DDDCDA269BC}" type="slidenum">
              <a:rPr lang="en-US" smtClean="0"/>
              <a:pPr/>
              <a:t>36</a:t>
            </a:fld>
            <a:endParaRPr lang="en-US"/>
          </a:p>
        </p:txBody>
      </p:sp>
      <p:sp>
        <p:nvSpPr>
          <p:cNvPr id="11271" name="TextBox 9"/>
          <p:cNvSpPr txBox="1">
            <a:spLocks noChangeArrowheads="1"/>
          </p:cNvSpPr>
          <p:nvPr/>
        </p:nvSpPr>
        <p:spPr bwMode="auto">
          <a:xfrm>
            <a:off x="5791200" y="1981200"/>
            <a:ext cx="3048000" cy="1815882"/>
          </a:xfrm>
          <a:prstGeom prst="rect">
            <a:avLst/>
          </a:prstGeom>
          <a:noFill/>
          <a:ln w="9525">
            <a:noFill/>
            <a:miter lim="800000"/>
            <a:headEnd/>
            <a:tailEnd/>
          </a:ln>
        </p:spPr>
        <p:txBody>
          <a:bodyPr>
            <a:spAutoFit/>
          </a:bodyPr>
          <a:lstStyle/>
          <a:p>
            <a:pPr>
              <a:defRPr/>
            </a:pPr>
            <a:r>
              <a:rPr lang="en-US" sz="1400" u="none" dirty="0">
                <a:solidFill>
                  <a:schemeClr val="accent1">
                    <a:lumMod val="50000"/>
                  </a:schemeClr>
                </a:solidFill>
              </a:rPr>
              <a:t>	</a:t>
            </a:r>
            <a:r>
              <a:rPr lang="en-US" sz="1400" b="1" dirty="0">
                <a:solidFill>
                  <a:schemeClr val="tx2"/>
                </a:solidFill>
              </a:rPr>
              <a:t>Construct Items</a:t>
            </a:r>
          </a:p>
          <a:p>
            <a:pPr>
              <a:defRPr/>
            </a:pPr>
            <a:endParaRPr lang="en-US" sz="1400" b="1" dirty="0">
              <a:solidFill>
                <a:schemeClr val="tx2"/>
              </a:solidFill>
            </a:endParaRPr>
          </a:p>
          <a:p>
            <a:pPr marL="285750" indent="-285750">
              <a:buFont typeface="Arial" panose="020B0604020202020204" pitchFamily="34" charset="0"/>
              <a:buChar char="•"/>
              <a:defRPr/>
            </a:pPr>
            <a:r>
              <a:rPr lang="en-US" sz="1400" b="1" u="none" dirty="0">
                <a:solidFill>
                  <a:schemeClr val="tx2"/>
                </a:solidFill>
              </a:rPr>
              <a:t>Overall college experience</a:t>
            </a:r>
          </a:p>
          <a:p>
            <a:pPr marL="285750" indent="-285750">
              <a:buFont typeface="Arial" panose="020B0604020202020204" pitchFamily="34" charset="0"/>
              <a:buChar char="•"/>
              <a:defRPr/>
            </a:pPr>
            <a:r>
              <a:rPr lang="en-US" sz="1400" b="1" u="none" dirty="0">
                <a:solidFill>
                  <a:schemeClr val="tx2"/>
                </a:solidFill>
              </a:rPr>
              <a:t>If you could make your college choice over, would you still choose to enroll at your current college</a:t>
            </a:r>
          </a:p>
          <a:p>
            <a:pPr marL="285750" indent="-285750">
              <a:buFont typeface="Arial" panose="020B0604020202020204" pitchFamily="34" charset="0"/>
              <a:buChar char="•"/>
              <a:defRPr/>
            </a:pPr>
            <a:r>
              <a:rPr lang="en-US" sz="1400" b="1" u="none" dirty="0">
                <a:solidFill>
                  <a:schemeClr val="tx2"/>
                </a:solidFill>
              </a:rPr>
              <a:t>Overall quality of instruction</a:t>
            </a:r>
          </a:p>
        </p:txBody>
      </p:sp>
      <p:graphicFrame>
        <p:nvGraphicFramePr>
          <p:cNvPr id="9" name="Overall Satisfaction"/>
          <p:cNvGraphicFramePr>
            <a:graphicFrameLocks/>
          </p:cNvGraphicFramePr>
          <p:nvPr>
            <p:extLst>
              <p:ext uri="{D42A27DB-BD31-4B8C-83A1-F6EECF244321}">
                <p14:modId xmlns:p14="http://schemas.microsoft.com/office/powerpoint/2010/main" val="3716914789"/>
              </p:ext>
            </p:extLst>
          </p:nvPr>
        </p:nvGraphicFramePr>
        <p:xfrm>
          <a:off x="495300" y="1905000"/>
          <a:ext cx="5181600" cy="4038600"/>
        </p:xfrm>
        <a:graphic>
          <a:graphicData uri="http://schemas.openxmlformats.org/drawingml/2006/chart">
            <c:chart xmlns:c="http://schemas.openxmlformats.org/drawingml/2006/chart" xmlns:r="http://schemas.openxmlformats.org/officeDocument/2006/relationships" r:id="rId3"/>
          </a:graphicData>
        </a:graphic>
      </p:graphicFrame>
      <p:sp>
        <p:nvSpPr>
          <p:cNvPr id="8" name="Footer Placeholder 7"/>
          <p:cNvSpPr>
            <a:spLocks noGrp="1"/>
          </p:cNvSpPr>
          <p:nvPr>
            <p:ph type="ftr" sz="quarter" idx="10"/>
          </p:nvPr>
        </p:nvSpPr>
        <p:spPr/>
        <p:txBody>
          <a:bodyPr/>
          <a:lstStyle/>
          <a:p>
            <a:pPr>
              <a:defRPr/>
            </a:pPr>
            <a:r>
              <a:rPr lang="en-US" dirty="0"/>
              <a:t>2020 College Senior Survey</a:t>
            </a:r>
          </a:p>
        </p:txBody>
      </p:sp>
      <p:sp>
        <p:nvSpPr>
          <p:cNvPr id="10" name="Rectangle 15"/>
          <p:cNvSpPr>
            <a:spLocks noChangeArrowheads="1"/>
          </p:cNvSpPr>
          <p:nvPr/>
        </p:nvSpPr>
        <p:spPr bwMode="auto">
          <a:xfrm>
            <a:off x="1752600" y="6019800"/>
            <a:ext cx="3140456"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1" name="TextBox 10"/>
          <p:cNvSpPr txBox="1"/>
          <p:nvPr/>
        </p:nvSpPr>
        <p:spPr>
          <a:xfrm>
            <a:off x="5867400" y="5756195"/>
            <a:ext cx="3048000" cy="461665"/>
          </a:xfrm>
          <a:prstGeom prst="rect">
            <a:avLst/>
          </a:prstGeom>
          <a:noFill/>
        </p:spPr>
        <p:txBody>
          <a:bodyPr wrap="square" rtlCol="0">
            <a:spAutoFit/>
          </a:bodyPr>
          <a:lstStyle/>
          <a:p>
            <a:r>
              <a:rPr lang="en-US" sz="1200" u="none" dirty="0"/>
              <a:t> * Includes non-binary, genderqueer, gender non-conforming, identity not listed above </a:t>
            </a:r>
            <a:endParaRPr lang="en-US" sz="1200" b="1" u="none" dirty="0"/>
          </a:p>
        </p:txBody>
      </p:sp>
    </p:spTree>
    <p:extLst>
      <p:ext uri="{BB962C8B-B14F-4D97-AF65-F5344CB8AC3E}">
        <p14:creationId xmlns:p14="http://schemas.microsoft.com/office/powerpoint/2010/main" val="3734516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76EAFE1-6D0C-4933-BB93-643164A26A40}" type="slidenum">
              <a:rPr lang="en-US" sz="1200" u="none"/>
              <a:pPr algn="r" eaLnBrk="1" hangingPunct="1"/>
              <a:t>37</a:t>
            </a:fld>
            <a:endParaRPr lang="en-US" sz="1200" u="none"/>
          </a:p>
        </p:txBody>
      </p:sp>
      <p:sp>
        <p:nvSpPr>
          <p:cNvPr id="11267" name="Rectangle 2"/>
          <p:cNvSpPr>
            <a:spLocks noGrp="1" noChangeArrowheads="1"/>
          </p:cNvSpPr>
          <p:nvPr>
            <p:ph type="title"/>
          </p:nvPr>
        </p:nvSpPr>
        <p:spPr>
          <a:xfrm>
            <a:off x="914400" y="304800"/>
            <a:ext cx="8077200" cy="1143000"/>
          </a:xfrm>
        </p:spPr>
        <p:txBody>
          <a:bodyPr/>
          <a:lstStyle/>
          <a:p>
            <a:pPr eaLnBrk="1" hangingPunct="1">
              <a:tabLst>
                <a:tab pos="3600450" algn="l"/>
              </a:tabLst>
              <a:defRPr/>
            </a:pPr>
            <a:r>
              <a:rPr lang="en-US" sz="3600" dirty="0">
                <a:solidFill>
                  <a:srgbClr val="1F2A44"/>
                </a:solidFill>
              </a:rPr>
              <a:t>Satisfaction with Coursework</a:t>
            </a:r>
            <a:r>
              <a:rPr lang="en-US" dirty="0">
                <a:solidFill>
                  <a:srgbClr val="1F2A44"/>
                </a:solidFill>
              </a:rPr>
              <a:t/>
            </a:r>
            <a:br>
              <a:rPr lang="en-US" dirty="0">
                <a:solidFill>
                  <a:srgbClr val="1F2A44"/>
                </a:solidFill>
              </a:rPr>
            </a:br>
            <a:r>
              <a:rPr lang="en-US" sz="1600" dirty="0">
                <a:solidFill>
                  <a:srgbClr val="1F2A44"/>
                </a:solidFill>
              </a:rPr>
              <a:t/>
            </a:r>
            <a:br>
              <a:rPr lang="en-US" sz="1600" dirty="0">
                <a:solidFill>
                  <a:srgbClr val="1F2A44"/>
                </a:solidFill>
              </a:rPr>
            </a:br>
            <a:r>
              <a:rPr lang="en-US" sz="1800" i="1" dirty="0">
                <a:solidFill>
                  <a:srgbClr val="93328E"/>
                </a:solidFill>
              </a:rPr>
              <a:t>Satisfaction with Coursework </a:t>
            </a:r>
            <a:r>
              <a:rPr lang="en-US" sz="1800" dirty="0">
                <a:solidFill>
                  <a:srgbClr val="93328E"/>
                </a:solidFill>
              </a:rPr>
              <a:t>measures the extent to which students see their </a:t>
            </a:r>
            <a:br>
              <a:rPr lang="en-US" sz="1800" dirty="0">
                <a:solidFill>
                  <a:srgbClr val="93328E"/>
                </a:solidFill>
              </a:rPr>
            </a:br>
            <a:r>
              <a:rPr lang="en-US" sz="1800" dirty="0">
                <a:solidFill>
                  <a:srgbClr val="93328E"/>
                </a:solidFill>
              </a:rPr>
              <a:t>coursework as relevant, useful, and applicable to their academic success and future plans. </a:t>
            </a:r>
            <a:endParaRPr lang="en-US" sz="1600" dirty="0">
              <a:solidFill>
                <a:schemeClr val="accent4"/>
              </a:solidFill>
            </a:endParaRPr>
          </a:p>
        </p:txBody>
      </p:sp>
      <p:sp>
        <p:nvSpPr>
          <p:cNvPr id="6150" name="Slide Number Placeholder 7"/>
          <p:cNvSpPr>
            <a:spLocks noGrp="1"/>
          </p:cNvSpPr>
          <p:nvPr>
            <p:ph type="sldNum" sz="quarter" idx="11"/>
          </p:nvPr>
        </p:nvSpPr>
        <p:spPr>
          <a:noFill/>
        </p:spPr>
        <p:txBody>
          <a:bodyPr/>
          <a:lstStyle/>
          <a:p>
            <a:fld id="{41C5808D-DBA4-413A-8717-4DDDCDA269BC}" type="slidenum">
              <a:rPr lang="en-US" smtClean="0"/>
              <a:pPr/>
              <a:t>37</a:t>
            </a:fld>
            <a:endParaRPr lang="en-US"/>
          </a:p>
        </p:txBody>
      </p:sp>
      <p:sp>
        <p:nvSpPr>
          <p:cNvPr id="11271" name="TextBox 9"/>
          <p:cNvSpPr txBox="1">
            <a:spLocks noChangeArrowheads="1"/>
          </p:cNvSpPr>
          <p:nvPr/>
        </p:nvSpPr>
        <p:spPr bwMode="auto">
          <a:xfrm>
            <a:off x="5791200" y="1981200"/>
            <a:ext cx="3048000" cy="2677656"/>
          </a:xfrm>
          <a:prstGeom prst="rect">
            <a:avLst/>
          </a:prstGeom>
          <a:noFill/>
          <a:ln w="9525">
            <a:noFill/>
            <a:miter lim="800000"/>
            <a:headEnd/>
            <a:tailEnd/>
          </a:ln>
        </p:spPr>
        <p:txBody>
          <a:bodyPr>
            <a:spAutoFit/>
          </a:bodyPr>
          <a:lstStyle/>
          <a:p>
            <a:pPr>
              <a:defRPr/>
            </a:pPr>
            <a:r>
              <a:rPr lang="en-US" sz="1400" u="none" dirty="0">
                <a:solidFill>
                  <a:schemeClr val="tx2"/>
                </a:solidFill>
              </a:rPr>
              <a:t>	</a:t>
            </a:r>
            <a:r>
              <a:rPr lang="en-US" sz="1400" b="1" dirty="0">
                <a:solidFill>
                  <a:schemeClr val="tx2"/>
                </a:solidFill>
              </a:rPr>
              <a:t>Construct Items</a:t>
            </a:r>
          </a:p>
          <a:p>
            <a:pPr>
              <a:defRPr/>
            </a:pPr>
            <a:endParaRPr lang="en-US" sz="1400" b="1" u="none" dirty="0">
              <a:solidFill>
                <a:schemeClr val="tx2"/>
              </a:solidFill>
            </a:endParaRPr>
          </a:p>
          <a:p>
            <a:pPr marL="285750" indent="-285750">
              <a:buFont typeface="Arial" panose="020B0604020202020204" pitchFamily="34" charset="0"/>
              <a:buChar char="•"/>
              <a:defRPr/>
            </a:pPr>
            <a:r>
              <a:rPr lang="en-US" sz="1400" b="1" u="none" dirty="0">
                <a:solidFill>
                  <a:schemeClr val="tx2"/>
                </a:solidFill>
              </a:rPr>
              <a:t>Relevance of coursework to career plans</a:t>
            </a:r>
          </a:p>
          <a:p>
            <a:pPr marL="285750" indent="-285750">
              <a:buFont typeface="Arial" panose="020B0604020202020204" pitchFamily="34" charset="0"/>
              <a:buChar char="•"/>
              <a:defRPr/>
            </a:pPr>
            <a:r>
              <a:rPr lang="en-US" sz="1400" b="1" u="none" dirty="0">
                <a:solidFill>
                  <a:schemeClr val="tx2"/>
                </a:solidFill>
              </a:rPr>
              <a:t>Relevance of coursework to everyday life </a:t>
            </a:r>
          </a:p>
          <a:p>
            <a:pPr marL="285750" indent="-285750">
              <a:buFont typeface="Arial" panose="020B0604020202020204" pitchFamily="34" charset="0"/>
              <a:buChar char="•"/>
              <a:defRPr/>
            </a:pPr>
            <a:r>
              <a:rPr lang="en-US" sz="1400" b="1" u="none" dirty="0">
                <a:solidFill>
                  <a:schemeClr val="tx2"/>
                </a:solidFill>
              </a:rPr>
              <a:t>Courses in your major field</a:t>
            </a:r>
          </a:p>
          <a:p>
            <a:pPr marL="285750" indent="-285750">
              <a:buFont typeface="Arial" panose="020B0604020202020204" pitchFamily="34" charset="0"/>
              <a:buChar char="•"/>
              <a:defRPr/>
            </a:pPr>
            <a:r>
              <a:rPr lang="en-US" sz="1400" b="1" u="none" dirty="0">
                <a:solidFill>
                  <a:schemeClr val="tx2"/>
                </a:solidFill>
              </a:rPr>
              <a:t>General education or core curriculum courses</a:t>
            </a:r>
          </a:p>
          <a:p>
            <a:pPr marL="285750" indent="-285750">
              <a:buFont typeface="Arial" panose="020B0604020202020204" pitchFamily="34" charset="0"/>
              <a:buChar char="•"/>
              <a:defRPr/>
            </a:pPr>
            <a:endParaRPr lang="en-US" sz="1400" b="1" u="none" dirty="0">
              <a:solidFill>
                <a:schemeClr val="tx2"/>
              </a:solidFill>
            </a:endParaRPr>
          </a:p>
          <a:p>
            <a:pPr marL="285750" indent="-285750">
              <a:buFont typeface="Arial" panose="020B0604020202020204" pitchFamily="34" charset="0"/>
              <a:buChar char="•"/>
              <a:defRPr/>
            </a:pPr>
            <a:endParaRPr lang="en-US" sz="1400" b="1" u="none" dirty="0">
              <a:solidFill>
                <a:schemeClr val="tx2"/>
              </a:solidFill>
            </a:endParaRPr>
          </a:p>
          <a:p>
            <a:pPr>
              <a:buFont typeface="Arial" charset="0"/>
              <a:buChar char="•"/>
              <a:defRPr/>
            </a:pPr>
            <a:endParaRPr lang="en-US" sz="1400" b="1" dirty="0">
              <a:solidFill>
                <a:schemeClr val="tx2"/>
              </a:solidFill>
            </a:endParaRPr>
          </a:p>
        </p:txBody>
      </p:sp>
      <p:graphicFrame>
        <p:nvGraphicFramePr>
          <p:cNvPr id="9" name="Satisfaction with Coursework"/>
          <p:cNvGraphicFramePr>
            <a:graphicFrameLocks/>
          </p:cNvGraphicFramePr>
          <p:nvPr>
            <p:extLst>
              <p:ext uri="{D42A27DB-BD31-4B8C-83A1-F6EECF244321}">
                <p14:modId xmlns:p14="http://schemas.microsoft.com/office/powerpoint/2010/main" val="3126786127"/>
              </p:ext>
            </p:extLst>
          </p:nvPr>
        </p:nvGraphicFramePr>
        <p:xfrm>
          <a:off x="495300" y="1905000"/>
          <a:ext cx="5181600" cy="4038600"/>
        </p:xfrm>
        <a:graphic>
          <a:graphicData uri="http://schemas.openxmlformats.org/drawingml/2006/chart">
            <c:chart xmlns:c="http://schemas.openxmlformats.org/drawingml/2006/chart" xmlns:r="http://schemas.openxmlformats.org/officeDocument/2006/relationships" r:id="rId3"/>
          </a:graphicData>
        </a:graphic>
      </p:graphicFrame>
      <p:sp>
        <p:nvSpPr>
          <p:cNvPr id="8" name="Footer Placeholder 7"/>
          <p:cNvSpPr>
            <a:spLocks noGrp="1"/>
          </p:cNvSpPr>
          <p:nvPr>
            <p:ph type="ftr" sz="quarter" idx="10"/>
          </p:nvPr>
        </p:nvSpPr>
        <p:spPr/>
        <p:txBody>
          <a:bodyPr/>
          <a:lstStyle/>
          <a:p>
            <a:pPr>
              <a:defRPr/>
            </a:pPr>
            <a:r>
              <a:rPr lang="en-US" dirty="0"/>
              <a:t>2020 College Senior Survey</a:t>
            </a:r>
          </a:p>
        </p:txBody>
      </p:sp>
      <p:sp>
        <p:nvSpPr>
          <p:cNvPr id="10" name="Rectangle 15"/>
          <p:cNvSpPr>
            <a:spLocks noChangeArrowheads="1"/>
          </p:cNvSpPr>
          <p:nvPr/>
        </p:nvSpPr>
        <p:spPr bwMode="auto">
          <a:xfrm>
            <a:off x="1752600" y="6019800"/>
            <a:ext cx="3140456"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1" name="TextBox 10"/>
          <p:cNvSpPr txBox="1"/>
          <p:nvPr/>
        </p:nvSpPr>
        <p:spPr>
          <a:xfrm>
            <a:off x="5867400" y="5756195"/>
            <a:ext cx="3048000" cy="461665"/>
          </a:xfrm>
          <a:prstGeom prst="rect">
            <a:avLst/>
          </a:prstGeom>
          <a:noFill/>
        </p:spPr>
        <p:txBody>
          <a:bodyPr wrap="square" rtlCol="0">
            <a:spAutoFit/>
          </a:bodyPr>
          <a:lstStyle/>
          <a:p>
            <a:r>
              <a:rPr lang="en-US" sz="1200" u="none" dirty="0"/>
              <a:t> * Includes non-binary, genderqueer, gender non-conforming, identity not listed above </a:t>
            </a:r>
            <a:endParaRPr lang="en-US" sz="1200" b="1" u="none" dirty="0"/>
          </a:p>
        </p:txBody>
      </p:sp>
    </p:spTree>
    <p:extLst>
      <p:ext uri="{BB962C8B-B14F-4D97-AF65-F5344CB8AC3E}">
        <p14:creationId xmlns:p14="http://schemas.microsoft.com/office/powerpoint/2010/main" val="40168810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E6D176CE-F097-416C-9EC7-AF1907CA2BC3}" type="slidenum">
              <a:rPr lang="en-US" sz="1200" u="none"/>
              <a:pPr algn="r" eaLnBrk="1" hangingPunct="1"/>
              <a:t>38</a:t>
            </a:fld>
            <a:endParaRPr lang="en-US" sz="1200" u="none"/>
          </a:p>
        </p:txBody>
      </p:sp>
      <p:sp>
        <p:nvSpPr>
          <p:cNvPr id="39940" name="Slide Number Placeholder 11"/>
          <p:cNvSpPr>
            <a:spLocks noGrp="1"/>
          </p:cNvSpPr>
          <p:nvPr>
            <p:ph type="sldNum" sz="quarter" idx="11"/>
          </p:nvPr>
        </p:nvSpPr>
        <p:spPr>
          <a:noFill/>
        </p:spPr>
        <p:txBody>
          <a:bodyPr/>
          <a:lstStyle/>
          <a:p>
            <a:fld id="{F14F45C7-6634-483C-A48F-910A1DC619F2}" type="slidenum">
              <a:rPr lang="en-US" smtClean="0"/>
              <a:pPr/>
              <a:t>38</a:t>
            </a:fld>
            <a:endParaRPr lang="en-US"/>
          </a:p>
        </p:txBody>
      </p:sp>
      <p:sp>
        <p:nvSpPr>
          <p:cNvPr id="47110" name="Rectangle 2"/>
          <p:cNvSpPr>
            <a:spLocks noGrp="1" noChangeArrowheads="1"/>
          </p:cNvSpPr>
          <p:nvPr>
            <p:ph type="title" idx="4294967295"/>
          </p:nvPr>
        </p:nvSpPr>
        <p:spPr>
          <a:xfrm>
            <a:off x="821856" y="241300"/>
            <a:ext cx="8226425" cy="1143000"/>
          </a:xfrm>
        </p:spPr>
        <p:txBody>
          <a:bodyPr>
            <a:normAutofit fontScale="90000"/>
          </a:bodyPr>
          <a:lstStyle/>
          <a:p>
            <a:pPr eaLnBrk="1" hangingPunct="1">
              <a:defRPr/>
            </a:pPr>
            <a:r>
              <a:rPr lang="en-US" sz="3600" dirty="0"/>
              <a:t>Satisfaction with Academic Support </a:t>
            </a:r>
            <a:br>
              <a:rPr lang="en-US" sz="3600" dirty="0"/>
            </a:br>
            <a:r>
              <a:rPr lang="en-US" sz="3600" dirty="0"/>
              <a:t>and Courses</a:t>
            </a:r>
            <a:r>
              <a:rPr lang="en-US" sz="1600" dirty="0"/>
              <a:t/>
            </a:r>
            <a:br>
              <a:rPr lang="en-US" sz="1600" dirty="0"/>
            </a:br>
            <a:r>
              <a:rPr lang="en-US" sz="2000" dirty="0">
                <a:solidFill>
                  <a:schemeClr val="accent4"/>
                </a:solidFill>
              </a:rPr>
              <a:t>In addition to actual coursework, various support services are instrumental in </a:t>
            </a:r>
            <a:br>
              <a:rPr lang="en-US" sz="2000" dirty="0">
                <a:solidFill>
                  <a:schemeClr val="accent4"/>
                </a:solidFill>
              </a:rPr>
            </a:br>
            <a:r>
              <a:rPr lang="en-US" sz="2000" dirty="0">
                <a:solidFill>
                  <a:schemeClr val="accent4"/>
                </a:solidFill>
              </a:rPr>
              <a:t>shaping students’ academic experiences.</a:t>
            </a:r>
            <a:endParaRPr lang="en-US" sz="1600" dirty="0">
              <a:solidFill>
                <a:schemeClr val="accent4"/>
              </a:solidFill>
            </a:endParaRPr>
          </a:p>
        </p:txBody>
      </p:sp>
      <p:graphicFrame>
        <p:nvGraphicFramePr>
          <p:cNvPr id="13" name="Support and Courses"/>
          <p:cNvGraphicFramePr>
            <a:graphicFrameLocks noChangeAspect="1"/>
          </p:cNvGraphicFramePr>
          <p:nvPr>
            <p:extLst>
              <p:ext uri="{D42A27DB-BD31-4B8C-83A1-F6EECF244321}">
                <p14:modId xmlns:p14="http://schemas.microsoft.com/office/powerpoint/2010/main" val="3789673323"/>
              </p:ext>
            </p:extLst>
          </p:nvPr>
        </p:nvGraphicFramePr>
        <p:xfrm>
          <a:off x="76200" y="1752600"/>
          <a:ext cx="89408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7114" name="TextBox 10"/>
          <p:cNvSpPr txBox="1">
            <a:spLocks noChangeArrowheads="1"/>
          </p:cNvSpPr>
          <p:nvPr/>
        </p:nvSpPr>
        <p:spPr bwMode="auto">
          <a:xfrm>
            <a:off x="5054600" y="5405567"/>
            <a:ext cx="1828800" cy="523220"/>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Overall quality of instruction</a:t>
            </a:r>
          </a:p>
        </p:txBody>
      </p:sp>
      <p:sp>
        <p:nvSpPr>
          <p:cNvPr id="47115" name="TextBox 11"/>
          <p:cNvSpPr txBox="1">
            <a:spLocks noChangeArrowheads="1"/>
          </p:cNvSpPr>
          <p:nvPr/>
        </p:nvSpPr>
        <p:spPr bwMode="auto">
          <a:xfrm>
            <a:off x="2616200" y="5405567"/>
            <a:ext cx="2209800" cy="523220"/>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Courses in your major field</a:t>
            </a:r>
          </a:p>
        </p:txBody>
      </p:sp>
      <p:sp>
        <p:nvSpPr>
          <p:cNvPr id="47116" name="TextBox 13"/>
          <p:cNvSpPr txBox="1">
            <a:spLocks noChangeArrowheads="1"/>
          </p:cNvSpPr>
          <p:nvPr/>
        </p:nvSpPr>
        <p:spPr bwMode="auto">
          <a:xfrm>
            <a:off x="787400" y="5405567"/>
            <a:ext cx="1828800" cy="738664"/>
          </a:xfrm>
          <a:prstGeom prst="rect">
            <a:avLst/>
          </a:prstGeom>
          <a:noFill/>
          <a:ln w="9525">
            <a:noFill/>
            <a:miter lim="800000"/>
            <a:headEnd/>
            <a:tailEnd/>
          </a:ln>
        </p:spPr>
        <p:txBody>
          <a:bodyPr wrap="square">
            <a:spAutoFit/>
          </a:bodyPr>
          <a:lstStyle/>
          <a:p>
            <a:pPr algn="ctr">
              <a:defRPr/>
            </a:pPr>
            <a:r>
              <a:rPr lang="en-US" sz="1400" b="1" u="none" dirty="0" smtClean="0">
                <a:solidFill>
                  <a:schemeClr val="tx2"/>
                </a:solidFill>
              </a:rPr>
              <a:t>Relevance of coursework to career plans</a:t>
            </a:r>
            <a:endParaRPr lang="en-US" sz="1400" b="1" u="none" dirty="0">
              <a:solidFill>
                <a:schemeClr val="tx2"/>
              </a:solidFill>
            </a:endParaRPr>
          </a:p>
        </p:txBody>
      </p:sp>
      <p:sp>
        <p:nvSpPr>
          <p:cNvPr id="47117" name="TextBox 13"/>
          <p:cNvSpPr txBox="1">
            <a:spLocks noChangeArrowheads="1"/>
          </p:cNvSpPr>
          <p:nvPr/>
        </p:nvSpPr>
        <p:spPr bwMode="auto">
          <a:xfrm>
            <a:off x="7112000" y="5405567"/>
            <a:ext cx="1905000" cy="523220"/>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Amount of contact with faculty</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Very Satisfied</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Satisfied</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Very Satisfied</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lumMod val="50000"/>
                    <a:lumOff val="50000"/>
                  </a:schemeClr>
                </a:solidFill>
              </a:rPr>
              <a:t> </a:t>
            </a:r>
            <a:r>
              <a:rPr lang="en-US" sz="1200" u="none" dirty="0">
                <a:solidFill>
                  <a:schemeClr val="tx2"/>
                </a:solidFill>
              </a:rPr>
              <a:t>Satisfied</a:t>
            </a:r>
          </a:p>
          <a:p>
            <a:pPr>
              <a:defRPr/>
            </a:pPr>
            <a:endParaRPr lang="en-US" sz="1200" b="1" u="none" dirty="0">
              <a:solidFill>
                <a:schemeClr val="tx2"/>
              </a:solidFill>
            </a:endParaRPr>
          </a:p>
        </p:txBody>
      </p:sp>
      <p:sp>
        <p:nvSpPr>
          <p:cNvPr id="12" name="Footer Placeholder 11"/>
          <p:cNvSpPr>
            <a:spLocks noGrp="1"/>
          </p:cNvSpPr>
          <p:nvPr>
            <p:ph type="ftr" sz="quarter" idx="10"/>
          </p:nvPr>
        </p:nvSpPr>
        <p:spPr/>
        <p:txBody>
          <a:bodyPr/>
          <a:lstStyle/>
          <a:p>
            <a:pPr>
              <a:defRPr/>
            </a:pPr>
            <a:r>
              <a:rPr lang="en-US" dirty="0"/>
              <a:t>2020 College Senior Survey</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62F8A478-FCD2-4991-98AD-C75AE6AF448E}" type="slidenum">
              <a:rPr lang="en-US" sz="1200" u="none"/>
              <a:pPr algn="r" eaLnBrk="1" hangingPunct="1"/>
              <a:t>39</a:t>
            </a:fld>
            <a:endParaRPr lang="en-US" sz="1200" u="none"/>
          </a:p>
        </p:txBody>
      </p:sp>
      <p:sp>
        <p:nvSpPr>
          <p:cNvPr id="40964" name="Slide Number Placeholder 12"/>
          <p:cNvSpPr>
            <a:spLocks noGrp="1"/>
          </p:cNvSpPr>
          <p:nvPr>
            <p:ph type="sldNum" sz="quarter" idx="11"/>
          </p:nvPr>
        </p:nvSpPr>
        <p:spPr>
          <a:noFill/>
        </p:spPr>
        <p:txBody>
          <a:bodyPr/>
          <a:lstStyle/>
          <a:p>
            <a:fld id="{48942DBE-5247-4108-BCEB-08C80503E37D}" type="slidenum">
              <a:rPr lang="en-US" smtClean="0"/>
              <a:pPr/>
              <a:t>39</a:t>
            </a:fld>
            <a:endParaRPr lang="en-US"/>
          </a:p>
        </p:txBody>
      </p:sp>
      <p:sp>
        <p:nvSpPr>
          <p:cNvPr id="48134" name="Rectangle 2"/>
          <p:cNvSpPr>
            <a:spLocks noGrp="1" noChangeArrowheads="1"/>
          </p:cNvSpPr>
          <p:nvPr>
            <p:ph type="title" idx="4294967295"/>
          </p:nvPr>
        </p:nvSpPr>
        <p:spPr>
          <a:xfrm>
            <a:off x="914400" y="152400"/>
            <a:ext cx="8229600" cy="1143000"/>
          </a:xfrm>
        </p:spPr>
        <p:txBody>
          <a:bodyPr/>
          <a:lstStyle/>
          <a:p>
            <a:pPr eaLnBrk="1" hangingPunct="1">
              <a:defRPr/>
            </a:pPr>
            <a:r>
              <a:rPr lang="en-US" sz="3600" dirty="0"/>
              <a:t>Satisfaction with Services and Community</a:t>
            </a:r>
            <a:r>
              <a:rPr lang="en-US" sz="1600" dirty="0"/>
              <a:t/>
            </a:r>
            <a:br>
              <a:rPr lang="en-US" sz="1600" dirty="0"/>
            </a:br>
            <a:r>
              <a:rPr lang="en-US" sz="1800" dirty="0" smtClean="0">
                <a:solidFill>
                  <a:schemeClr val="accent4"/>
                </a:solidFill>
              </a:rPr>
              <a:t>The </a:t>
            </a:r>
            <a:r>
              <a:rPr lang="en-US" sz="1800" dirty="0">
                <a:solidFill>
                  <a:schemeClr val="accent4"/>
                </a:solidFill>
              </a:rPr>
              <a:t>support students </a:t>
            </a:r>
            <a:r>
              <a:rPr lang="en-US" sz="1800" dirty="0" smtClean="0">
                <a:solidFill>
                  <a:schemeClr val="accent4"/>
                </a:solidFill>
              </a:rPr>
              <a:t>receive and their community </a:t>
            </a:r>
            <a:r>
              <a:rPr lang="en-US" sz="1800" dirty="0">
                <a:solidFill>
                  <a:schemeClr val="accent4"/>
                </a:solidFill>
              </a:rPr>
              <a:t>are critical to shaping </a:t>
            </a:r>
            <a:br>
              <a:rPr lang="en-US" sz="1800" dirty="0">
                <a:solidFill>
                  <a:schemeClr val="accent4"/>
                </a:solidFill>
              </a:rPr>
            </a:br>
            <a:r>
              <a:rPr lang="en-US" sz="1800" dirty="0">
                <a:solidFill>
                  <a:schemeClr val="accent4"/>
                </a:solidFill>
              </a:rPr>
              <a:t>their college experience.</a:t>
            </a:r>
            <a:endParaRPr lang="en-US" sz="1200" dirty="0">
              <a:solidFill>
                <a:schemeClr val="accent4"/>
              </a:solidFill>
            </a:endParaRPr>
          </a:p>
        </p:txBody>
      </p:sp>
      <p:graphicFrame>
        <p:nvGraphicFramePr>
          <p:cNvPr id="13" name="Satis Services"/>
          <p:cNvGraphicFramePr>
            <a:graphicFrameLocks noChangeAspect="1"/>
          </p:cNvGraphicFramePr>
          <p:nvPr>
            <p:extLst>
              <p:ext uri="{D42A27DB-BD31-4B8C-83A1-F6EECF244321}">
                <p14:modId xmlns:p14="http://schemas.microsoft.com/office/powerpoint/2010/main" val="2125235266"/>
              </p:ext>
            </p:extLst>
          </p:nvPr>
        </p:nvGraphicFramePr>
        <p:xfrm>
          <a:off x="101600" y="1649152"/>
          <a:ext cx="9042400" cy="3687805"/>
        </p:xfrm>
        <a:graphic>
          <a:graphicData uri="http://schemas.openxmlformats.org/drawingml/2006/chart">
            <c:chart xmlns:c="http://schemas.openxmlformats.org/drawingml/2006/chart" xmlns:r="http://schemas.openxmlformats.org/officeDocument/2006/relationships" r:id="rId3"/>
          </a:graphicData>
        </a:graphic>
      </p:graphicFrame>
      <p:sp>
        <p:nvSpPr>
          <p:cNvPr id="48137" name="TextBox 9"/>
          <p:cNvSpPr txBox="1">
            <a:spLocks noChangeArrowheads="1"/>
          </p:cNvSpPr>
          <p:nvPr/>
        </p:nvSpPr>
        <p:spPr bwMode="auto">
          <a:xfrm>
            <a:off x="963612" y="5297271"/>
            <a:ext cx="1447800" cy="523220"/>
          </a:xfrm>
          <a:prstGeom prst="rect">
            <a:avLst/>
          </a:prstGeom>
          <a:noFill/>
          <a:ln w="9525">
            <a:noFill/>
            <a:miter lim="800000"/>
            <a:headEnd/>
            <a:tailEnd/>
          </a:ln>
        </p:spPr>
        <p:txBody>
          <a:bodyPr>
            <a:spAutoFit/>
          </a:bodyPr>
          <a:lstStyle/>
          <a:p>
            <a:pPr algn="ctr">
              <a:defRPr/>
            </a:pPr>
            <a:r>
              <a:rPr lang="en-US" sz="1400" b="1" u="none" dirty="0">
                <a:solidFill>
                  <a:schemeClr val="tx2"/>
                </a:solidFill>
              </a:rPr>
              <a:t>Academic advising</a:t>
            </a:r>
          </a:p>
        </p:txBody>
      </p:sp>
      <p:sp>
        <p:nvSpPr>
          <p:cNvPr id="48138" name="TextBox 10"/>
          <p:cNvSpPr txBox="1">
            <a:spLocks noChangeArrowheads="1"/>
          </p:cNvSpPr>
          <p:nvPr/>
        </p:nvSpPr>
        <p:spPr bwMode="auto">
          <a:xfrm>
            <a:off x="5078412" y="5308383"/>
            <a:ext cx="1828800" cy="523220"/>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Mentoring received from staff</a:t>
            </a:r>
          </a:p>
        </p:txBody>
      </p:sp>
      <p:sp>
        <p:nvSpPr>
          <p:cNvPr id="48139" name="TextBox 11"/>
          <p:cNvSpPr txBox="1">
            <a:spLocks noChangeArrowheads="1"/>
          </p:cNvSpPr>
          <p:nvPr/>
        </p:nvSpPr>
        <p:spPr bwMode="auto">
          <a:xfrm>
            <a:off x="2944812" y="5308383"/>
            <a:ext cx="1828800" cy="523220"/>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Student health services</a:t>
            </a:r>
          </a:p>
        </p:txBody>
      </p:sp>
      <p:sp>
        <p:nvSpPr>
          <p:cNvPr id="48142" name="TextBox 13"/>
          <p:cNvSpPr txBox="1">
            <a:spLocks noChangeArrowheads="1"/>
          </p:cNvSpPr>
          <p:nvPr/>
        </p:nvSpPr>
        <p:spPr bwMode="auto">
          <a:xfrm>
            <a:off x="7135812" y="5308383"/>
            <a:ext cx="1905000" cy="738664"/>
          </a:xfrm>
          <a:prstGeom prst="rect">
            <a:avLst/>
          </a:prstGeom>
          <a:noFill/>
          <a:ln w="9525">
            <a:noFill/>
            <a:miter lim="800000"/>
            <a:headEnd/>
            <a:tailEnd/>
          </a:ln>
        </p:spPr>
        <p:txBody>
          <a:bodyPr wrap="square">
            <a:spAutoFit/>
          </a:bodyPr>
          <a:lstStyle/>
          <a:p>
            <a:pPr algn="ctr">
              <a:defRPr/>
            </a:pPr>
            <a:r>
              <a:rPr lang="en-US" sz="1400" b="1" u="none" dirty="0">
                <a:solidFill>
                  <a:schemeClr val="tx2"/>
                </a:solidFill>
              </a:rPr>
              <a:t>Respect for the expression of diverse beliefs</a:t>
            </a:r>
          </a:p>
        </p:txBody>
      </p:sp>
      <p:sp>
        <p:nvSpPr>
          <p:cNvPr id="18"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a:t>
            </a:r>
            <a:r>
              <a:rPr lang="en-US" sz="1400" b="1" u="none" dirty="0">
                <a:solidFill>
                  <a:schemeClr val="tx2"/>
                </a:solidFill>
              </a:rPr>
              <a:t> </a:t>
            </a:r>
            <a:r>
              <a:rPr lang="en-US" sz="1200" u="none" dirty="0">
                <a:solidFill>
                  <a:schemeClr val="tx2"/>
                </a:solidFill>
              </a:rPr>
              <a:t>Very Satisfied</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Satisfied</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Very Satisfied</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lumMod val="50000"/>
                    <a:lumOff val="50000"/>
                  </a:schemeClr>
                </a:solidFill>
              </a:rPr>
              <a:t> </a:t>
            </a:r>
            <a:r>
              <a:rPr lang="en-US" sz="1200" u="none" dirty="0">
                <a:solidFill>
                  <a:schemeClr val="tx2"/>
                </a:solidFill>
              </a:rPr>
              <a:t>Satisfied</a:t>
            </a:r>
          </a:p>
          <a:p>
            <a:pPr>
              <a:defRPr/>
            </a:pPr>
            <a:endParaRPr lang="en-US" sz="1200" b="1" u="none" dirty="0">
              <a:solidFill>
                <a:schemeClr val="tx2"/>
              </a:solidFill>
            </a:endParaRPr>
          </a:p>
        </p:txBody>
      </p:sp>
      <p:sp>
        <p:nvSpPr>
          <p:cNvPr id="12" name="Footer Placeholder 11"/>
          <p:cNvSpPr>
            <a:spLocks noGrp="1"/>
          </p:cNvSpPr>
          <p:nvPr>
            <p:ph type="ftr" sz="quarter" idx="10"/>
          </p:nvPr>
        </p:nvSpPr>
        <p:spPr/>
        <p:txBody>
          <a:bodyPr/>
          <a:lstStyle/>
          <a:p>
            <a:pPr>
              <a:defRPr/>
            </a:pPr>
            <a:r>
              <a:rPr lang="en-US" dirty="0"/>
              <a:t>2020 College Senior Survey</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6"/>
          <p:cNvSpPr>
            <a:spLocks noGrp="1"/>
          </p:cNvSpPr>
          <p:nvPr>
            <p:ph type="title"/>
          </p:nvPr>
        </p:nvSpPr>
        <p:spPr/>
        <p:txBody>
          <a:bodyPr/>
          <a:lstStyle/>
          <a:p>
            <a:pPr>
              <a:defRPr/>
            </a:pPr>
            <a:r>
              <a:rPr lang="en-US" dirty="0"/>
              <a:t>A Note about CIRP Constructs</a:t>
            </a:r>
          </a:p>
        </p:txBody>
      </p:sp>
      <p:sp>
        <p:nvSpPr>
          <p:cNvPr id="8" name="Content Placeholder 7"/>
          <p:cNvSpPr>
            <a:spLocks noGrp="1"/>
          </p:cNvSpPr>
          <p:nvPr>
            <p:ph idx="1"/>
          </p:nvPr>
        </p:nvSpPr>
        <p:spPr>
          <a:xfrm>
            <a:off x="457200" y="1600200"/>
            <a:ext cx="8229600" cy="4495800"/>
          </a:xfrm>
        </p:spPr>
        <p:txBody>
          <a:bodyPr/>
          <a:lstStyle/>
          <a:p>
            <a:pPr>
              <a:buFontTx/>
              <a:buNone/>
              <a:defRPr/>
            </a:pPr>
            <a:r>
              <a:rPr lang="en-US" sz="2800" b="1" dirty="0">
                <a:solidFill>
                  <a:schemeClr val="accent1">
                    <a:lumMod val="50000"/>
                  </a:schemeClr>
                </a:solidFill>
                <a:effectLst/>
                <a:latin typeface="Franklin Gothic Book" panose="020B0503020102020204" pitchFamily="34" charset="0"/>
              </a:rPr>
              <a:t>	</a:t>
            </a:r>
            <a:r>
              <a:rPr lang="en-US" sz="2800" b="1" dirty="0">
                <a:solidFill>
                  <a:schemeClr val="accent4"/>
                </a:solidFill>
                <a:effectLst/>
                <a:latin typeface="Franklin Gothic Book" panose="020B0503020102020204" pitchFamily="34" charset="0"/>
              </a:rPr>
              <a:t>The CIRP constructs illustrate important information from the CSS about your students.</a:t>
            </a:r>
          </a:p>
          <a:p>
            <a:pPr>
              <a:buFontTx/>
              <a:buNone/>
              <a:defRPr/>
            </a:pPr>
            <a:endParaRPr lang="en-US" sz="1800" b="1" dirty="0">
              <a:solidFill>
                <a:schemeClr val="accent4"/>
              </a:solidFill>
              <a:effectLst/>
              <a:latin typeface="Franklin Gothic Book" panose="020B0503020102020204" pitchFamily="34" charset="0"/>
            </a:endParaRPr>
          </a:p>
          <a:p>
            <a:pPr marL="0" indent="0">
              <a:buClr>
                <a:schemeClr val="accent1">
                  <a:lumMod val="50000"/>
                </a:schemeClr>
              </a:buClr>
              <a:buFontTx/>
              <a:buNone/>
              <a:defRPr/>
            </a:pPr>
            <a:r>
              <a:rPr lang="en-US" sz="2400" b="1" dirty="0">
                <a:solidFill>
                  <a:schemeClr val="accent1">
                    <a:lumMod val="50000"/>
                  </a:schemeClr>
                </a:solidFill>
                <a:effectLst/>
                <a:latin typeface="Franklin Gothic Book" panose="020B0503020102020204" pitchFamily="34" charset="0"/>
              </a:rPr>
              <a:t>     </a:t>
            </a:r>
            <a:r>
              <a:rPr lang="en-US" sz="2400" b="1" dirty="0" smtClean="0">
                <a:solidFill>
                  <a:schemeClr val="accent1">
                    <a:lumMod val="50000"/>
                  </a:schemeClr>
                </a:solidFill>
                <a:effectLst/>
                <a:latin typeface="Franklin Gothic Book" panose="020B0503020102020204" pitchFamily="34" charset="0"/>
              </a:rPr>
              <a:t> </a:t>
            </a:r>
            <a:r>
              <a:rPr lang="en-US" sz="2400" b="1" dirty="0" smtClean="0">
                <a:solidFill>
                  <a:schemeClr val="tx2"/>
                </a:solidFill>
                <a:effectLst/>
                <a:latin typeface="Franklin Gothic Book" panose="020B0503020102020204" pitchFamily="34" charset="0"/>
              </a:rPr>
              <a:t>Constructs</a:t>
            </a:r>
            <a:endParaRPr lang="en-US" sz="2400" b="1" dirty="0">
              <a:solidFill>
                <a:schemeClr val="tx2"/>
              </a:solidFill>
              <a:effectLst/>
              <a:latin typeface="Franklin Gothic Book" panose="020B0503020102020204" pitchFamily="34" charset="0"/>
            </a:endParaRPr>
          </a:p>
          <a:p>
            <a:pPr lvl="1">
              <a:buClr>
                <a:schemeClr val="accent1"/>
              </a:buClr>
              <a:buFontTx/>
              <a:buNone/>
              <a:defRPr/>
            </a:pPr>
            <a:r>
              <a:rPr lang="en-US" sz="1800" b="1" dirty="0" smtClean="0">
                <a:solidFill>
                  <a:schemeClr val="tx2"/>
                </a:solidFill>
                <a:latin typeface="Franklin Gothic Book" panose="020B0503020102020204" pitchFamily="34" charset="0"/>
              </a:rPr>
              <a:t>	Constructs </a:t>
            </a:r>
            <a:r>
              <a:rPr lang="en-US" sz="1800" b="1" dirty="0">
                <a:solidFill>
                  <a:schemeClr val="tx2"/>
                </a:solidFill>
                <a:latin typeface="Franklin Gothic Book" panose="020B0503020102020204" pitchFamily="34" charset="0"/>
              </a:rPr>
              <a:t>statistically aggregate questions from CIRP surveys that tap into key features of the college experience. These student traits and institutional practices contribute to learning and development in college.</a:t>
            </a:r>
            <a:r>
              <a:rPr lang="en-US" sz="1800" b="1" dirty="0" smtClean="0">
                <a:solidFill>
                  <a:schemeClr val="tx2"/>
                </a:solidFill>
                <a:effectLst/>
                <a:latin typeface="Franklin Gothic Book" panose="020B0503020102020204" pitchFamily="34" charset="0"/>
              </a:rPr>
              <a:t>  </a:t>
            </a:r>
          </a:p>
          <a:p>
            <a:pPr lvl="1">
              <a:buClr>
                <a:schemeClr val="accent1"/>
              </a:buClr>
              <a:buFontTx/>
              <a:buNone/>
              <a:defRPr/>
            </a:pPr>
            <a:endParaRPr lang="en-US" sz="1800" b="1" dirty="0" smtClean="0">
              <a:solidFill>
                <a:schemeClr val="tx2"/>
              </a:solidFill>
              <a:effectLst/>
              <a:latin typeface="Franklin Gothic Book" panose="020B0503020102020204" pitchFamily="34" charset="0"/>
            </a:endParaRPr>
          </a:p>
          <a:p>
            <a:pPr lvl="1">
              <a:buClr>
                <a:schemeClr val="accent1"/>
              </a:buClr>
              <a:buFontTx/>
              <a:buNone/>
              <a:defRPr/>
            </a:pPr>
            <a:r>
              <a:rPr lang="en-US" sz="2400" b="1" dirty="0" smtClean="0">
                <a:solidFill>
                  <a:schemeClr val="tx2"/>
                </a:solidFill>
                <a:effectLst/>
                <a:latin typeface="Franklin Gothic Book" panose="020B0503020102020204" pitchFamily="34" charset="0"/>
              </a:rPr>
              <a:t>Longitudinal </a:t>
            </a:r>
            <a:r>
              <a:rPr lang="en-US" sz="2400" b="1" dirty="0">
                <a:solidFill>
                  <a:schemeClr val="tx2"/>
                </a:solidFill>
                <a:effectLst/>
                <a:latin typeface="Franklin Gothic Book" panose="020B0503020102020204" pitchFamily="34" charset="0"/>
              </a:rPr>
              <a:t>Constructs</a:t>
            </a:r>
          </a:p>
          <a:p>
            <a:pPr lvl="1">
              <a:buClr>
                <a:schemeClr val="accent1"/>
              </a:buClr>
              <a:buFontTx/>
              <a:buNone/>
              <a:defRPr/>
            </a:pPr>
            <a:r>
              <a:rPr lang="en-US" sz="1800" b="1" dirty="0" smtClean="0">
                <a:solidFill>
                  <a:schemeClr val="tx2"/>
                </a:solidFill>
                <a:latin typeface="Franklin Gothic Book" panose="020B0503020102020204" pitchFamily="34" charset="0"/>
              </a:rPr>
              <a:t>	Constructs </a:t>
            </a:r>
            <a:r>
              <a:rPr lang="en-US" sz="1800" b="1" dirty="0">
                <a:solidFill>
                  <a:schemeClr val="tx2"/>
                </a:solidFill>
                <a:latin typeface="Franklin Gothic Book" panose="020B0503020102020204" pitchFamily="34" charset="0"/>
              </a:rPr>
              <a:t>that are included on both the CIRP Freshman Survey (TFS) and College Senior Survey (CSS) </a:t>
            </a:r>
            <a:r>
              <a:rPr lang="en-US" sz="1800" b="1" dirty="0" smtClean="0">
                <a:solidFill>
                  <a:schemeClr val="tx2"/>
                </a:solidFill>
                <a:latin typeface="Franklin Gothic Book" panose="020B0503020102020204" pitchFamily="34" charset="0"/>
              </a:rPr>
              <a:t>measure </a:t>
            </a:r>
            <a:r>
              <a:rPr lang="en-US" sz="1800" b="1" dirty="0">
                <a:solidFill>
                  <a:schemeClr val="tx2"/>
                </a:solidFill>
                <a:latin typeface="Franklin Gothic Book" panose="020B0503020102020204" pitchFamily="34" charset="0"/>
              </a:rPr>
              <a:t>change over time for students who took both surveys.</a:t>
            </a:r>
            <a:endParaRPr lang="en-US" sz="1800" b="1" dirty="0">
              <a:solidFill>
                <a:schemeClr val="tx2"/>
              </a:solidFill>
              <a:effectLst/>
              <a:latin typeface="Franklin Gothic Book" panose="020B0503020102020204" pitchFamily="34" charset="0"/>
            </a:endParaRPr>
          </a:p>
        </p:txBody>
      </p:sp>
      <p:sp>
        <p:nvSpPr>
          <p:cNvPr id="48133" name="Slide Number Placeholder 5"/>
          <p:cNvSpPr>
            <a:spLocks noGrp="1"/>
          </p:cNvSpPr>
          <p:nvPr>
            <p:ph type="sldNum" sz="quarter" idx="11"/>
          </p:nvPr>
        </p:nvSpPr>
        <p:spPr>
          <a:noFill/>
        </p:spPr>
        <p:txBody>
          <a:bodyPr/>
          <a:lstStyle/>
          <a:p>
            <a:fld id="{17AA1F14-1E1C-48A6-89D7-558A670DAFD9}" type="slidenum">
              <a:rPr lang="en-US" smtClean="0"/>
              <a:pPr/>
              <a:t>4</a:t>
            </a:fld>
            <a:endParaRPr lang="en-US"/>
          </a:p>
        </p:txBody>
      </p:sp>
      <p:sp>
        <p:nvSpPr>
          <p:cNvPr id="5" name="Footer Placeholder 4"/>
          <p:cNvSpPr>
            <a:spLocks noGrp="1"/>
          </p:cNvSpPr>
          <p:nvPr>
            <p:ph type="ftr" sz="quarter" idx="10"/>
          </p:nvPr>
        </p:nvSpPr>
        <p:spPr/>
        <p:txBody>
          <a:bodyPr/>
          <a:lstStyle/>
          <a:p>
            <a:pPr>
              <a:defRPr/>
            </a:pPr>
            <a:r>
              <a:rPr lang="en-US" dirty="0"/>
              <a:t>2020 College Senior Survey</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9F14B3B4-7C8E-492B-83EC-7DA8112EB984}" type="slidenum">
              <a:rPr lang="en-US" sz="1200" u="none"/>
              <a:pPr algn="r" eaLnBrk="1" hangingPunct="1"/>
              <a:t>40</a:t>
            </a:fld>
            <a:endParaRPr lang="en-US" sz="1200" u="none"/>
          </a:p>
        </p:txBody>
      </p:sp>
      <p:sp>
        <p:nvSpPr>
          <p:cNvPr id="6" name="Title 5">
            <a:extLst>
              <a:ext uri="{FF2B5EF4-FFF2-40B4-BE49-F238E27FC236}">
                <a16:creationId xmlns:a16="http://schemas.microsoft.com/office/drawing/2014/main" id="{74F96F39-57B3-414A-B43B-5295960E3907}"/>
              </a:ext>
            </a:extLst>
          </p:cNvPr>
          <p:cNvSpPr>
            <a:spLocks noGrp="1"/>
          </p:cNvSpPr>
          <p:nvPr>
            <p:ph type="title"/>
          </p:nvPr>
        </p:nvSpPr>
        <p:spPr/>
        <p:txBody>
          <a:bodyPr/>
          <a:lstStyle/>
          <a:p>
            <a:r>
              <a:rPr lang="en-US" dirty="0"/>
              <a:t>Alumni Engagement</a:t>
            </a:r>
          </a:p>
        </p:txBody>
      </p:sp>
      <p:sp>
        <p:nvSpPr>
          <p:cNvPr id="9" name="Footer Placeholder 8"/>
          <p:cNvSpPr>
            <a:spLocks noGrp="1"/>
          </p:cNvSpPr>
          <p:nvPr>
            <p:ph type="ftr" sz="quarter" idx="10"/>
          </p:nvPr>
        </p:nvSpPr>
        <p:spPr/>
        <p:txBody>
          <a:bodyPr/>
          <a:lstStyle/>
          <a:p>
            <a:r>
              <a:rPr lang="en-US" dirty="0"/>
              <a:t>2020 College Senior Survey</a:t>
            </a:r>
          </a:p>
        </p:txBody>
      </p:sp>
      <p:sp>
        <p:nvSpPr>
          <p:cNvPr id="29700" name="Slide Number Placeholder 8"/>
          <p:cNvSpPr>
            <a:spLocks noGrp="1"/>
          </p:cNvSpPr>
          <p:nvPr>
            <p:ph type="sldNum" sz="quarter" idx="11"/>
          </p:nvPr>
        </p:nvSpPr>
        <p:spPr/>
        <p:txBody>
          <a:bodyPr/>
          <a:lstStyle/>
          <a:p>
            <a:fld id="{80163BC5-9686-480C-8FAE-21A5BC014911}" type="slidenum">
              <a:rPr lang="en-US" smtClean="0"/>
              <a:pPr/>
              <a:t>40</a:t>
            </a:fld>
            <a:endParaRPr lang="en-US"/>
          </a:p>
        </p:txBody>
      </p:sp>
      <p:graphicFrame>
        <p:nvGraphicFramePr>
          <p:cNvPr id="10" name="Alumni Engagement"/>
          <p:cNvGraphicFramePr>
            <a:graphicFrameLocks noChangeAspect="1"/>
          </p:cNvGraphicFramePr>
          <p:nvPr>
            <p:extLst>
              <p:ext uri="{D42A27DB-BD31-4B8C-83A1-F6EECF244321}">
                <p14:modId xmlns:p14="http://schemas.microsoft.com/office/powerpoint/2010/main" val="2324484647"/>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36873" name="Rectangle 14"/>
          <p:cNvSpPr>
            <a:spLocks noChangeArrowheads="1"/>
          </p:cNvSpPr>
          <p:nvPr/>
        </p:nvSpPr>
        <p:spPr bwMode="auto">
          <a:xfrm>
            <a:off x="838200" y="5029200"/>
            <a:ext cx="3810000" cy="533400"/>
          </a:xfrm>
          <a:prstGeom prst="rect">
            <a:avLst/>
          </a:prstGeom>
          <a:noFill/>
          <a:ln w="9525">
            <a:noFill/>
            <a:miter lim="800000"/>
            <a:headEnd/>
            <a:tailEnd/>
          </a:ln>
        </p:spPr>
        <p:txBody>
          <a:bodyPr anchor="t"/>
          <a:lstStyle/>
          <a:p>
            <a:pPr algn="ctr" fontAlgn="ctr">
              <a:defRPr/>
            </a:pPr>
            <a:r>
              <a:rPr lang="en-US" sz="1400" b="1" u="none" dirty="0">
                <a:solidFill>
                  <a:schemeClr val="tx2"/>
                </a:solidFill>
              </a:rPr>
              <a:t>I will give this college money as an alum</a:t>
            </a:r>
          </a:p>
        </p:txBody>
      </p:sp>
      <p:sp>
        <p:nvSpPr>
          <p:cNvPr id="36874" name="Rectangle 15"/>
          <p:cNvSpPr>
            <a:spLocks noChangeArrowheads="1"/>
          </p:cNvSpPr>
          <p:nvPr/>
        </p:nvSpPr>
        <p:spPr bwMode="auto">
          <a:xfrm>
            <a:off x="5029200" y="5029200"/>
            <a:ext cx="3810000" cy="533400"/>
          </a:xfrm>
          <a:prstGeom prst="rect">
            <a:avLst/>
          </a:prstGeom>
          <a:noFill/>
          <a:ln w="9525">
            <a:noFill/>
            <a:miter lim="800000"/>
            <a:headEnd/>
            <a:tailEnd/>
          </a:ln>
        </p:spPr>
        <p:txBody>
          <a:bodyPr anchor="t"/>
          <a:lstStyle/>
          <a:p>
            <a:pPr algn="ctr" fontAlgn="ctr">
              <a:defRPr/>
            </a:pPr>
            <a:r>
              <a:rPr lang="en-US" sz="1400" b="1" u="none" dirty="0">
                <a:solidFill>
                  <a:schemeClr val="tx2"/>
                </a:solidFill>
              </a:rPr>
              <a:t>I plan to remain engaged with this college as an alum (e.g., campus events, fundraising, admissions)</a:t>
            </a:r>
          </a:p>
        </p:txBody>
      </p:sp>
      <p:sp>
        <p:nvSpPr>
          <p:cNvPr id="14" name="Rectangle 6"/>
          <p:cNvSpPr>
            <a:spLocks noChangeArrowheads="1"/>
          </p:cNvSpPr>
          <p:nvPr/>
        </p:nvSpPr>
        <p:spPr bwMode="auto">
          <a:xfrm>
            <a:off x="31623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solidFill>
                <a:schemeClr val="tx2"/>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Slide Number Placeholder 4"/>
          <p:cNvSpPr>
            <a:spLocks noGrp="1"/>
          </p:cNvSpPr>
          <p:nvPr>
            <p:ph type="sldNum" sz="quarter" idx="11"/>
          </p:nvPr>
        </p:nvSpPr>
        <p:spPr>
          <a:xfrm>
            <a:off x="8305800" y="6400800"/>
            <a:ext cx="533400" cy="457200"/>
          </a:xfrm>
          <a:noFill/>
        </p:spPr>
        <p:txBody>
          <a:bodyPr/>
          <a:lstStyle/>
          <a:p>
            <a:fld id="{10D9E89E-C88D-469B-950F-0AD71B54491C}" type="slidenum">
              <a:rPr lang="en-US" smtClean="0"/>
              <a:pPr/>
              <a:t>41</a:t>
            </a:fld>
            <a:endParaRPr lang="en-US"/>
          </a:p>
        </p:txBody>
      </p:sp>
      <p:sp>
        <p:nvSpPr>
          <p:cNvPr id="53252" name="Rectangle 2"/>
          <p:cNvSpPr>
            <a:spLocks noChangeArrowheads="1"/>
          </p:cNvSpPr>
          <p:nvPr/>
        </p:nvSpPr>
        <p:spPr bwMode="auto">
          <a:xfrm>
            <a:off x="0" y="1676400"/>
            <a:ext cx="9144000" cy="4724400"/>
          </a:xfrm>
          <a:prstGeom prst="rect">
            <a:avLst/>
          </a:prstGeom>
          <a:noFill/>
          <a:ln w="9525">
            <a:noFill/>
            <a:miter lim="800000"/>
            <a:headEnd/>
            <a:tailEnd/>
          </a:ln>
        </p:spPr>
        <p:txBody>
          <a:bodyPr anchor="ctr"/>
          <a:lstStyle/>
          <a:p>
            <a:pPr algn="ctr" eaLnBrk="1" hangingPunct="1">
              <a:defRPr/>
            </a:pPr>
            <a:r>
              <a:rPr lang="en-US" sz="2800" b="1" u="none" dirty="0">
                <a:solidFill>
                  <a:schemeClr val="tx2"/>
                </a:solidFill>
                <a:latin typeface="Franklin Gothic Book" panose="020B0503020102020204" pitchFamily="34" charset="0"/>
              </a:rPr>
              <a:t>For more information about </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HERI/CIRP Surveys</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
            </a:r>
            <a:br>
              <a:rPr lang="en-US" sz="2800" b="1" u="none" dirty="0">
                <a:solidFill>
                  <a:schemeClr val="tx2"/>
                </a:solidFill>
                <a:latin typeface="Franklin Gothic Book" panose="020B0503020102020204" pitchFamily="34" charset="0"/>
              </a:rPr>
            </a:br>
            <a:r>
              <a:rPr lang="en-US" b="1" u="none" dirty="0">
                <a:solidFill>
                  <a:schemeClr val="tx2"/>
                </a:solidFill>
                <a:latin typeface="Franklin Gothic Book" panose="020B0503020102020204" pitchFamily="34" charset="0"/>
              </a:rPr>
              <a:t>The Freshman Survey</a:t>
            </a:r>
            <a:br>
              <a:rPr lang="en-US" b="1" u="none" dirty="0">
                <a:solidFill>
                  <a:schemeClr val="tx2"/>
                </a:solidFill>
                <a:latin typeface="Franklin Gothic Book" panose="020B0503020102020204" pitchFamily="34" charset="0"/>
              </a:rPr>
            </a:br>
            <a:r>
              <a:rPr lang="en-US" b="1" u="none" dirty="0">
                <a:solidFill>
                  <a:schemeClr val="tx2"/>
                </a:solidFill>
                <a:latin typeface="Franklin Gothic Book" panose="020B0503020102020204" pitchFamily="34" charset="0"/>
              </a:rPr>
              <a:t>Your First College Year Survey</a:t>
            </a:r>
          </a:p>
          <a:p>
            <a:pPr algn="ctr" eaLnBrk="1" hangingPunct="1">
              <a:defRPr/>
            </a:pPr>
            <a:r>
              <a:rPr lang="en-US" b="1" u="none" dirty="0">
                <a:solidFill>
                  <a:schemeClr val="tx2"/>
                </a:solidFill>
                <a:latin typeface="Franklin Gothic Book" panose="020B0503020102020204" pitchFamily="34" charset="0"/>
              </a:rPr>
              <a:t>Diverse Learning Environments Survey</a:t>
            </a:r>
            <a:br>
              <a:rPr lang="en-US" b="1" u="none" dirty="0">
                <a:solidFill>
                  <a:schemeClr val="tx2"/>
                </a:solidFill>
                <a:latin typeface="Franklin Gothic Book" panose="020B0503020102020204" pitchFamily="34" charset="0"/>
              </a:rPr>
            </a:br>
            <a:r>
              <a:rPr lang="en-US" b="1" u="none" dirty="0">
                <a:solidFill>
                  <a:schemeClr val="tx2"/>
                </a:solidFill>
                <a:latin typeface="Franklin Gothic Book" panose="020B0503020102020204" pitchFamily="34" charset="0"/>
              </a:rPr>
              <a:t>College Senior Survey</a:t>
            </a:r>
            <a:br>
              <a:rPr lang="en-US" b="1" u="none" dirty="0">
                <a:solidFill>
                  <a:schemeClr val="tx2"/>
                </a:solidFill>
                <a:latin typeface="Franklin Gothic Book" panose="020B0503020102020204" pitchFamily="34" charset="0"/>
              </a:rPr>
            </a:br>
            <a:r>
              <a:rPr lang="en-US" b="1" u="none" dirty="0">
                <a:solidFill>
                  <a:schemeClr val="tx2"/>
                </a:solidFill>
                <a:latin typeface="Franklin Gothic Book" panose="020B0503020102020204" pitchFamily="34" charset="0"/>
              </a:rPr>
              <a:t>Staff Climate Survey</a:t>
            </a:r>
          </a:p>
          <a:p>
            <a:pPr algn="ctr" eaLnBrk="1" hangingPunct="1">
              <a:defRPr/>
            </a:pPr>
            <a:r>
              <a:rPr lang="en-US" b="1" u="none" dirty="0">
                <a:solidFill>
                  <a:schemeClr val="tx2"/>
                </a:solidFill>
                <a:latin typeface="Franklin Gothic Book" panose="020B0503020102020204" pitchFamily="34" charset="0"/>
              </a:rPr>
              <a:t>The Faculty Survey</a:t>
            </a:r>
            <a:r>
              <a:rPr lang="en-US" sz="2800" b="1" u="none" dirty="0">
                <a:solidFill>
                  <a:schemeClr val="tx2"/>
                </a:solidFill>
                <a:latin typeface="Franklin Gothic Book" panose="020B0503020102020204" pitchFamily="34" charset="0"/>
              </a:rPr>
              <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Please contact:</a:t>
            </a:r>
          </a:p>
          <a:p>
            <a:pPr algn="ctr" eaLnBrk="1" hangingPunct="1">
              <a:defRPr/>
            </a:pPr>
            <a:r>
              <a:rPr lang="en-US" sz="2800" b="1" u="none" dirty="0">
                <a:solidFill>
                  <a:schemeClr val="tx2"/>
                </a:solidFill>
                <a:latin typeface="Franklin Gothic Book" panose="020B0503020102020204" pitchFamily="34" charset="0"/>
              </a:rPr>
              <a:t>heri@ucla.edu</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(310) 825-1925</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www.heri.ucla.edu</a:t>
            </a:r>
          </a:p>
        </p:txBody>
      </p:sp>
      <p:sp>
        <p:nvSpPr>
          <p:cNvPr id="5" name="TextBox 4"/>
          <p:cNvSpPr txBox="1"/>
          <p:nvPr/>
        </p:nvSpPr>
        <p:spPr>
          <a:xfrm>
            <a:off x="1066800" y="0"/>
            <a:ext cx="8077200" cy="954107"/>
          </a:xfrm>
          <a:prstGeom prst="rect">
            <a:avLst/>
          </a:prstGeom>
          <a:solidFill>
            <a:schemeClr val="accent4"/>
          </a:solidFill>
        </p:spPr>
        <p:txBody>
          <a:bodyPr wrap="square">
            <a:spAutoFit/>
          </a:bodyPr>
          <a:lstStyle/>
          <a:p>
            <a:pPr algn="ctr">
              <a:defRPr/>
            </a:pPr>
            <a:r>
              <a:rPr lang="en-US" sz="2800" u="none" dirty="0">
                <a:solidFill>
                  <a:srgbClr val="FFFFFF"/>
                </a:solidFill>
                <a:latin typeface="Franklin Gothic Book" panose="020B0503020102020204" pitchFamily="34" charset="0"/>
              </a:rPr>
              <a:t>The more you get to know your students, the better you can understand their needs. </a:t>
            </a:r>
          </a:p>
        </p:txBody>
      </p:sp>
      <p:sp>
        <p:nvSpPr>
          <p:cNvPr id="6" name="Footer Placeholder 5"/>
          <p:cNvSpPr>
            <a:spLocks noGrp="1"/>
          </p:cNvSpPr>
          <p:nvPr>
            <p:ph type="ftr" sz="quarter" idx="10"/>
          </p:nvPr>
        </p:nvSpPr>
        <p:spPr/>
        <p:txBody>
          <a:bodyPr/>
          <a:lstStyle/>
          <a:p>
            <a:pPr>
              <a:defRPr/>
            </a:pPr>
            <a:r>
              <a:rPr lang="en-US" dirty="0"/>
              <a:t>2020 College Senior Survey</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152400"/>
            <a:ext cx="9140825" cy="838200"/>
          </a:xfrm>
        </p:spPr>
        <p:txBody>
          <a:bodyPr/>
          <a:lstStyle/>
          <a:p>
            <a:pPr eaLnBrk="1" hangingPunct="1">
              <a:defRPr/>
            </a:pPr>
            <a:r>
              <a:rPr lang="en-US" dirty="0"/>
              <a:t>Demographics</a:t>
            </a:r>
            <a:endParaRPr lang="en-US" sz="1600" dirty="0"/>
          </a:p>
        </p:txBody>
      </p:sp>
      <p:graphicFrame>
        <p:nvGraphicFramePr>
          <p:cNvPr id="7" name="Gender ID"/>
          <p:cNvGraphicFramePr>
            <a:graphicFrameLocks noGrp="1" noChangeAspect="1"/>
          </p:cNvGraphicFramePr>
          <p:nvPr>
            <p:ph sz="half" idx="1"/>
            <p:extLst>
              <p:ext uri="{D42A27DB-BD31-4B8C-83A1-F6EECF244321}">
                <p14:modId xmlns:p14="http://schemas.microsoft.com/office/powerpoint/2010/main" val="3352616394"/>
              </p:ext>
            </p:extLst>
          </p:nvPr>
        </p:nvGraphicFramePr>
        <p:xfrm>
          <a:off x="0" y="1295400"/>
          <a:ext cx="4038600" cy="4648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Race"/>
          <p:cNvGraphicFramePr>
            <a:graphicFrameLocks noGrp="1" noChangeAspect="1"/>
          </p:cNvGraphicFramePr>
          <p:nvPr>
            <p:ph sz="half" idx="2"/>
            <p:custDataLst>
              <p:tags r:id="rId1"/>
            </p:custDataLst>
            <p:extLst>
              <p:ext uri="{D42A27DB-BD31-4B8C-83A1-F6EECF244321}">
                <p14:modId xmlns:p14="http://schemas.microsoft.com/office/powerpoint/2010/main" val="3984126370"/>
              </p:ext>
            </p:extLst>
          </p:nvPr>
        </p:nvGraphicFramePr>
        <p:xfrm>
          <a:off x="3962400" y="1295400"/>
          <a:ext cx="4951652" cy="5123953"/>
        </p:xfrm>
        <a:graphic>
          <a:graphicData uri="http://schemas.openxmlformats.org/drawingml/2006/chart">
            <c:chart xmlns:c="http://schemas.openxmlformats.org/drawingml/2006/chart" xmlns:r="http://schemas.openxmlformats.org/officeDocument/2006/relationships" r:id="rId5"/>
          </a:graphicData>
        </a:graphic>
      </p:graphicFrame>
      <p:sp>
        <p:nvSpPr>
          <p:cNvPr id="1030" name="Slide Number Placeholder 5"/>
          <p:cNvSpPr>
            <a:spLocks noGrp="1"/>
          </p:cNvSpPr>
          <p:nvPr>
            <p:ph type="sldNum" sz="quarter" idx="11"/>
          </p:nvPr>
        </p:nvSpPr>
        <p:spPr>
          <a:noFill/>
        </p:spPr>
        <p:txBody>
          <a:bodyPr/>
          <a:lstStyle/>
          <a:p>
            <a:fld id="{231093F3-3B35-41E3-8CF1-FC9701722E64}" type="slidenum">
              <a:rPr lang="en-US" smtClean="0"/>
              <a:pPr/>
              <a:t>5</a:t>
            </a:fld>
            <a:endParaRPr lang="en-US"/>
          </a:p>
        </p:txBody>
      </p:sp>
      <p:sp>
        <p:nvSpPr>
          <p:cNvPr id="6" name="Footer Placeholder 5"/>
          <p:cNvSpPr>
            <a:spLocks noGrp="1"/>
          </p:cNvSpPr>
          <p:nvPr>
            <p:ph type="ftr" sz="quarter" idx="10"/>
          </p:nvPr>
        </p:nvSpPr>
        <p:spPr/>
        <p:txBody>
          <a:bodyPr/>
          <a:lstStyle/>
          <a:p>
            <a:pPr>
              <a:defRPr/>
            </a:pPr>
            <a:r>
              <a:rPr lang="en-US" dirty="0"/>
              <a:t>2020 College Senior Survey</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0" y="152400"/>
            <a:ext cx="8226425" cy="992188"/>
          </a:xfrm>
        </p:spPr>
        <p:txBody>
          <a:bodyPr/>
          <a:lstStyle/>
          <a:p>
            <a:pPr>
              <a:defRPr/>
            </a:pPr>
            <a:r>
              <a:rPr lang="en-US" dirty="0"/>
              <a:t>Demographics</a:t>
            </a:r>
            <a:r>
              <a:rPr lang="en-US" sz="1800" dirty="0">
                <a:solidFill>
                  <a:schemeClr val="accent1">
                    <a:lumMod val="50000"/>
                  </a:schemeClr>
                </a:solidFill>
              </a:rPr>
              <a:t/>
            </a:r>
            <a:br>
              <a:rPr lang="en-US" sz="1800" dirty="0">
                <a:solidFill>
                  <a:schemeClr val="accent1">
                    <a:lumMod val="50000"/>
                  </a:schemeClr>
                </a:solidFill>
              </a:rPr>
            </a:br>
            <a:r>
              <a:rPr lang="en-US" sz="1600" dirty="0">
                <a:solidFill>
                  <a:schemeClr val="accent1"/>
                </a:solidFill>
              </a:rPr>
              <a:t/>
            </a:r>
            <a:br>
              <a:rPr lang="en-US" sz="1600" dirty="0">
                <a:solidFill>
                  <a:schemeClr val="accent1"/>
                </a:solidFill>
              </a:rPr>
            </a:br>
            <a:endParaRPr lang="en-US" sz="2200" dirty="0">
              <a:solidFill>
                <a:schemeClr val="accent4"/>
              </a:solidFill>
            </a:endParaRPr>
          </a:p>
        </p:txBody>
      </p:sp>
      <p:graphicFrame>
        <p:nvGraphicFramePr>
          <p:cNvPr id="6" name="Demographics"/>
          <p:cNvGraphicFramePr>
            <a:graphicFrameLocks noGrp="1"/>
          </p:cNvGraphicFramePr>
          <p:nvPr>
            <p:ph idx="1"/>
            <p:extLst>
              <p:ext uri="{D42A27DB-BD31-4B8C-83A1-F6EECF244321}">
                <p14:modId xmlns:p14="http://schemas.microsoft.com/office/powerpoint/2010/main" val="2719842095"/>
              </p:ext>
            </p:extLst>
          </p:nvPr>
        </p:nvGraphicFramePr>
        <p:xfrm>
          <a:off x="152400" y="1088994"/>
          <a:ext cx="8839200" cy="5486400"/>
        </p:xfrm>
        <a:graphic>
          <a:graphicData uri="http://schemas.openxmlformats.org/drawingml/2006/chart">
            <c:chart xmlns:c="http://schemas.openxmlformats.org/drawingml/2006/chart" xmlns:r="http://schemas.openxmlformats.org/officeDocument/2006/relationships" r:id="rId4"/>
          </a:graphicData>
        </a:graphic>
      </p:graphicFrame>
      <p:sp>
        <p:nvSpPr>
          <p:cNvPr id="2053" name="Slide Number Placeholder 5"/>
          <p:cNvSpPr>
            <a:spLocks noGrp="1"/>
          </p:cNvSpPr>
          <p:nvPr>
            <p:ph type="sldNum" sz="quarter" idx="11"/>
          </p:nvPr>
        </p:nvSpPr>
        <p:spPr>
          <a:noFill/>
        </p:spPr>
        <p:txBody>
          <a:bodyPr/>
          <a:lstStyle/>
          <a:p>
            <a:fld id="{76068F8F-62B3-439E-9997-843DEA468F0F}" type="slidenum">
              <a:rPr lang="en-US" smtClean="0"/>
              <a:pPr/>
              <a:t>6</a:t>
            </a:fld>
            <a:endParaRPr lang="en-US"/>
          </a:p>
        </p:txBody>
      </p:sp>
      <p:sp>
        <p:nvSpPr>
          <p:cNvPr id="5" name="Footer Placeholder 4"/>
          <p:cNvSpPr>
            <a:spLocks noGrp="1"/>
          </p:cNvSpPr>
          <p:nvPr>
            <p:ph type="ftr" sz="quarter" idx="10"/>
          </p:nvPr>
        </p:nvSpPr>
        <p:spPr/>
        <p:txBody>
          <a:bodyPr/>
          <a:lstStyle/>
          <a:p>
            <a:pPr>
              <a:defRPr/>
            </a:pPr>
            <a:r>
              <a:rPr lang="en-US" dirty="0"/>
              <a:t>2020 College Senior Survey</a:t>
            </a:r>
          </a:p>
        </p:txBody>
      </p:sp>
      <p:graphicFrame>
        <p:nvGraphicFramePr>
          <p:cNvPr id="9" name="Race"/>
          <p:cNvGraphicFramePr>
            <a:graphicFrameLocks noChangeAspect="1"/>
          </p:cNvGraphicFramePr>
          <p:nvPr>
            <p:custDataLst>
              <p:tags r:id="rId1"/>
            </p:custDataLst>
            <p:extLst>
              <p:ext uri="{D42A27DB-BD31-4B8C-83A1-F6EECF244321}">
                <p14:modId xmlns:p14="http://schemas.microsoft.com/office/powerpoint/2010/main" val="2311430669"/>
              </p:ext>
            </p:extLst>
          </p:nvPr>
        </p:nvGraphicFramePr>
        <p:xfrm>
          <a:off x="152400" y="1209822"/>
          <a:ext cx="8666263" cy="5419578"/>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0" y="152400"/>
            <a:ext cx="8226425" cy="784194"/>
          </a:xfrm>
        </p:spPr>
        <p:txBody>
          <a:bodyPr/>
          <a:lstStyle/>
          <a:p>
            <a:pPr algn="l">
              <a:defRPr/>
            </a:pPr>
            <a:r>
              <a:rPr lang="en-US" dirty="0" smtClean="0"/>
              <a:t>Demographics</a:t>
            </a:r>
            <a:endParaRPr lang="en-US" sz="2000" dirty="0">
              <a:solidFill>
                <a:schemeClr val="accent4"/>
              </a:solidFill>
            </a:endParaRPr>
          </a:p>
        </p:txBody>
      </p:sp>
      <p:graphicFrame>
        <p:nvGraphicFramePr>
          <p:cNvPr id="6" name="Demographics"/>
          <p:cNvGraphicFramePr>
            <a:graphicFrameLocks noGrp="1"/>
          </p:cNvGraphicFramePr>
          <p:nvPr>
            <p:ph idx="1"/>
            <p:extLst>
              <p:ext uri="{D42A27DB-BD31-4B8C-83A1-F6EECF244321}">
                <p14:modId xmlns:p14="http://schemas.microsoft.com/office/powerpoint/2010/main" val="1227069435"/>
              </p:ext>
            </p:extLst>
          </p:nvPr>
        </p:nvGraphicFramePr>
        <p:xfrm>
          <a:off x="155891" y="1371600"/>
          <a:ext cx="4797109" cy="5203794"/>
        </p:xfrm>
        <a:graphic>
          <a:graphicData uri="http://schemas.openxmlformats.org/drawingml/2006/chart">
            <c:chart xmlns:c="http://schemas.openxmlformats.org/drawingml/2006/chart" xmlns:r="http://schemas.openxmlformats.org/officeDocument/2006/relationships" r:id="rId3"/>
          </a:graphicData>
        </a:graphic>
      </p:graphicFrame>
      <p:sp>
        <p:nvSpPr>
          <p:cNvPr id="2053" name="Slide Number Placeholder 5"/>
          <p:cNvSpPr>
            <a:spLocks noGrp="1"/>
          </p:cNvSpPr>
          <p:nvPr>
            <p:ph type="sldNum" sz="quarter" idx="11"/>
          </p:nvPr>
        </p:nvSpPr>
        <p:spPr>
          <a:noFill/>
        </p:spPr>
        <p:txBody>
          <a:bodyPr/>
          <a:lstStyle/>
          <a:p>
            <a:fld id="{76068F8F-62B3-439E-9997-843DEA468F0F}" type="slidenum">
              <a:rPr lang="en-US" smtClean="0"/>
              <a:pPr/>
              <a:t>7</a:t>
            </a:fld>
            <a:endParaRPr lang="en-US"/>
          </a:p>
        </p:txBody>
      </p:sp>
      <p:sp>
        <p:nvSpPr>
          <p:cNvPr id="5" name="Footer Placeholder 4"/>
          <p:cNvSpPr>
            <a:spLocks noGrp="1"/>
          </p:cNvSpPr>
          <p:nvPr>
            <p:ph type="ftr" sz="quarter" idx="10"/>
          </p:nvPr>
        </p:nvSpPr>
        <p:spPr/>
        <p:txBody>
          <a:bodyPr/>
          <a:lstStyle/>
          <a:p>
            <a:pPr>
              <a:defRPr/>
            </a:pPr>
            <a:r>
              <a:rPr lang="en-US" dirty="0"/>
              <a:t>2020 College Senior Survey</a:t>
            </a:r>
          </a:p>
        </p:txBody>
      </p:sp>
      <p:graphicFrame>
        <p:nvGraphicFramePr>
          <p:cNvPr id="9" name="Gender ID">
            <a:extLst>
              <a:ext uri="{FF2B5EF4-FFF2-40B4-BE49-F238E27FC236}">
                <a16:creationId xmlns:a16="http://schemas.microsoft.com/office/drawing/2014/main" id="{9AD9D1D7-A2F9-4DF6-8481-F8A5A19F6551}"/>
              </a:ext>
            </a:extLst>
          </p:cNvPr>
          <p:cNvGraphicFramePr>
            <a:graphicFrameLocks noChangeAspect="1"/>
          </p:cNvGraphicFramePr>
          <p:nvPr>
            <p:extLst>
              <p:ext uri="{D42A27DB-BD31-4B8C-83A1-F6EECF244321}">
                <p14:modId xmlns:p14="http://schemas.microsoft.com/office/powerpoint/2010/main" val="38143853"/>
              </p:ext>
            </p:extLst>
          </p:nvPr>
        </p:nvGraphicFramePr>
        <p:xfrm>
          <a:off x="4343400" y="1219200"/>
          <a:ext cx="5334000" cy="5356194"/>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p:cNvSpPr txBox="1"/>
          <p:nvPr/>
        </p:nvSpPr>
        <p:spPr>
          <a:xfrm>
            <a:off x="632668" y="936594"/>
            <a:ext cx="3843553" cy="461665"/>
          </a:xfrm>
          <a:prstGeom prst="rect">
            <a:avLst/>
          </a:prstGeom>
          <a:noFill/>
        </p:spPr>
        <p:txBody>
          <a:bodyPr wrap="none" rtlCol="0">
            <a:spAutoFit/>
          </a:bodyPr>
          <a:lstStyle/>
          <a:p>
            <a:r>
              <a:rPr lang="en-US" sz="2400" b="1" u="none" dirty="0">
                <a:solidFill>
                  <a:schemeClr val="accent4"/>
                </a:solidFill>
                <a:latin typeface="Franklin Gothic Medium" panose="020B0603020102020204" pitchFamily="34" charset="0"/>
              </a:rPr>
              <a:t>Primary Major (Aggregated)</a:t>
            </a:r>
            <a:endParaRPr lang="en-US" sz="2400" b="1" u="none" dirty="0">
              <a:latin typeface="Franklin Gothic Medium" panose="020B0603020102020204" pitchFamily="34" charset="0"/>
            </a:endParaRPr>
          </a:p>
        </p:txBody>
      </p:sp>
    </p:spTree>
    <p:extLst>
      <p:ext uri="{BB962C8B-B14F-4D97-AF65-F5344CB8AC3E}">
        <p14:creationId xmlns:p14="http://schemas.microsoft.com/office/powerpoint/2010/main" val="28565126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42875"/>
            <a:ext cx="8226425" cy="1143000"/>
          </a:xfrm>
        </p:spPr>
        <p:txBody>
          <a:bodyPr/>
          <a:lstStyle/>
          <a:p>
            <a:pPr>
              <a:defRPr/>
            </a:pPr>
            <a:r>
              <a:rPr lang="en-US" dirty="0" smtClean="0"/>
              <a:t>Demographics</a:t>
            </a:r>
            <a:r>
              <a:rPr lang="en-US" sz="1800" dirty="0"/>
              <a:t/>
            </a:r>
            <a:br>
              <a:rPr lang="en-US" sz="1800" dirty="0"/>
            </a:br>
            <a:r>
              <a:rPr lang="en-US" sz="2400" dirty="0">
                <a:solidFill>
                  <a:schemeClr val="accent4"/>
                </a:solidFill>
              </a:rPr>
              <a:t>Finances</a:t>
            </a:r>
          </a:p>
        </p:txBody>
      </p:sp>
      <p:sp>
        <p:nvSpPr>
          <p:cNvPr id="4101" name="Slide Number Placeholder 5"/>
          <p:cNvSpPr>
            <a:spLocks noGrp="1"/>
          </p:cNvSpPr>
          <p:nvPr>
            <p:ph type="sldNum" sz="quarter" idx="11"/>
          </p:nvPr>
        </p:nvSpPr>
        <p:spPr>
          <a:noFill/>
        </p:spPr>
        <p:txBody>
          <a:bodyPr/>
          <a:lstStyle/>
          <a:p>
            <a:fld id="{D518130B-55F3-4701-917D-097F90EC75B5}" type="slidenum">
              <a:rPr lang="en-US" smtClean="0"/>
              <a:pPr/>
              <a:t>8</a:t>
            </a:fld>
            <a:endParaRPr lang="en-US"/>
          </a:p>
        </p:txBody>
      </p:sp>
      <p:graphicFrame>
        <p:nvGraphicFramePr>
          <p:cNvPr id="9" name="Money Borrowed"/>
          <p:cNvGraphicFramePr>
            <a:graphicFrameLocks noGrp="1" noChangeAspect="1"/>
          </p:cNvGraphicFramePr>
          <p:nvPr>
            <p:ph sz="half" idx="1"/>
            <p:custDataLst>
              <p:tags r:id="rId1"/>
            </p:custDataLst>
            <p:extLst>
              <p:ext uri="{D42A27DB-BD31-4B8C-83A1-F6EECF244321}">
                <p14:modId xmlns:p14="http://schemas.microsoft.com/office/powerpoint/2010/main" val="538901147"/>
              </p:ext>
            </p:extLst>
          </p:nvPr>
        </p:nvGraphicFramePr>
        <p:xfrm>
          <a:off x="5029200" y="1600200"/>
          <a:ext cx="3886200" cy="276225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Median"/>
          <p:cNvGraphicFramePr>
            <a:graphicFrameLocks noGrp="1"/>
          </p:cNvGraphicFramePr>
          <p:nvPr>
            <p:extLst>
              <p:ext uri="{D42A27DB-BD31-4B8C-83A1-F6EECF244321}">
                <p14:modId xmlns:p14="http://schemas.microsoft.com/office/powerpoint/2010/main" val="293666119"/>
              </p:ext>
            </p:extLst>
          </p:nvPr>
        </p:nvGraphicFramePr>
        <p:xfrm>
          <a:off x="5502839" y="4887119"/>
          <a:ext cx="3124200" cy="1355726"/>
        </p:xfrm>
        <a:graphic>
          <a:graphicData uri="http://schemas.openxmlformats.org/drawingml/2006/table">
            <a:tbl>
              <a:tblPr/>
              <a:tblGrid>
                <a:gridCol w="1774099">
                  <a:extLst>
                    <a:ext uri="{9D8B030D-6E8A-4147-A177-3AD203B41FA5}">
                      <a16:colId xmlns:a16="http://schemas.microsoft.com/office/drawing/2014/main" val="20000"/>
                    </a:ext>
                  </a:extLst>
                </a:gridCol>
                <a:gridCol w="1350101">
                  <a:extLst>
                    <a:ext uri="{9D8B030D-6E8A-4147-A177-3AD203B41FA5}">
                      <a16:colId xmlns:a16="http://schemas.microsoft.com/office/drawing/2014/main" val="20001"/>
                    </a:ext>
                  </a:extLst>
                </a:gridCol>
              </a:tblGrid>
              <a:tr h="366396">
                <a:tc gridSpan="2">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tx2"/>
                          </a:solidFill>
                          <a:effectLst/>
                          <a:latin typeface="Garamond" pitchFamily="18" charset="0"/>
                        </a:rPr>
                        <a:t>Median Amount Borrowed</a:t>
                      </a:r>
                    </a:p>
                  </a:txBody>
                  <a:tcPr marT="45671" marB="45671"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49466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rgbClr val="FFFFFF"/>
                          </a:solidFill>
                          <a:effectLst/>
                          <a:latin typeface="Garamond" pitchFamily="18" charset="0"/>
                        </a:rPr>
                        <a:t> Your Institution</a:t>
                      </a:r>
                    </a:p>
                  </a:txBody>
                  <a:tcPr marT="45671" marB="45671"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FFFF"/>
                          </a:solidFill>
                          <a:effectLst/>
                          <a:latin typeface="Garamond" pitchFamily="18" charset="0"/>
                        </a:rPr>
                        <a:t>$27,750</a:t>
                      </a:r>
                      <a:endParaRPr kumimoji="0" lang="en-US" sz="1400" b="1" i="0" u="none" strike="noStrike" cap="none" normalizeH="0" baseline="0" dirty="0">
                        <a:ln>
                          <a:noFill/>
                        </a:ln>
                        <a:solidFill>
                          <a:srgbClr val="FFFFFF"/>
                        </a:solidFill>
                        <a:effectLst/>
                        <a:latin typeface="Garamond" pitchFamily="18" charset="0"/>
                      </a:endParaRPr>
                    </a:p>
                  </a:txBody>
                  <a:tcPr marT="45671" marB="45671"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solidFill>
                  </a:tcPr>
                </a:tc>
                <a:extLst>
                  <a:ext uri="{0D108BD9-81ED-4DB2-BD59-A6C34878D82A}">
                    <a16:rowId xmlns:a16="http://schemas.microsoft.com/office/drawing/2014/main" val="10001"/>
                  </a:ext>
                </a:extLst>
              </a:tr>
              <a:tr h="49466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rgbClr val="FFFFFF"/>
                          </a:solidFill>
                          <a:effectLst/>
                          <a:latin typeface="Garamond" pitchFamily="18" charset="0"/>
                        </a:rPr>
                        <a:t> Comparison Group</a:t>
                      </a:r>
                    </a:p>
                  </a:txBody>
                  <a:tcPr marT="45671" marB="45671"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FFFF"/>
                          </a:solidFill>
                          <a:effectLst/>
                          <a:latin typeface="Garamond" pitchFamily="18" charset="0"/>
                        </a:rPr>
                        <a:t>$25,000</a:t>
                      </a:r>
                      <a:endParaRPr kumimoji="0" lang="en-US" sz="1400" b="1" i="0" u="none" strike="noStrike" cap="none" normalizeH="0" baseline="0" dirty="0" smtClean="0">
                        <a:ln>
                          <a:noFill/>
                        </a:ln>
                        <a:solidFill>
                          <a:srgbClr val="FFFFFF"/>
                        </a:solidFill>
                        <a:effectLst/>
                        <a:latin typeface="Garamond" pitchFamily="18" charset="0"/>
                      </a:endParaRPr>
                    </a:p>
                  </a:txBody>
                  <a:tcPr marT="45671" marB="45671"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extLst>
                  <a:ext uri="{0D108BD9-81ED-4DB2-BD59-A6C34878D82A}">
                    <a16:rowId xmlns:a16="http://schemas.microsoft.com/office/drawing/2014/main" val="10002"/>
                  </a:ext>
                </a:extLst>
              </a:tr>
            </a:tbl>
          </a:graphicData>
        </a:graphic>
      </p:graphicFrame>
      <p:sp>
        <p:nvSpPr>
          <p:cNvPr id="10" name="Rectangle 31"/>
          <p:cNvSpPr>
            <a:spLocks noChangeArrowheads="1"/>
          </p:cNvSpPr>
          <p:nvPr/>
        </p:nvSpPr>
        <p:spPr bwMode="auto">
          <a:xfrm>
            <a:off x="5684838" y="4426276"/>
            <a:ext cx="27749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7" name="Footer Placeholder 6"/>
          <p:cNvSpPr>
            <a:spLocks noGrp="1"/>
          </p:cNvSpPr>
          <p:nvPr>
            <p:ph type="ftr" sz="quarter" idx="10"/>
          </p:nvPr>
        </p:nvSpPr>
        <p:spPr/>
        <p:txBody>
          <a:bodyPr/>
          <a:lstStyle/>
          <a:p>
            <a:pPr>
              <a:defRPr/>
            </a:pPr>
            <a:r>
              <a:rPr lang="en-US" dirty="0"/>
              <a:t>2020 College Senior Survey</a:t>
            </a:r>
          </a:p>
        </p:txBody>
      </p:sp>
      <p:graphicFrame>
        <p:nvGraphicFramePr>
          <p:cNvPr id="11" name="Credit Card">
            <a:extLst>
              <a:ext uri="{FF2B5EF4-FFF2-40B4-BE49-F238E27FC236}">
                <a16:creationId xmlns:a16="http://schemas.microsoft.com/office/drawing/2014/main" id="{1C720539-1153-4A1D-B700-5AB7AB5737F5}"/>
              </a:ext>
            </a:extLst>
          </p:cNvPr>
          <p:cNvGraphicFramePr>
            <a:graphicFrameLocks noChangeAspect="1"/>
          </p:cNvGraphicFramePr>
          <p:nvPr>
            <p:extLst>
              <p:ext uri="{D42A27DB-BD31-4B8C-83A1-F6EECF244321}">
                <p14:modId xmlns:p14="http://schemas.microsoft.com/office/powerpoint/2010/main" val="3095488274"/>
              </p:ext>
            </p:extLst>
          </p:nvPr>
        </p:nvGraphicFramePr>
        <p:xfrm>
          <a:off x="16565" y="1524000"/>
          <a:ext cx="4707835" cy="48768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2501798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sz="quarter"/>
          </p:nvPr>
        </p:nvSpPr>
        <p:spPr>
          <a:xfrm>
            <a:off x="0" y="2743200"/>
            <a:ext cx="9144000" cy="1371600"/>
          </a:xfrm>
          <a:solidFill>
            <a:schemeClr val="accent4"/>
          </a:solidFill>
          <a:ln w="9525">
            <a:solidFill>
              <a:schemeClr val="tx2"/>
            </a:solidFill>
          </a:ln>
        </p:spPr>
        <p:txBody>
          <a:bodyPr anchor="ctr"/>
          <a:lstStyle/>
          <a:p>
            <a:pPr eaLnBrk="1" hangingPunct="1">
              <a:defRPr/>
            </a:pPr>
            <a:r>
              <a:rPr lang="en-US" dirty="0">
                <a:solidFill>
                  <a:schemeClr val="bg1"/>
                </a:solidFill>
              </a:rPr>
              <a:t>Academic Outcomes and Experiences</a:t>
            </a:r>
          </a:p>
        </p:txBody>
      </p:sp>
      <p:sp>
        <p:nvSpPr>
          <p:cNvPr id="49155" name="Subtitle 4"/>
          <p:cNvSpPr>
            <a:spLocks noGrp="1"/>
          </p:cNvSpPr>
          <p:nvPr>
            <p:ph type="subTitle" sz="quarter" idx="1"/>
          </p:nvPr>
        </p:nvSpPr>
        <p:spPr>
          <a:xfrm>
            <a:off x="1447800" y="4572000"/>
            <a:ext cx="6172200" cy="1752600"/>
          </a:xfrm>
        </p:spPr>
        <p:txBody>
          <a:bodyPr/>
          <a:lstStyle/>
          <a:p>
            <a:pPr>
              <a:defRPr/>
            </a:pPr>
            <a:r>
              <a:rPr lang="en-US" sz="2400" b="1" dirty="0">
                <a:solidFill>
                  <a:schemeClr val="accent4"/>
                </a:solidFill>
                <a:effectLst/>
              </a:rPr>
              <a:t>Students develop skills, knowledge, and abilities through their experiences both in and out of the classroom.</a:t>
            </a:r>
          </a:p>
        </p:txBody>
      </p:sp>
      <p:sp>
        <p:nvSpPr>
          <p:cNvPr id="4" name="Footer Placeholder 6"/>
          <p:cNvSpPr>
            <a:spLocks noGrp="1"/>
          </p:cNvSpPr>
          <p:nvPr>
            <p:ph type="ftr" sz="quarter" idx="10"/>
          </p:nvPr>
        </p:nvSpPr>
        <p:spPr>
          <a:xfrm>
            <a:off x="228600" y="6400800"/>
            <a:ext cx="2895600" cy="457200"/>
          </a:xfrm>
        </p:spPr>
        <p:txBody>
          <a:bodyPr/>
          <a:lstStyle/>
          <a:p>
            <a:pPr>
              <a:defRPr/>
            </a:pPr>
            <a:r>
              <a:rPr lang="en-US" dirty="0"/>
              <a:t>2020 College Senior Survey</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T" val="titleBox"/>
</p:tagLst>
</file>

<file path=ppt/tags/tag10.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2.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13.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xml><?xml version="1.0" encoding="utf-8"?>
<p:tagLst xmlns:a="http://schemas.openxmlformats.org/drawingml/2006/main" xmlns:r="http://schemas.openxmlformats.org/officeDocument/2006/relationships" xmlns:p="http://schemas.openxmlformats.org/presentationml/2006/main">
  <p:tag name="TEXT" val="titleBox"/>
</p:tagLst>
</file>

<file path=ppt/tags/tag3.xml><?xml version="1.0" encoding="utf-8"?>
<p:tagLst xmlns:a="http://schemas.openxmlformats.org/drawingml/2006/main" xmlns:r="http://schemas.openxmlformats.org/officeDocument/2006/relationships" xmlns:p="http://schemas.openxmlformats.org/presentationml/2006/main">
  <p:tag name="CHART" val="ctFacIntSat"/>
</p:tagLst>
</file>

<file path=ppt/tags/tag4.xml><?xml version="1.0" encoding="utf-8"?>
<p:tagLst xmlns:a="http://schemas.openxmlformats.org/drawingml/2006/main" xmlns:r="http://schemas.openxmlformats.org/officeDocument/2006/relationships" xmlns:p="http://schemas.openxmlformats.org/presentationml/2006/main">
  <p:tag name="CHART" val="ctFacIntSat"/>
</p:tagLst>
</file>

<file path=ppt/tags/tag5.xml><?xml version="1.0" encoding="utf-8"?>
<p:tagLst xmlns:a="http://schemas.openxmlformats.org/drawingml/2006/main" xmlns:r="http://schemas.openxmlformats.org/officeDocument/2006/relationships" xmlns:p="http://schemas.openxmlformats.org/presentationml/2006/main">
  <p:tag name="CHART" val="ctBorrowMoney"/>
</p:tagLst>
</file>

<file path=ppt/tags/tag6.xml><?xml version="1.0" encoding="utf-8"?>
<p:tagLst xmlns:a="http://schemas.openxmlformats.org/drawingml/2006/main" xmlns:r="http://schemas.openxmlformats.org/officeDocument/2006/relationships" xmlns:p="http://schemas.openxmlformats.org/presentationml/2006/main">
  <p:tag name="CHART" val="ctGains1"/>
</p:tagLst>
</file>

<file path=ppt/tags/tag7.xml><?xml version="1.0" encoding="utf-8"?>
<p:tagLst xmlns:a="http://schemas.openxmlformats.org/drawingml/2006/main" xmlns:r="http://schemas.openxmlformats.org/officeDocument/2006/relationships" xmlns:p="http://schemas.openxmlformats.org/presentationml/2006/main">
  <p:tag name="CHART" val="ctGains1"/>
</p:tagLst>
</file>

<file path=ppt/tags/tag8.xml><?xml version="1.0" encoding="utf-8"?>
<p:tagLst xmlns:a="http://schemas.openxmlformats.org/drawingml/2006/main" xmlns:r="http://schemas.openxmlformats.org/officeDocument/2006/relationships" xmlns:p="http://schemas.openxmlformats.org/presentationml/2006/main">
  <p:tag name="CHART" val="ctGains1"/>
</p:tagLst>
</file>

<file path=ppt/tags/tag9.xml><?xml version="1.0" encoding="utf-8"?>
<p:tagLst xmlns:a="http://schemas.openxmlformats.org/drawingml/2006/main" xmlns:r="http://schemas.openxmlformats.org/officeDocument/2006/relationships" xmlns:p="http://schemas.openxmlformats.org/presentationml/2006/main">
  <p:tag name="CHART" val="ctFinanceSource"/>
</p:tagLst>
</file>

<file path=ppt/theme/theme1.xml><?xml version="1.0" encoding="utf-8"?>
<a:theme xmlns:a="http://schemas.openxmlformats.org/drawingml/2006/main" name="HERI 2020">
  <a:themeElements>
    <a:clrScheme name="HERI Official Colors">
      <a:dk1>
        <a:sysClr val="windowText" lastClr="000000"/>
      </a:dk1>
      <a:lt1>
        <a:sysClr val="window" lastClr="FFFFFF"/>
      </a:lt1>
      <a:dk2>
        <a:srgbClr val="1F2A44"/>
      </a:dk2>
      <a:lt2>
        <a:srgbClr val="98A4AE"/>
      </a:lt2>
      <a:accent1>
        <a:srgbClr val="E04E39"/>
      </a:accent1>
      <a:accent2>
        <a:srgbClr val="00AB8E"/>
      </a:accent2>
      <a:accent3>
        <a:srgbClr val="DE7C00"/>
      </a:accent3>
      <a:accent4>
        <a:srgbClr val="93328E"/>
      </a:accent4>
      <a:accent5>
        <a:srgbClr val="789D4A"/>
      </a:accent5>
      <a:accent6>
        <a:srgbClr val="FF00FF"/>
      </a:accent6>
      <a:hlink>
        <a:srgbClr val="1F2A44"/>
      </a:hlink>
      <a:folHlink>
        <a:srgbClr val="93328E"/>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006E6B"/>
        </a:dk1>
        <a:lt1>
          <a:srgbClr val="FFFFFF"/>
        </a:lt1>
        <a:dk2>
          <a:srgbClr val="006666"/>
        </a:dk2>
        <a:lt2>
          <a:srgbClr val="B9EFEE"/>
        </a:lt2>
        <a:accent1>
          <a:srgbClr val="7680AC"/>
        </a:accent1>
        <a:accent2>
          <a:srgbClr val="6AB475"/>
        </a:accent2>
        <a:accent3>
          <a:srgbClr val="AAB8B8"/>
        </a:accent3>
        <a:accent4>
          <a:srgbClr val="DADADA"/>
        </a:accent4>
        <a:accent5>
          <a:srgbClr val="BDC0D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2">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000000"/>
        </a:hlink>
        <a:folHlink>
          <a:srgbClr val="CCFF66"/>
        </a:folHlink>
      </a:clrScheme>
      <a:clrMap bg1="dk2" tx1="lt1" bg2="dk1" tx2="lt2" accent1="accent1" accent2="accent2" accent3="accent3" accent4="accent4" accent5="accent5" accent6="accent6" hlink="hlink" folHlink="folHlink"/>
    </a:extraClrScheme>
    <a:extraClrScheme>
      <a:clrScheme name="Teamwork 13">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7680AC"/>
        </a:hlink>
        <a:folHlink>
          <a:srgbClr val="CCFF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HERI Official Colors">
    <a:dk1>
      <a:sysClr val="windowText" lastClr="000000"/>
    </a:dk1>
    <a:lt1>
      <a:sysClr val="window" lastClr="FFFFFF"/>
    </a:lt1>
    <a:dk2>
      <a:srgbClr val="1F2A44"/>
    </a:dk2>
    <a:lt2>
      <a:srgbClr val="98A4AE"/>
    </a:lt2>
    <a:accent1>
      <a:srgbClr val="E04E39"/>
    </a:accent1>
    <a:accent2>
      <a:srgbClr val="00AB8E"/>
    </a:accent2>
    <a:accent3>
      <a:srgbClr val="DE7C00"/>
    </a:accent3>
    <a:accent4>
      <a:srgbClr val="93328E"/>
    </a:accent4>
    <a:accent5>
      <a:srgbClr val="789D4A"/>
    </a:accent5>
    <a:accent6>
      <a:srgbClr val="FF00FF"/>
    </a:accent6>
    <a:hlink>
      <a:srgbClr val="1F2A44"/>
    </a:hlink>
    <a:folHlink>
      <a:srgbClr val="93328E"/>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31798</TotalTime>
  <Words>3655</Words>
  <Application>Microsoft Office PowerPoint</Application>
  <PresentationFormat>On-screen Show (4:3)</PresentationFormat>
  <Paragraphs>749</Paragraphs>
  <Slides>41</Slides>
  <Notes>41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Franklin Gothic Book</vt:lpstr>
      <vt:lpstr>Franklin Gothic Medium</vt:lpstr>
      <vt:lpstr>Garamond</vt:lpstr>
      <vt:lpstr>HERI 2020</vt:lpstr>
      <vt:lpstr>Wabash College College Senior Survey 2020 Results</vt:lpstr>
      <vt:lpstr>College Senior Survey</vt:lpstr>
      <vt:lpstr>Table of Contents</vt:lpstr>
      <vt:lpstr>A Note about CIRP Constructs</vt:lpstr>
      <vt:lpstr>Demographics</vt:lpstr>
      <vt:lpstr>Demographics  </vt:lpstr>
      <vt:lpstr>Demographics</vt:lpstr>
      <vt:lpstr>Demographics Finances</vt:lpstr>
      <vt:lpstr>Academic Outcomes and Experiences</vt:lpstr>
      <vt:lpstr> Habits of Mind  Habits of Mind is a unified measure of the behaviors and traits associated with academic success. These learning behaviors are seen as the foundation for lifelong learning. </vt:lpstr>
      <vt:lpstr>Pluralistic Orientation  Pluralistic Orientation is a unified measure of skills and dispositions appropriate  for living and working in a diverse society.</vt:lpstr>
      <vt:lpstr>Academic Self-Concept  Self-awareness and confidence in academic environments help students learn by  encouraging their intellectual inquiry. Academic Self-Concept is a unified measure of students’ beliefs about their abilities and confidence in academic environments. </vt:lpstr>
      <vt:lpstr>Faculty Interaction: Mentorship  Faculty Interaction: Mentorship measures the extent to which students and  faculty have mentoring relationships that foster both academic and personal  support and guidance. </vt:lpstr>
      <vt:lpstr>PowerPoint Presentation</vt:lpstr>
      <vt:lpstr>Academic Outcomes  These items illustrate the extent to which students agree that this institution  has contributed to their academic skills and abilities. </vt:lpstr>
      <vt:lpstr>Academic Enhancement Experiences  Opportunities to apply learning inside and outside the classroom augment  students’ academic involvement, allowing them to make meaningful intellectual  connections and communicate their knowledge to others.</vt:lpstr>
      <vt:lpstr>Co-Curricular Outcomes and Experiences</vt:lpstr>
      <vt:lpstr>Social Agency  Activities and beliefs equip and empower students to create a world that is equitable, just, democratic, and sustainable. Social Agency measures the extent to which students value political and social involvement as personal goals.</vt:lpstr>
      <vt:lpstr> Civic Engagement   Engaged citizens are a critical element in the functioning of our democratic society. Civic Engagement measures the extent to which students are motivated and involved in civic, electoral, and political activities. </vt:lpstr>
      <vt:lpstr>Civic Awareness   The ability to evaluate, question, and develop solutions affecting local and global communities is an important skill. Civic Awareness measures students’ views on the institutional contribution to their understanding of the issues facing their community, nation, and the world.</vt:lpstr>
      <vt:lpstr>Leadership  Leadership measures students' beliefs about their leadership development, capability, and their experiences as a leader.</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Diversity</vt:lpstr>
      <vt:lpstr>Positive Cross-Racial Interaction  Contact with diverse peers allows students to gain valuable insights about  themselves and others. Positive Cross-Racial Interaction is a unified measure of  students’ level of positive interaction with diverse peers.</vt:lpstr>
      <vt:lpstr>Negative Cross-Racial Interaction  Contact with diverse peers allows students to gain valuable insights about  themselves and others. Negative Cross-Racial Interaction is a unified measure of  students’ level of negative interaction with diverse peers.</vt:lpstr>
      <vt:lpstr>Sense of Belonging  The campus community is a powerful source of influence on students’ development. Sense of Belonging measures the extent to which students feel a sense of academic and social integration on campus. </vt:lpstr>
      <vt:lpstr>PowerPoint Presentation</vt:lpstr>
      <vt:lpstr>PowerPoint Presentation</vt:lpstr>
      <vt:lpstr>Future Plans</vt:lpstr>
      <vt:lpstr> Future Plans: Graduate/ Professional School</vt:lpstr>
      <vt:lpstr>Future Plans: Employment </vt:lpstr>
      <vt:lpstr>Future Plans  Probable Career/Occupation</vt:lpstr>
      <vt:lpstr>Future Plans  When thinking about your career path after college,  how important are the following considerations:  (Percentages responding “Essential” or “Very Important” responses)</vt:lpstr>
      <vt:lpstr>Satisfaction</vt:lpstr>
      <vt:lpstr>Overall Satisfaction  Overall Satisfaction measures students’ satisfaction with the college experience. </vt:lpstr>
      <vt:lpstr>Satisfaction with Coursework  Satisfaction with Coursework measures the extent to which students see their  coursework as relevant, useful, and applicable to their academic success and future plans. </vt:lpstr>
      <vt:lpstr>Satisfaction with Academic Support  and Courses In addition to actual coursework, various support services are instrumental in  shaping students’ academic experiences.</vt:lpstr>
      <vt:lpstr>Satisfaction with Services and Community The support students receive and their community are critical to shaping  their college experience.</vt:lpstr>
      <vt:lpstr>Alumni Engagement</vt:lpstr>
      <vt:lpstr>PowerPoint Presentation</vt:lpstr>
    </vt:vector>
  </TitlesOfParts>
  <Company>UCLA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walton</cp:lastModifiedBy>
  <cp:revision>2246</cp:revision>
  <cp:lastPrinted>2017-09-06T19:13:47Z</cp:lastPrinted>
  <dcterms:created xsi:type="dcterms:W3CDTF">2007-06-27T16:52:25Z</dcterms:created>
  <dcterms:modified xsi:type="dcterms:W3CDTF">2020-11-20T19:50:17Z</dcterms:modified>
</cp:coreProperties>
</file>