
<file path=[Content_Types].xml><?xml version="1.0" encoding="utf-8"?>
<Types xmlns="http://schemas.openxmlformats.org/package/2006/content-types">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tags/tag6.xml" ContentType="application/vnd.openxmlformats-officedocument.presentationml.tags+xml"/>
  <Override PartName="/ppt/notesSlides/notesSlide13.xml" ContentType="application/vnd.openxmlformats-officedocument.presentationml.notesSlide+xml"/>
  <Override PartName="/ppt/charts/chart10.xml" ContentType="application/vnd.openxmlformats-officedocument.drawingml.chart+xml"/>
  <Override PartName="/ppt/tags/tag7.xml" ContentType="application/vnd.openxmlformats-officedocument.presentationml.tags+xml"/>
  <Override PartName="/ppt/notesSlides/notesSlide14.xml" ContentType="application/vnd.openxmlformats-officedocument.presentationml.notesSlide+xml"/>
  <Override PartName="/ppt/charts/chart11.xml" ContentType="application/vnd.openxmlformats-officedocument.drawingml.chart+xml"/>
  <Override PartName="/ppt/tags/tag8.xml" ContentType="application/vnd.openxmlformats-officedocument.presentationml.tags+xml"/>
  <Override PartName="/ppt/notesSlides/notesSlide15.xml" ContentType="application/vnd.openxmlformats-officedocument.presentationml.notesSlide+xml"/>
  <Override PartName="/ppt/charts/chart12.xml" ContentType="application/vnd.openxmlformats-officedocument.drawingml.chart+xml"/>
  <Override PartName="/ppt/tags/tag9.xml" ContentType="application/vnd.openxmlformats-officedocument.presentationml.tags+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17.xml" ContentType="application/vnd.openxmlformats-officedocument.presentationml.notesSlide+xml"/>
  <Override PartName="/ppt/charts/chart14.xml" ContentType="application/vnd.openxmlformats-officedocument.drawingml.chart+xml"/>
  <Override PartName="/ppt/tags/tag10.xml" ContentType="application/vnd.openxmlformats-officedocument.presentationml.tags+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6.xml" ContentType="application/vnd.openxmlformats-officedocument.drawingml.chart+xml"/>
  <Override PartName="/ppt/notesSlides/notesSlide21.xml" ContentType="application/vnd.openxmlformats-officedocument.presentationml.notesSlide+xml"/>
  <Override PartName="/ppt/charts/chart17.xml" ContentType="application/vnd.openxmlformats-officedocument.drawingml.chart+xml"/>
  <Override PartName="/ppt/tags/tag11.xml" ContentType="application/vnd.openxmlformats-officedocument.presentationml.tags+xml"/>
  <Override PartName="/ppt/notesSlides/notesSlide22.xml" ContentType="application/vnd.openxmlformats-officedocument.presentationml.notesSlide+xml"/>
  <Override PartName="/ppt/charts/chart18.xml" ContentType="application/vnd.openxmlformats-officedocument.drawingml.chart+xml"/>
  <Override PartName="/ppt/tags/tag12.xml" ContentType="application/vnd.openxmlformats-officedocument.presentationml.tags+xml"/>
  <Override PartName="/ppt/notesSlides/notesSlide23.xml" ContentType="application/vnd.openxmlformats-officedocument.presentationml.notesSlide+xml"/>
  <Override PartName="/ppt/charts/chart19.xml" ContentType="application/vnd.openxmlformats-officedocument.drawingml.chart+xml"/>
  <Override PartName="/ppt/notesSlides/notesSlide24.xml" ContentType="application/vnd.openxmlformats-officedocument.presentationml.notesSlide+xml"/>
  <Override PartName="/ppt/charts/chart20.xml" ContentType="application/vnd.openxmlformats-officedocument.drawingml.chart+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charts/chart22.xml" ContentType="application/vnd.openxmlformats-officedocument.drawingml.chart+xml"/>
  <Override PartName="/ppt/tags/tag14.xml" ContentType="application/vnd.openxmlformats-officedocument.presentationml.tags+xml"/>
  <Override PartName="/ppt/notesSlides/notesSlide28.xml" ContentType="application/vnd.openxmlformats-officedocument.presentationml.notesSlide+xml"/>
  <Override PartName="/ppt/charts/chart23.xml" ContentType="application/vnd.openxmlformats-officedocument.drawingml.chart+xml"/>
  <Override PartName="/ppt/tags/tag15.xml" ContentType="application/vnd.openxmlformats-officedocument.presentationml.tags+xml"/>
  <Override PartName="/ppt/notesSlides/notesSlide29.xml" ContentType="application/vnd.openxmlformats-officedocument.presentationml.notesSlide+xml"/>
  <Override PartName="/ppt/charts/chart24.xml" ContentType="application/vnd.openxmlformats-officedocument.drawingml.chart+xml"/>
  <Override PartName="/ppt/notesSlides/notesSlide30.xml" ContentType="application/vnd.openxmlformats-officedocument.presentationml.notesSlide+xml"/>
  <Override PartName="/ppt/charts/chart25.xml" ContentType="application/vnd.openxmlformats-officedocument.drawingml.chart+xml"/>
  <Override PartName="/ppt/notesSlides/notesSlide31.xml" ContentType="application/vnd.openxmlformats-officedocument.presentationml.notesSlide+xml"/>
  <Override PartName="/ppt/charts/chart26.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7.xml" ContentType="application/vnd.openxmlformats-officedocument.drawingml.chart+xml"/>
  <Override PartName="/ppt/tags/tag16.xml" ContentType="application/vnd.openxmlformats-officedocument.presentationml.tags+xml"/>
  <Override PartName="/ppt/notesSlides/notesSlide34.xml" ContentType="application/vnd.openxmlformats-officedocument.presentationml.notesSlide+xml"/>
  <Override PartName="/ppt/charts/chart28.xml" ContentType="application/vnd.openxmlformats-officedocument.drawingml.chart+xml"/>
  <Override PartName="/ppt/drawings/drawing1.xml" ContentType="application/vnd.openxmlformats-officedocument.drawingml.chartshapes+xml"/>
  <Override PartName="/ppt/notesSlides/notesSlide35.xml" ContentType="application/vnd.openxmlformats-officedocument.presentationml.notesSlide+xml"/>
  <Override PartName="/ppt/tags/tag17.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8.xml" ContentType="application/vnd.openxmlformats-officedocument.presentationml.tags+xml"/>
  <Override PartName="/ppt/notesSlides/notesSlide39.xml" ContentType="application/vnd.openxmlformats-officedocument.presentationml.notesSlide+xml"/>
  <Override PartName="/ppt/charts/chart29.xml" ContentType="application/vnd.openxmlformats-officedocument.drawingml.chart+xml"/>
  <Override PartName="/ppt/tags/tag19.xml" ContentType="application/vnd.openxmlformats-officedocument.presentationml.tags+xml"/>
  <Override PartName="/ppt/notesSlides/notesSlide40.xml" ContentType="application/vnd.openxmlformats-officedocument.presentationml.notesSlide+xml"/>
  <Override PartName="/ppt/charts/chart30.xml" ContentType="application/vnd.openxmlformats-officedocument.drawingml.chart+xml"/>
  <Override PartName="/ppt/notesSlides/notesSlide41.xml" ContentType="application/vnd.openxmlformats-officedocument.presentationml.notesSlide+xml"/>
  <Override PartName="/ppt/charts/chart31.xml" ContentType="application/vnd.openxmlformats-officedocument.drawingml.chart+xml"/>
  <Override PartName="/ppt/notesSlides/notesSlide42.xml" ContentType="application/vnd.openxmlformats-officedocument.presentationml.notesSlide+xml"/>
  <Override PartName="/ppt/charts/chart32.xml" ContentType="application/vnd.openxmlformats-officedocument.drawingml.chart+xml"/>
  <Override PartName="/ppt/notesSlides/notesSlide43.xml" ContentType="application/vnd.openxmlformats-officedocument.presentationml.notesSlide+xml"/>
  <Override PartName="/ppt/charts/chart33.xml" ContentType="application/vnd.openxmlformats-officedocument.drawingml.chart+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6"/>
  </p:notesMasterIdLst>
  <p:handoutMasterIdLst>
    <p:handoutMasterId r:id="rId47"/>
  </p:handoutMasterIdLst>
  <p:sldIdLst>
    <p:sldId id="256" r:id="rId2"/>
    <p:sldId id="469" r:id="rId3"/>
    <p:sldId id="456" r:id="rId4"/>
    <p:sldId id="601" r:id="rId5"/>
    <p:sldId id="323" r:id="rId6"/>
    <p:sldId id="608" r:id="rId7"/>
    <p:sldId id="649" r:id="rId8"/>
    <p:sldId id="650" r:id="rId9"/>
    <p:sldId id="261" r:id="rId10"/>
    <p:sldId id="652" r:id="rId11"/>
    <p:sldId id="644" r:id="rId12"/>
    <p:sldId id="653" r:id="rId13"/>
    <p:sldId id="375" r:id="rId14"/>
    <p:sldId id="628" r:id="rId15"/>
    <p:sldId id="497" r:id="rId16"/>
    <p:sldId id="640" r:id="rId17"/>
    <p:sldId id="507" r:id="rId18"/>
    <p:sldId id="586" r:id="rId19"/>
    <p:sldId id="405" r:id="rId20"/>
    <p:sldId id="654" r:id="rId21"/>
    <p:sldId id="647" r:id="rId22"/>
    <p:sldId id="599" r:id="rId23"/>
    <p:sldId id="412" r:id="rId24"/>
    <p:sldId id="549" r:id="rId25"/>
    <p:sldId id="550" r:id="rId26"/>
    <p:sldId id="651" r:id="rId27"/>
    <p:sldId id="428" r:id="rId28"/>
    <p:sldId id="612" r:id="rId29"/>
    <p:sldId id="438" r:id="rId30"/>
    <p:sldId id="532" r:id="rId31"/>
    <p:sldId id="536" r:id="rId32"/>
    <p:sldId id="616" r:id="rId33"/>
    <p:sldId id="618" r:id="rId34"/>
    <p:sldId id="619" r:id="rId35"/>
    <p:sldId id="648" r:id="rId36"/>
    <p:sldId id="617" r:id="rId37"/>
    <p:sldId id="623" r:id="rId38"/>
    <p:sldId id="588" r:id="rId39"/>
    <p:sldId id="593" r:id="rId40"/>
    <p:sldId id="655" r:id="rId41"/>
    <p:sldId id="592" r:id="rId42"/>
    <p:sldId id="535" r:id="rId43"/>
    <p:sldId id="590" r:id="rId44"/>
    <p:sldId id="281" r:id="rId45"/>
  </p:sldIdLst>
  <p:sldSz cx="9144000" cy="6858000" type="screen4x3"/>
  <p:notesSz cx="6881813" cy="92964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4">
          <p15:clr>
            <a:srgbClr val="A4A3A4"/>
          </p15:clr>
        </p15:guide>
        <p15:guide id="2" pos="2205">
          <p15:clr>
            <a:srgbClr val="A4A3A4"/>
          </p15:clr>
        </p15:guide>
        <p15:guide id="3" orient="horz" pos="2928">
          <p15:clr>
            <a:srgbClr val="A4A3A4"/>
          </p15:clr>
        </p15:guide>
        <p15:guide id="4"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A44"/>
    <a:srgbClr val="93328E"/>
    <a:srgbClr val="C5FFFE"/>
    <a:srgbClr val="FFFFFF"/>
    <a:srgbClr val="FFC50D"/>
    <a:srgbClr val="FFE265"/>
    <a:srgbClr val="FFCC29"/>
    <a:srgbClr val="FFA59B"/>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29" autoAdjust="0"/>
    <p:restoredTop sz="86370" autoAdjust="0"/>
  </p:normalViewPr>
  <p:slideViewPr>
    <p:cSldViewPr>
      <p:cViewPr>
        <p:scale>
          <a:sx n="74" d="100"/>
          <a:sy n="74" d="100"/>
        </p:scale>
        <p:origin x="-408" y="-72"/>
      </p:cViewPr>
      <p:guideLst>
        <p:guide orient="horz" pos="2160"/>
        <p:guide pos="2880"/>
      </p:guideLst>
    </p:cSldViewPr>
  </p:slideViewPr>
  <p:outlineViewPr>
    <p:cViewPr>
      <p:scale>
        <a:sx n="33" d="100"/>
        <a:sy n="33" d="100"/>
      </p:scale>
      <p:origin x="0" y="-45840"/>
    </p:cViewPr>
  </p:outlineViewPr>
  <p:notesTextViewPr>
    <p:cViewPr>
      <p:scale>
        <a:sx n="75" d="100"/>
        <a:sy n="75" d="100"/>
      </p:scale>
      <p:origin x="0" y="0"/>
    </p:cViewPr>
  </p:notesTextViewPr>
  <p:sorterViewPr>
    <p:cViewPr>
      <p:scale>
        <a:sx n="148" d="100"/>
        <a:sy n="148" d="100"/>
      </p:scale>
      <p:origin x="0" y="0"/>
    </p:cViewPr>
  </p:sorterViewPr>
  <p:notesViewPr>
    <p:cSldViewPr>
      <p:cViewPr varScale="1">
        <p:scale>
          <a:sx n="95" d="100"/>
          <a:sy n="95" d="100"/>
        </p:scale>
        <p:origin x="-1542" y="-108"/>
      </p:cViewPr>
      <p:guideLst>
        <p:guide orient="horz" pos="2924"/>
        <p:guide orient="horz" pos="2928"/>
        <p:guide pos="2205"/>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Macro-Enabled_Worksheet26.xlsm"/></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hart>
    <c:title>
      <c:tx>
        <c:rich>
          <a:bodyPr/>
          <a:lstStyle/>
          <a:p>
            <a:pPr>
              <a:defRPr>
                <a:latin typeface="Franklin Gothic Medium" panose="020B0603020102020204" pitchFamily="34" charset="0"/>
              </a:defRPr>
            </a:pPr>
            <a:r>
              <a:rPr lang="en-US" dirty="0">
                <a:solidFill>
                  <a:schemeClr val="tx2"/>
                </a:solidFill>
                <a:latin typeface="Franklin Gothic Medium" panose="020B0603020102020204" pitchFamily="34" charset="0"/>
              </a:rPr>
              <a:t>Sex</a:t>
            </a:r>
          </a:p>
        </c:rich>
      </c:tx>
      <c:layout>
        <c:manualLayout>
          <c:xMode val="edge"/>
          <c:yMode val="edge"/>
          <c:x val="0.32973957916277602"/>
          <c:y val="0"/>
        </c:manualLayout>
      </c:layout>
      <c:overlay val="0"/>
    </c:title>
    <c:autoTitleDeleted val="0"/>
    <c:plotArea>
      <c:layout>
        <c:manualLayout>
          <c:layoutTarget val="inner"/>
          <c:xMode val="edge"/>
          <c:yMode val="edge"/>
          <c:x val="2.7142619505000201E-2"/>
          <c:y val="0.173645450568679"/>
          <c:w val="0.78738281387750098"/>
          <c:h val="0.48348490813648898"/>
        </c:manualLayout>
      </c:layout>
      <c:pieChart>
        <c:varyColors val="1"/>
        <c:ser>
          <c:idx val="0"/>
          <c:order val="0"/>
          <c:tx>
            <c:strRef>
              <c:f>Sheet1!$B$1</c:f>
              <c:strCache>
                <c:ptCount val="1"/>
                <c:pt idx="0">
                  <c:v>Institution</c:v>
                </c:pt>
              </c:strCache>
            </c:strRef>
          </c:tx>
          <c:spPr>
            <a:ln>
              <a:solidFill>
                <a:schemeClr val="tx2"/>
              </a:solidFill>
            </a:ln>
          </c:spPr>
          <c:dPt>
            <c:idx val="0"/>
            <c:bubble3D val="0"/>
            <c:extLst xmlns:c16r2="http://schemas.microsoft.com/office/drawing/2015/06/chart">
              <c:ext xmlns:c16="http://schemas.microsoft.com/office/drawing/2014/chart" uri="{C3380CC4-5D6E-409C-BE32-E72D297353CC}">
                <c16:uniqueId val="{00000001-A70C-495C-AAF5-E360B11921AF}"/>
              </c:ext>
            </c:extLst>
          </c:dPt>
          <c:dPt>
            <c:idx val="1"/>
            <c:bubble3D val="0"/>
            <c:extLst xmlns:c16r2="http://schemas.microsoft.com/office/drawing/2015/06/chart">
              <c:ext xmlns:c16="http://schemas.microsoft.com/office/drawing/2014/chart" uri="{C3380CC4-5D6E-409C-BE32-E72D297353CC}">
                <c16:uniqueId val="{00000003-A70C-495C-AAF5-E360B11921AF}"/>
              </c:ext>
            </c:extLst>
          </c:dPt>
          <c:dLbls>
            <c:numFmt formatCode="0.0%" sourceLinked="0"/>
            <c:spPr>
              <a:noFill/>
              <a:ln>
                <a:noFill/>
              </a:ln>
              <a:effectLst/>
            </c:spPr>
            <c:txPr>
              <a:bodyPr/>
              <a:lstStyle/>
              <a:p>
                <a:pPr>
                  <a:defRPr>
                    <a:solidFill>
                      <a:schemeClr val="bg1"/>
                    </a:solidFill>
                  </a:defRPr>
                </a:pPr>
                <a:endParaRPr lang="en-US"/>
              </a:p>
            </c:txPr>
            <c:dLblPos val="ct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Sheet1!$A$2:$A$3</c:f>
              <c:strCache>
                <c:ptCount val="2"/>
                <c:pt idx="0">
                  <c:v>Male</c:v>
                </c:pt>
                <c:pt idx="1">
                  <c:v>Female</c:v>
                </c:pt>
              </c:strCache>
            </c:strRef>
          </c:cat>
          <c:val>
            <c:numRef>
              <c:f>Sheet1!$B$2:$B$3</c:f>
              <c:numCache>
                <c:formatCode>0.0%</c:formatCode>
                <c:ptCount val="2"/>
                <c:pt idx="0">
                  <c:v>1</c:v>
                </c:pt>
                <c:pt idx="1">
                  <c:v>0</c:v>
                </c:pt>
              </c:numCache>
            </c:numRef>
          </c:val>
          <c:extLst xmlns:c16r2="http://schemas.microsoft.com/office/drawing/2015/06/chart">
            <c:ext xmlns:c16="http://schemas.microsoft.com/office/drawing/2014/chart" uri="{C3380CC4-5D6E-409C-BE32-E72D297353CC}">
              <c16:uniqueId val="{00000004-A70C-495C-AAF5-E360B11921AF}"/>
            </c:ext>
          </c:extLst>
        </c:ser>
        <c:dLbls>
          <c:showLegendKey val="0"/>
          <c:showVal val="0"/>
          <c:showCatName val="0"/>
          <c:showSerName val="0"/>
          <c:showPercent val="0"/>
          <c:showBubbleSize val="0"/>
          <c:showLeaderLines val="1"/>
        </c:dLbls>
        <c:firstSliceAng val="230"/>
      </c:pieChart>
    </c:plotArea>
    <c:legend>
      <c:legendPos val="r"/>
      <c:layout>
        <c:manualLayout>
          <c:xMode val="edge"/>
          <c:yMode val="edge"/>
          <c:x val="0.15902807064371199"/>
          <c:y val="0.71230165536238699"/>
          <c:w val="0.49027803727924002"/>
          <c:h val="0.11243387645851299"/>
        </c:manualLayout>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61.87</c:v>
                </c:pt>
                <c:pt idx="1">
                  <c:v>61.87</c:v>
                </c:pt>
                <c:pt idx="2">
                  <c:v>0</c:v>
                </c:pt>
              </c:numCache>
            </c:numRef>
          </c:val>
          <c:extLst xmlns:c16r2="http://schemas.microsoft.com/office/drawing/2015/06/chart">
            <c:ext xmlns:c16="http://schemas.microsoft.com/office/drawing/2014/chart" uri="{C3380CC4-5D6E-409C-BE32-E72D297353CC}">
              <c16:uniqueId val="{00000000-5ED5-46CC-BB7C-B0C1E8AE837A}"/>
            </c:ext>
          </c:extLst>
        </c:ser>
        <c:ser>
          <c:idx val="0"/>
          <c:order val="1"/>
          <c:tx>
            <c:strRef>
              <c:f>Sheet1!$C$1</c:f>
              <c:strCache>
                <c:ptCount val="1"/>
                <c:pt idx="0">
                  <c:v>Comparison</c:v>
                </c:pt>
              </c:strCache>
            </c:strRef>
          </c:tx>
          <c:spPr>
            <a:solidFill>
              <a:schemeClr val="tx2"/>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59.76</c:v>
                </c:pt>
                <c:pt idx="1">
                  <c:v>59.33</c:v>
                </c:pt>
                <c:pt idx="2">
                  <c:v>60</c:v>
                </c:pt>
              </c:numCache>
            </c:numRef>
          </c:val>
          <c:extLst xmlns:c16r2="http://schemas.microsoft.com/office/drawing/2015/06/chart">
            <c:ext xmlns:c16="http://schemas.microsoft.com/office/drawing/2014/chart" uri="{C3380CC4-5D6E-409C-BE32-E72D297353CC}">
              <c16:uniqueId val="{00000001-5ED5-46CC-BB7C-B0C1E8AE837A}"/>
            </c:ext>
          </c:extLst>
        </c:ser>
        <c:dLbls>
          <c:showLegendKey val="0"/>
          <c:showVal val="0"/>
          <c:showCatName val="0"/>
          <c:showSerName val="0"/>
          <c:showPercent val="0"/>
          <c:showBubbleSize val="0"/>
        </c:dLbls>
        <c:gapWidth val="50"/>
        <c:axId val="40833536"/>
        <c:axId val="98990848"/>
      </c:barChart>
      <c:catAx>
        <c:axId val="40833536"/>
        <c:scaling>
          <c:orientation val="minMax"/>
        </c:scaling>
        <c:delete val="0"/>
        <c:axPos val="b"/>
        <c:numFmt formatCode="General" sourceLinked="1"/>
        <c:majorTickMark val="none"/>
        <c:minorTickMark val="none"/>
        <c:tickLblPos val="nextTo"/>
        <c:spPr>
          <a:ln w="3463">
            <a:solidFill>
              <a:schemeClr val="tx1"/>
            </a:solidFill>
            <a:prstDash val="solid"/>
          </a:ln>
        </c:spPr>
        <c:txPr>
          <a:bodyPr rot="0" vert="horz"/>
          <a:lstStyle/>
          <a:p>
            <a:pPr rtl="0">
              <a:defRPr/>
            </a:pPr>
            <a:endParaRPr lang="en-US"/>
          </a:p>
        </c:txPr>
        <c:crossAx val="98990848"/>
        <c:crosses val="autoZero"/>
        <c:auto val="1"/>
        <c:lblAlgn val="ctr"/>
        <c:lblOffset val="100"/>
        <c:tickLblSkip val="1"/>
        <c:tickMarkSkip val="1"/>
        <c:noMultiLvlLbl val="0"/>
      </c:catAx>
      <c:valAx>
        <c:axId val="98990848"/>
        <c:scaling>
          <c:orientation val="minMax"/>
          <c:max val="60"/>
          <c:min val="40"/>
        </c:scaling>
        <c:delete val="0"/>
        <c:axPos val="l"/>
        <c:numFmt formatCode="#,##0" sourceLinked="0"/>
        <c:majorTickMark val="none"/>
        <c:minorTickMark val="none"/>
        <c:tickLblPos val="nextTo"/>
        <c:spPr>
          <a:ln w="3463">
            <a:solidFill>
              <a:schemeClr val="tx1"/>
            </a:solidFill>
            <a:prstDash val="solid"/>
          </a:ln>
        </c:spPr>
        <c:txPr>
          <a:bodyPr rot="0" vert="horz"/>
          <a:lstStyle/>
          <a:p>
            <a:pPr>
              <a:defRPr/>
            </a:pPr>
            <a:endParaRPr lang="en-US"/>
          </a:p>
        </c:txPr>
        <c:crossAx val="40833536"/>
        <c:crosses val="autoZero"/>
        <c:crossBetween val="between"/>
        <c:majorUnit val="2"/>
        <c:minorUnit val="0.04"/>
      </c:valAx>
      <c:spPr>
        <a:noFill/>
        <a:ln w="25386">
          <a:noFill/>
        </a:ln>
      </c:spPr>
    </c:plotArea>
    <c:plotVisOnly val="1"/>
    <c:dispBlanksAs val="gap"/>
    <c:showDLblsOverMax val="0"/>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7699E-2"/>
          <c:y val="3.70127952755906E-2"/>
          <c:w val="0.93581936211625205"/>
          <c:h val="0.93575623359581095"/>
        </c:manualLayout>
      </c:layout>
      <c:barChart>
        <c:barDir val="col"/>
        <c:grouping val="stacked"/>
        <c:varyColors val="0"/>
        <c:ser>
          <c:idx val="1"/>
          <c:order val="0"/>
          <c:tx>
            <c:strRef>
              <c:f>Sheet1!$B$1</c:f>
              <c:strCache>
                <c:ptCount val="1"/>
                <c:pt idx="0">
                  <c:v>Strongly Agree</c:v>
                </c:pt>
              </c:strCache>
            </c:strRef>
          </c:tx>
          <c:spPr>
            <a:solidFill>
              <a:schemeClr val="accent4">
                <a:lumMod val="60000"/>
                <a:lumOff val="40000"/>
              </a:schemeClr>
            </a:solidFill>
            <a:ln w="3171">
              <a:solidFill>
                <a:schemeClr val="tx1"/>
              </a:solidFill>
            </a:ln>
          </c:spPr>
          <c:invertIfNegative val="0"/>
          <c:dPt>
            <c:idx val="1"/>
            <c:invertIfNegative val="0"/>
            <c:bubble3D val="0"/>
            <c:spPr>
              <a:solidFill>
                <a:schemeClr val="tx2">
                  <a:lumMod val="50000"/>
                  <a:lumOff val="50000"/>
                </a:schemeClr>
              </a:solidFill>
              <a:ln w="3171">
                <a:solidFill>
                  <a:schemeClr val="tx1"/>
                </a:solidFill>
              </a:ln>
            </c:spPr>
            <c:extLst xmlns:c16r2="http://schemas.microsoft.com/office/drawing/2015/06/chart">
              <c:ext xmlns:c16="http://schemas.microsoft.com/office/drawing/2014/chart" uri="{C3380CC4-5D6E-409C-BE32-E72D297353CC}">
                <c16:uniqueId val="{00000001-611D-4403-8178-F7A7D2714CA3}"/>
              </c:ext>
            </c:extLst>
          </c:dPt>
          <c:dPt>
            <c:idx val="3"/>
            <c:invertIfNegative val="0"/>
            <c:bubble3D val="0"/>
            <c:spPr>
              <a:solidFill>
                <a:schemeClr val="tx2">
                  <a:lumMod val="50000"/>
                  <a:lumOff val="50000"/>
                </a:schemeClr>
              </a:solidFill>
              <a:ln w="3171">
                <a:solidFill>
                  <a:schemeClr val="tx1"/>
                </a:solidFill>
              </a:ln>
            </c:spPr>
            <c:extLst xmlns:c16r2="http://schemas.microsoft.com/office/drawing/2015/06/chart">
              <c:ext xmlns:c16="http://schemas.microsoft.com/office/drawing/2014/chart" uri="{C3380CC4-5D6E-409C-BE32-E72D297353CC}">
                <c16:uniqueId val="{00000003-611D-4403-8178-F7A7D2714CA3}"/>
              </c:ext>
            </c:extLst>
          </c:dPt>
          <c:dPt>
            <c:idx val="5"/>
            <c:invertIfNegative val="0"/>
            <c:bubble3D val="0"/>
            <c:spPr>
              <a:solidFill>
                <a:schemeClr val="tx2">
                  <a:lumMod val="50000"/>
                  <a:lumOff val="50000"/>
                </a:schemeClr>
              </a:solidFill>
              <a:ln w="3171">
                <a:solidFill>
                  <a:schemeClr val="tx1"/>
                </a:solidFill>
              </a:ln>
            </c:spPr>
            <c:extLst xmlns:c16r2="http://schemas.microsoft.com/office/drawing/2015/06/chart">
              <c:ext xmlns:c16="http://schemas.microsoft.com/office/drawing/2014/chart" uri="{C3380CC4-5D6E-409C-BE32-E72D297353CC}">
                <c16:uniqueId val="{00000005-611D-4403-8178-F7A7D2714CA3}"/>
              </c:ext>
            </c:extLst>
          </c:dPt>
          <c:dPt>
            <c:idx val="7"/>
            <c:invertIfNegative val="0"/>
            <c:bubble3D val="0"/>
            <c:spPr>
              <a:solidFill>
                <a:schemeClr val="tx2">
                  <a:lumMod val="50000"/>
                  <a:lumOff val="50000"/>
                </a:schemeClr>
              </a:solidFill>
              <a:ln w="3171">
                <a:solidFill>
                  <a:schemeClr val="tx1"/>
                </a:solidFill>
              </a:ln>
            </c:spPr>
            <c:extLst xmlns:c16r2="http://schemas.microsoft.com/office/drawing/2015/06/chart">
              <c:ext xmlns:c16="http://schemas.microsoft.com/office/drawing/2014/chart" uri="{C3380CC4-5D6E-409C-BE32-E72D297353CC}">
                <c16:uniqueId val="{00000007-611D-4403-8178-F7A7D2714CA3}"/>
              </c:ext>
            </c:extLst>
          </c:dPt>
          <c:dPt>
            <c:idx val="9"/>
            <c:invertIfNegative val="0"/>
            <c:bubble3D val="0"/>
            <c:extLst xmlns:c16r2="http://schemas.microsoft.com/office/drawing/2015/06/chart">
              <c:ext xmlns:c16="http://schemas.microsoft.com/office/drawing/2014/chart" uri="{C3380CC4-5D6E-409C-BE32-E72D297353CC}">
                <c16:uniqueId val="{00000009-611D-4403-8178-F7A7D2714CA3}"/>
              </c:ext>
            </c:extLst>
          </c:dPt>
          <c:dPt>
            <c:idx val="11"/>
            <c:invertIfNegative val="0"/>
            <c:bubble3D val="0"/>
            <c:extLst xmlns:c16r2="http://schemas.microsoft.com/office/drawing/2015/06/chart">
              <c:ext xmlns:c16="http://schemas.microsoft.com/office/drawing/2014/chart" uri="{C3380CC4-5D6E-409C-BE32-E72D297353CC}">
                <c16:uniqueId val="{0000000B-611D-4403-8178-F7A7D2714CA3}"/>
              </c:ext>
            </c:extLst>
          </c:dPt>
          <c:dLbls>
            <c:numFmt formatCode="0.0%" sourceLinked="0"/>
            <c:spPr>
              <a:noFill/>
              <a:ln w="18956">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Sheet1!$B$2:$B$9</c:f>
              <c:numCache>
                <c:formatCode>0.0%</c:formatCode>
                <c:ptCount val="8"/>
                <c:pt idx="0">
                  <c:v>0.35899999999999999</c:v>
                </c:pt>
                <c:pt idx="1">
                  <c:v>0.38500000000000001</c:v>
                </c:pt>
                <c:pt idx="2">
                  <c:v>0.30499999999999999</c:v>
                </c:pt>
                <c:pt idx="3">
                  <c:v>0.35799999999999998</c:v>
                </c:pt>
                <c:pt idx="4">
                  <c:v>0.41899999999999998</c:v>
                </c:pt>
                <c:pt idx="5">
                  <c:v>0.42099999999999999</c:v>
                </c:pt>
                <c:pt idx="6">
                  <c:v>0.49</c:v>
                </c:pt>
                <c:pt idx="7">
                  <c:v>0.53400000000000003</c:v>
                </c:pt>
              </c:numCache>
            </c:numRef>
          </c:val>
          <c:extLst xmlns:c16r2="http://schemas.microsoft.com/office/drawing/2015/06/chart">
            <c:ext xmlns:c16="http://schemas.microsoft.com/office/drawing/2014/chart" uri="{C3380CC4-5D6E-409C-BE32-E72D297353CC}">
              <c16:uniqueId val="{0000000C-611D-4403-8178-F7A7D2714CA3}"/>
            </c:ext>
          </c:extLst>
        </c:ser>
        <c:ser>
          <c:idx val="0"/>
          <c:order val="1"/>
          <c:tx>
            <c:strRef>
              <c:f>Sheet1!$C$1</c:f>
              <c:strCache>
                <c:ptCount val="1"/>
                <c:pt idx="0">
                  <c:v>Agree</c:v>
                </c:pt>
              </c:strCache>
            </c:strRef>
          </c:tx>
          <c:spPr>
            <a:solidFill>
              <a:srgbClr val="C5FFFE"/>
            </a:solidFill>
            <a:ln w="3171">
              <a:solidFill>
                <a:schemeClr val="tx1"/>
              </a:solidFill>
            </a:ln>
          </c:spPr>
          <c:invertIfNegative val="0"/>
          <c:dPt>
            <c:idx val="0"/>
            <c:invertIfNegative val="0"/>
            <c:bubble3D val="0"/>
            <c:spPr>
              <a:solidFill>
                <a:schemeClr val="accent4"/>
              </a:solidFill>
              <a:ln w="3171">
                <a:solidFill>
                  <a:schemeClr val="tx1"/>
                </a:solidFill>
              </a:ln>
            </c:spPr>
            <c:extLst xmlns:c16r2="http://schemas.microsoft.com/office/drawing/2015/06/chart">
              <c:ext xmlns:c16="http://schemas.microsoft.com/office/drawing/2014/chart" uri="{C3380CC4-5D6E-409C-BE32-E72D297353CC}">
                <c16:uniqueId val="{0000000B-6EB3-4800-BCFD-B682FA51C8C1}"/>
              </c:ext>
            </c:extLst>
          </c:dPt>
          <c:dPt>
            <c:idx val="1"/>
            <c:invertIfNegative val="0"/>
            <c:bubble3D val="0"/>
            <c:spPr>
              <a:solidFill>
                <a:schemeClr val="tx2"/>
              </a:solidFill>
              <a:ln w="3171">
                <a:solidFill>
                  <a:schemeClr val="tx1"/>
                </a:solidFill>
              </a:ln>
            </c:spPr>
            <c:extLst xmlns:c16r2="http://schemas.microsoft.com/office/drawing/2015/06/chart">
              <c:ext xmlns:c16="http://schemas.microsoft.com/office/drawing/2014/chart" uri="{C3380CC4-5D6E-409C-BE32-E72D297353CC}">
                <c16:uniqueId val="{0000000E-611D-4403-8178-F7A7D2714CA3}"/>
              </c:ext>
            </c:extLst>
          </c:dPt>
          <c:dPt>
            <c:idx val="2"/>
            <c:invertIfNegative val="0"/>
            <c:bubble3D val="0"/>
            <c:spPr>
              <a:solidFill>
                <a:schemeClr val="accent4"/>
              </a:solidFill>
              <a:ln w="3171">
                <a:solidFill>
                  <a:schemeClr val="tx1"/>
                </a:solidFill>
              </a:ln>
            </c:spPr>
            <c:extLst xmlns:c16r2="http://schemas.microsoft.com/office/drawing/2015/06/chart">
              <c:ext xmlns:c16="http://schemas.microsoft.com/office/drawing/2014/chart" uri="{C3380CC4-5D6E-409C-BE32-E72D297353CC}">
                <c16:uniqueId val="{0000000F-6EB3-4800-BCFD-B682FA51C8C1}"/>
              </c:ext>
            </c:extLst>
          </c:dPt>
          <c:dPt>
            <c:idx val="3"/>
            <c:invertIfNegative val="0"/>
            <c:bubble3D val="0"/>
            <c:spPr>
              <a:solidFill>
                <a:schemeClr val="tx2"/>
              </a:solidFill>
              <a:ln w="3171">
                <a:solidFill>
                  <a:schemeClr val="tx1"/>
                </a:solidFill>
              </a:ln>
            </c:spPr>
            <c:extLst xmlns:c16r2="http://schemas.microsoft.com/office/drawing/2015/06/chart">
              <c:ext xmlns:c16="http://schemas.microsoft.com/office/drawing/2014/chart" uri="{C3380CC4-5D6E-409C-BE32-E72D297353CC}">
                <c16:uniqueId val="{00000010-611D-4403-8178-F7A7D2714CA3}"/>
              </c:ext>
            </c:extLst>
          </c:dPt>
          <c:dPt>
            <c:idx val="4"/>
            <c:invertIfNegative val="0"/>
            <c:bubble3D val="0"/>
            <c:spPr>
              <a:solidFill>
                <a:schemeClr val="accent4"/>
              </a:solidFill>
              <a:ln w="3171">
                <a:solidFill>
                  <a:schemeClr val="tx1"/>
                </a:solidFill>
              </a:ln>
            </c:spPr>
            <c:extLst xmlns:c16r2="http://schemas.microsoft.com/office/drawing/2015/06/chart">
              <c:ext xmlns:c16="http://schemas.microsoft.com/office/drawing/2014/chart" uri="{C3380CC4-5D6E-409C-BE32-E72D297353CC}">
                <c16:uniqueId val="{00000013-6EB3-4800-BCFD-B682FA51C8C1}"/>
              </c:ext>
            </c:extLst>
          </c:dPt>
          <c:dPt>
            <c:idx val="5"/>
            <c:invertIfNegative val="0"/>
            <c:bubble3D val="0"/>
            <c:spPr>
              <a:solidFill>
                <a:schemeClr val="tx2"/>
              </a:solidFill>
              <a:ln w="3171">
                <a:solidFill>
                  <a:schemeClr val="tx1"/>
                </a:solidFill>
              </a:ln>
            </c:spPr>
            <c:extLst xmlns:c16r2="http://schemas.microsoft.com/office/drawing/2015/06/chart">
              <c:ext xmlns:c16="http://schemas.microsoft.com/office/drawing/2014/chart" uri="{C3380CC4-5D6E-409C-BE32-E72D297353CC}">
                <c16:uniqueId val="{00000012-611D-4403-8178-F7A7D2714CA3}"/>
              </c:ext>
            </c:extLst>
          </c:dPt>
          <c:dPt>
            <c:idx val="6"/>
            <c:invertIfNegative val="0"/>
            <c:bubble3D val="0"/>
            <c:spPr>
              <a:solidFill>
                <a:schemeClr val="accent4"/>
              </a:solidFill>
              <a:ln w="3171">
                <a:solidFill>
                  <a:schemeClr val="tx1"/>
                </a:solidFill>
              </a:ln>
            </c:spPr>
            <c:extLst xmlns:c16r2="http://schemas.microsoft.com/office/drawing/2015/06/chart">
              <c:ext xmlns:c16="http://schemas.microsoft.com/office/drawing/2014/chart" uri="{C3380CC4-5D6E-409C-BE32-E72D297353CC}">
                <c16:uniqueId val="{00000017-6EB3-4800-BCFD-B682FA51C8C1}"/>
              </c:ext>
            </c:extLst>
          </c:dPt>
          <c:dPt>
            <c:idx val="7"/>
            <c:invertIfNegative val="0"/>
            <c:bubble3D val="0"/>
            <c:spPr>
              <a:solidFill>
                <a:schemeClr val="tx2"/>
              </a:solidFill>
              <a:ln w="3171">
                <a:solidFill>
                  <a:schemeClr val="tx1"/>
                </a:solidFill>
              </a:ln>
            </c:spPr>
            <c:extLst xmlns:c16r2="http://schemas.microsoft.com/office/drawing/2015/06/chart">
              <c:ext xmlns:c16="http://schemas.microsoft.com/office/drawing/2014/chart" uri="{C3380CC4-5D6E-409C-BE32-E72D297353CC}">
                <c16:uniqueId val="{00000014-611D-4403-8178-F7A7D2714CA3}"/>
              </c:ext>
            </c:extLst>
          </c:dPt>
          <c:dPt>
            <c:idx val="9"/>
            <c:invertIfNegative val="0"/>
            <c:bubble3D val="0"/>
            <c:spPr>
              <a:solidFill>
                <a:schemeClr val="accent2"/>
              </a:solidFill>
              <a:ln w="3171">
                <a:solidFill>
                  <a:schemeClr val="tx1"/>
                </a:solidFill>
              </a:ln>
            </c:spPr>
            <c:extLst xmlns:c16r2="http://schemas.microsoft.com/office/drawing/2015/06/chart">
              <c:ext xmlns:c16="http://schemas.microsoft.com/office/drawing/2014/chart" uri="{C3380CC4-5D6E-409C-BE32-E72D297353CC}">
                <c16:uniqueId val="{00000016-611D-4403-8178-F7A7D2714CA3}"/>
              </c:ext>
            </c:extLst>
          </c:dPt>
          <c:dPt>
            <c:idx val="11"/>
            <c:invertIfNegative val="0"/>
            <c:bubble3D val="0"/>
            <c:spPr>
              <a:solidFill>
                <a:schemeClr val="accent2"/>
              </a:solidFill>
              <a:ln w="3171">
                <a:solidFill>
                  <a:schemeClr val="tx1"/>
                </a:solidFill>
              </a:ln>
            </c:spPr>
            <c:extLst xmlns:c16r2="http://schemas.microsoft.com/office/drawing/2015/06/chart">
              <c:ext xmlns:c16="http://schemas.microsoft.com/office/drawing/2014/chart" uri="{C3380CC4-5D6E-409C-BE32-E72D297353CC}">
                <c16:uniqueId val="{00000018-611D-4403-8178-F7A7D2714CA3}"/>
              </c:ext>
            </c:extLst>
          </c:dPt>
          <c:dLbls>
            <c:numFmt formatCode="0.0%" sourceLinked="0"/>
            <c:spPr>
              <a:noFill/>
              <a:ln w="18956">
                <a:noFill/>
              </a:ln>
            </c:spPr>
            <c:txPr>
              <a:bodyPr/>
              <a:lstStyle/>
              <a:p>
                <a:pPr>
                  <a:defRPr sz="1396" b="1">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Sheet1!$C$2:$C$9</c:f>
              <c:numCache>
                <c:formatCode>0.0%</c:formatCode>
                <c:ptCount val="8"/>
                <c:pt idx="0">
                  <c:v>0.61199999999999999</c:v>
                </c:pt>
                <c:pt idx="1">
                  <c:v>0.55700000000000005</c:v>
                </c:pt>
                <c:pt idx="2">
                  <c:v>0.63800000000000001</c:v>
                </c:pt>
                <c:pt idx="3">
                  <c:v>0.57099999999999995</c:v>
                </c:pt>
                <c:pt idx="4">
                  <c:v>0.56200000000000006</c:v>
                </c:pt>
                <c:pt idx="5">
                  <c:v>0.54100000000000004</c:v>
                </c:pt>
                <c:pt idx="6">
                  <c:v>0.47099999999999997</c:v>
                </c:pt>
                <c:pt idx="7">
                  <c:v>0.41799999999999998</c:v>
                </c:pt>
              </c:numCache>
            </c:numRef>
          </c:val>
          <c:extLst xmlns:c16r2="http://schemas.microsoft.com/office/drawing/2015/06/chart">
            <c:ext xmlns:c16="http://schemas.microsoft.com/office/drawing/2014/chart" uri="{C3380CC4-5D6E-409C-BE32-E72D297353CC}">
              <c16:uniqueId val="{00000019-611D-4403-8178-F7A7D2714CA3}"/>
            </c:ext>
          </c:extLst>
        </c:ser>
        <c:dLbls>
          <c:showLegendKey val="0"/>
          <c:showVal val="0"/>
          <c:showCatName val="0"/>
          <c:showSerName val="0"/>
          <c:showPercent val="0"/>
          <c:showBubbleSize val="0"/>
        </c:dLbls>
        <c:gapWidth val="33"/>
        <c:overlap val="100"/>
        <c:axId val="40926208"/>
        <c:axId val="156477120"/>
      </c:barChart>
      <c:catAx>
        <c:axId val="40926208"/>
        <c:scaling>
          <c:orientation val="minMax"/>
        </c:scaling>
        <c:delete val="0"/>
        <c:axPos val="b"/>
        <c:majorGridlines/>
        <c:numFmt formatCode="General" sourceLinked="0"/>
        <c:majorTickMark val="none"/>
        <c:minorTickMark val="none"/>
        <c:tickLblPos val="none"/>
        <c:spPr>
          <a:noFill/>
          <a:ln w="0">
            <a:solidFill>
              <a:schemeClr val="tx1"/>
            </a:solidFill>
            <a:prstDash val="solid"/>
          </a:ln>
        </c:spPr>
        <c:crossAx val="156477120"/>
        <c:crosses val="autoZero"/>
        <c:auto val="1"/>
        <c:lblAlgn val="ctr"/>
        <c:lblOffset val="100"/>
        <c:tickMarkSkip val="2"/>
        <c:noMultiLvlLbl val="0"/>
      </c:catAx>
      <c:valAx>
        <c:axId val="156477120"/>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solidFill>
                  <a:schemeClr val="tx2"/>
                </a:solidFill>
              </a:defRPr>
            </a:pPr>
            <a:endParaRPr lang="en-US"/>
          </a:p>
        </c:txPr>
        <c:crossAx val="40926208"/>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601E-2"/>
          <c:y val="4.2679625984251998E-2"/>
          <c:w val="0.95544744758028999"/>
          <c:h val="0.93629374453193304"/>
        </c:manualLayout>
      </c:layout>
      <c:barChart>
        <c:barDir val="col"/>
        <c:grouping val="stacked"/>
        <c:varyColors val="0"/>
        <c:ser>
          <c:idx val="1"/>
          <c:order val="0"/>
          <c:tx>
            <c:strRef>
              <c:f>Sheet1!$C$1</c:f>
              <c:strCache>
                <c:ptCount val="1"/>
                <c:pt idx="0">
                  <c:v> Agree</c:v>
                </c:pt>
              </c:strCache>
            </c:strRef>
          </c:tx>
          <c:spPr>
            <a:solidFill>
              <a:srgbClr val="CCFFFF"/>
            </a:solidFill>
            <a:ln w="3173">
              <a:solidFill>
                <a:schemeClr val="tx1"/>
              </a:solidFill>
            </a:ln>
          </c:spPr>
          <c:invertIfNegative val="0"/>
          <c:dPt>
            <c:idx val="0"/>
            <c:invertIfNegative val="0"/>
            <c:bubble3D val="0"/>
            <c:spPr>
              <a:solidFill>
                <a:schemeClr val="accent4">
                  <a:lumMod val="60000"/>
                  <a:lumOff val="40000"/>
                </a:schemeClr>
              </a:solidFill>
              <a:ln w="3173">
                <a:solidFill>
                  <a:schemeClr val="tx1"/>
                </a:solidFill>
              </a:ln>
            </c:spPr>
            <c:extLst xmlns:c16r2="http://schemas.microsoft.com/office/drawing/2015/06/chart">
              <c:ext xmlns:c16="http://schemas.microsoft.com/office/drawing/2014/chart" uri="{C3380CC4-5D6E-409C-BE32-E72D297353CC}">
                <c16:uniqueId val="{00000001-6706-4D67-B477-D807DC865984}"/>
              </c:ext>
            </c:extLst>
          </c:dPt>
          <c:dPt>
            <c:idx val="1"/>
            <c:invertIfNegative val="0"/>
            <c:bubble3D val="0"/>
            <c:spPr>
              <a:solidFill>
                <a:schemeClr val="tx2">
                  <a:lumMod val="50000"/>
                  <a:lumOff val="50000"/>
                </a:schemeClr>
              </a:solidFill>
              <a:ln w="3173">
                <a:solidFill>
                  <a:schemeClr val="tx1"/>
                </a:solidFill>
              </a:ln>
            </c:spPr>
            <c:extLst xmlns:c16r2="http://schemas.microsoft.com/office/drawing/2015/06/chart">
              <c:ext xmlns:c16="http://schemas.microsoft.com/office/drawing/2014/chart" uri="{C3380CC4-5D6E-409C-BE32-E72D297353CC}">
                <c16:uniqueId val="{00000003-6706-4D67-B477-D807DC865984}"/>
              </c:ext>
            </c:extLst>
          </c:dPt>
          <c:dPt>
            <c:idx val="2"/>
            <c:invertIfNegative val="0"/>
            <c:bubble3D val="0"/>
            <c:spPr>
              <a:solidFill>
                <a:schemeClr val="accent4">
                  <a:lumMod val="60000"/>
                  <a:lumOff val="40000"/>
                </a:schemeClr>
              </a:solidFill>
              <a:ln w="3173">
                <a:solidFill>
                  <a:schemeClr val="tx1"/>
                </a:solidFill>
              </a:ln>
            </c:spPr>
            <c:extLst xmlns:c16r2="http://schemas.microsoft.com/office/drawing/2015/06/chart">
              <c:ext xmlns:c16="http://schemas.microsoft.com/office/drawing/2014/chart" uri="{C3380CC4-5D6E-409C-BE32-E72D297353CC}">
                <c16:uniqueId val="{00000005-6706-4D67-B477-D807DC865984}"/>
              </c:ext>
            </c:extLst>
          </c:dPt>
          <c:dPt>
            <c:idx val="3"/>
            <c:invertIfNegative val="0"/>
            <c:bubble3D val="0"/>
            <c:spPr>
              <a:solidFill>
                <a:schemeClr val="tx2">
                  <a:lumMod val="50000"/>
                  <a:lumOff val="50000"/>
                </a:schemeClr>
              </a:solidFill>
              <a:ln w="3173">
                <a:solidFill>
                  <a:schemeClr val="tx1"/>
                </a:solidFill>
              </a:ln>
            </c:spPr>
            <c:extLst xmlns:c16r2="http://schemas.microsoft.com/office/drawing/2015/06/chart">
              <c:ext xmlns:c16="http://schemas.microsoft.com/office/drawing/2014/chart" uri="{C3380CC4-5D6E-409C-BE32-E72D297353CC}">
                <c16:uniqueId val="{00000007-6706-4D67-B477-D807DC865984}"/>
              </c:ext>
            </c:extLst>
          </c:dPt>
          <c:dPt>
            <c:idx val="4"/>
            <c:invertIfNegative val="0"/>
            <c:bubble3D val="0"/>
            <c:spPr>
              <a:solidFill>
                <a:schemeClr val="accent4">
                  <a:lumMod val="60000"/>
                  <a:lumOff val="40000"/>
                </a:schemeClr>
              </a:solidFill>
              <a:ln w="3173">
                <a:solidFill>
                  <a:schemeClr val="tx1"/>
                </a:solidFill>
              </a:ln>
            </c:spPr>
            <c:extLst xmlns:c16r2="http://schemas.microsoft.com/office/drawing/2015/06/chart">
              <c:ext xmlns:c16="http://schemas.microsoft.com/office/drawing/2014/chart" uri="{C3380CC4-5D6E-409C-BE32-E72D297353CC}">
                <c16:uniqueId val="{00000009-6706-4D67-B477-D807DC865984}"/>
              </c:ext>
            </c:extLst>
          </c:dPt>
          <c:dPt>
            <c:idx val="5"/>
            <c:invertIfNegative val="0"/>
            <c:bubble3D val="0"/>
            <c:spPr>
              <a:solidFill>
                <a:schemeClr val="tx2">
                  <a:lumMod val="50000"/>
                  <a:lumOff val="50000"/>
                </a:schemeClr>
              </a:solidFill>
              <a:ln w="3173">
                <a:solidFill>
                  <a:schemeClr val="tx1"/>
                </a:solidFill>
              </a:ln>
            </c:spPr>
            <c:extLst xmlns:c16r2="http://schemas.microsoft.com/office/drawing/2015/06/chart">
              <c:ext xmlns:c16="http://schemas.microsoft.com/office/drawing/2014/chart" uri="{C3380CC4-5D6E-409C-BE32-E72D297353CC}">
                <c16:uniqueId val="{0000000B-6706-4D67-B477-D807DC865984}"/>
              </c:ext>
            </c:extLst>
          </c:dPt>
          <c:dPt>
            <c:idx val="6"/>
            <c:invertIfNegative val="0"/>
            <c:bubble3D val="0"/>
            <c:spPr>
              <a:solidFill>
                <a:schemeClr val="accent1"/>
              </a:solidFill>
              <a:ln w="3173">
                <a:solidFill>
                  <a:schemeClr val="tx1"/>
                </a:solidFill>
              </a:ln>
            </c:spPr>
            <c:extLst xmlns:c16r2="http://schemas.microsoft.com/office/drawing/2015/06/chart">
              <c:ext xmlns:c16="http://schemas.microsoft.com/office/drawing/2014/chart" uri="{C3380CC4-5D6E-409C-BE32-E72D297353CC}">
                <c16:uniqueId val="{0000000D-6706-4D67-B477-D807DC865984}"/>
              </c:ext>
            </c:extLst>
          </c:dPt>
          <c:dPt>
            <c:idx val="7"/>
            <c:invertIfNegative val="0"/>
            <c:bubble3D val="0"/>
            <c:spPr>
              <a:solidFill>
                <a:srgbClr val="FFCC29"/>
              </a:solidFill>
              <a:ln w="3173">
                <a:solidFill>
                  <a:schemeClr val="tx1"/>
                </a:solidFill>
              </a:ln>
            </c:spPr>
            <c:extLst xmlns:c16r2="http://schemas.microsoft.com/office/drawing/2015/06/chart">
              <c:ext xmlns:c16="http://schemas.microsoft.com/office/drawing/2014/chart" uri="{C3380CC4-5D6E-409C-BE32-E72D297353CC}">
                <c16:uniqueId val="{0000000F-6706-4D67-B477-D807DC865984}"/>
              </c:ext>
            </c:extLst>
          </c:dPt>
          <c:dPt>
            <c:idx val="9"/>
            <c:invertIfNegative val="0"/>
            <c:bubble3D val="0"/>
            <c:spPr>
              <a:solidFill>
                <a:srgbClr val="FFFF99"/>
              </a:solidFill>
              <a:ln w="3173">
                <a:solidFill>
                  <a:schemeClr val="tx1"/>
                </a:solidFill>
              </a:ln>
            </c:spPr>
            <c:extLst xmlns:c16r2="http://schemas.microsoft.com/office/drawing/2015/06/chart">
              <c:ext xmlns:c16="http://schemas.microsoft.com/office/drawing/2014/chart" uri="{C3380CC4-5D6E-409C-BE32-E72D297353CC}">
                <c16:uniqueId val="{00000011-6706-4D67-B477-D807DC865984}"/>
              </c:ext>
            </c:extLst>
          </c:dPt>
          <c:dPt>
            <c:idx val="11"/>
            <c:invertIfNegative val="0"/>
            <c:bubble3D val="0"/>
            <c:spPr>
              <a:solidFill>
                <a:srgbClr val="FFFF99"/>
              </a:solidFill>
              <a:ln w="3173">
                <a:solidFill>
                  <a:schemeClr val="tx1"/>
                </a:solidFill>
              </a:ln>
            </c:spPr>
            <c:extLst xmlns:c16r2="http://schemas.microsoft.com/office/drawing/2015/06/chart">
              <c:ext xmlns:c16="http://schemas.microsoft.com/office/drawing/2014/chart" uri="{C3380CC4-5D6E-409C-BE32-E72D297353CC}">
                <c16:uniqueId val="{00000013-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Sheet1!$C$2:$C$7</c:f>
              <c:numCache>
                <c:formatCode>0.0%</c:formatCode>
                <c:ptCount val="6"/>
                <c:pt idx="0">
                  <c:v>0.217</c:v>
                </c:pt>
                <c:pt idx="1">
                  <c:v>0.30199999999999999</c:v>
                </c:pt>
                <c:pt idx="2">
                  <c:v>0.115</c:v>
                </c:pt>
                <c:pt idx="3">
                  <c:v>0.36</c:v>
                </c:pt>
                <c:pt idx="4">
                  <c:v>0.114</c:v>
                </c:pt>
                <c:pt idx="5">
                  <c:v>0.38600000000000001</c:v>
                </c:pt>
              </c:numCache>
            </c:numRef>
          </c:val>
          <c:extLst xmlns:c16r2="http://schemas.microsoft.com/office/drawing/2015/06/chart">
            <c:ext xmlns:c16="http://schemas.microsoft.com/office/drawing/2014/chart" uri="{C3380CC4-5D6E-409C-BE32-E72D297353CC}">
              <c16:uniqueId val="{00000014-6706-4D67-B477-D807DC865984}"/>
            </c:ext>
          </c:extLst>
        </c:ser>
        <c:ser>
          <c:idx val="0"/>
          <c:order val="1"/>
          <c:tx>
            <c:strRef>
              <c:f>Sheet1!$B$1</c:f>
              <c:strCache>
                <c:ptCount val="1"/>
                <c:pt idx="0">
                  <c:v>Strongly Agree</c:v>
                </c:pt>
              </c:strCache>
            </c:strRef>
          </c:tx>
          <c:spPr>
            <a:solidFill>
              <a:schemeClr val="accent1"/>
            </a:solidFill>
            <a:ln w="3173">
              <a:solidFill>
                <a:schemeClr val="tx1"/>
              </a:solidFill>
            </a:ln>
          </c:spPr>
          <c:invertIfNegative val="0"/>
          <c:dPt>
            <c:idx val="0"/>
            <c:invertIfNegative val="0"/>
            <c:bubble3D val="0"/>
            <c:spPr>
              <a:solidFill>
                <a:schemeClr val="accent4"/>
              </a:solidFill>
              <a:ln w="3173">
                <a:solidFill>
                  <a:schemeClr val="tx1"/>
                </a:solidFill>
              </a:ln>
            </c:spPr>
            <c:extLst xmlns:c16r2="http://schemas.microsoft.com/office/drawing/2015/06/chart">
              <c:ext xmlns:c16="http://schemas.microsoft.com/office/drawing/2014/chart" uri="{C3380CC4-5D6E-409C-BE32-E72D297353CC}">
                <c16:uniqueId val="{00000016-6706-4D67-B477-D807DC865984}"/>
              </c:ext>
            </c:extLst>
          </c:dPt>
          <c:dPt>
            <c:idx val="1"/>
            <c:invertIfNegative val="0"/>
            <c:bubble3D val="0"/>
            <c:spPr>
              <a:solidFill>
                <a:schemeClr val="tx2"/>
              </a:solidFill>
              <a:ln w="3173">
                <a:solidFill>
                  <a:schemeClr val="tx1"/>
                </a:solidFill>
              </a:ln>
            </c:spPr>
            <c:extLst xmlns:c16r2="http://schemas.microsoft.com/office/drawing/2015/06/chart">
              <c:ext xmlns:c16="http://schemas.microsoft.com/office/drawing/2014/chart" uri="{C3380CC4-5D6E-409C-BE32-E72D297353CC}">
                <c16:uniqueId val="{00000018-6706-4D67-B477-D807DC865984}"/>
              </c:ext>
            </c:extLst>
          </c:dPt>
          <c:dPt>
            <c:idx val="2"/>
            <c:invertIfNegative val="0"/>
            <c:bubble3D val="0"/>
            <c:spPr>
              <a:solidFill>
                <a:schemeClr val="accent4"/>
              </a:solidFill>
              <a:ln w="3173">
                <a:solidFill>
                  <a:schemeClr val="tx1"/>
                </a:solidFill>
              </a:ln>
            </c:spPr>
            <c:extLst xmlns:c16r2="http://schemas.microsoft.com/office/drawing/2015/06/chart">
              <c:ext xmlns:c16="http://schemas.microsoft.com/office/drawing/2014/chart" uri="{C3380CC4-5D6E-409C-BE32-E72D297353CC}">
                <c16:uniqueId val="{0000001A-6706-4D67-B477-D807DC865984}"/>
              </c:ext>
            </c:extLst>
          </c:dPt>
          <c:dPt>
            <c:idx val="3"/>
            <c:invertIfNegative val="0"/>
            <c:bubble3D val="0"/>
            <c:spPr>
              <a:solidFill>
                <a:schemeClr val="tx2"/>
              </a:solidFill>
              <a:ln w="3173">
                <a:solidFill>
                  <a:schemeClr val="tx1"/>
                </a:solidFill>
              </a:ln>
            </c:spPr>
            <c:extLst xmlns:c16r2="http://schemas.microsoft.com/office/drawing/2015/06/chart">
              <c:ext xmlns:c16="http://schemas.microsoft.com/office/drawing/2014/chart" uri="{C3380CC4-5D6E-409C-BE32-E72D297353CC}">
                <c16:uniqueId val="{0000001C-6706-4D67-B477-D807DC865984}"/>
              </c:ext>
            </c:extLst>
          </c:dPt>
          <c:dPt>
            <c:idx val="4"/>
            <c:invertIfNegative val="0"/>
            <c:bubble3D val="0"/>
            <c:spPr>
              <a:solidFill>
                <a:schemeClr val="accent4"/>
              </a:solidFill>
              <a:ln w="3173">
                <a:solidFill>
                  <a:schemeClr val="tx1"/>
                </a:solidFill>
              </a:ln>
            </c:spPr>
            <c:extLst xmlns:c16r2="http://schemas.microsoft.com/office/drawing/2015/06/chart">
              <c:ext xmlns:c16="http://schemas.microsoft.com/office/drawing/2014/chart" uri="{C3380CC4-5D6E-409C-BE32-E72D297353CC}">
                <c16:uniqueId val="{0000001E-6706-4D67-B477-D807DC865984}"/>
              </c:ext>
            </c:extLst>
          </c:dPt>
          <c:dPt>
            <c:idx val="5"/>
            <c:invertIfNegative val="0"/>
            <c:bubble3D val="0"/>
            <c:spPr>
              <a:solidFill>
                <a:schemeClr val="tx2"/>
              </a:solidFill>
              <a:ln w="3173">
                <a:solidFill>
                  <a:schemeClr val="tx1"/>
                </a:solidFill>
              </a:ln>
            </c:spPr>
            <c:extLst xmlns:c16r2="http://schemas.microsoft.com/office/drawing/2015/06/chart">
              <c:ext xmlns:c16="http://schemas.microsoft.com/office/drawing/2014/chart" uri="{C3380CC4-5D6E-409C-BE32-E72D297353CC}">
                <c16:uniqueId val="{00000020-6706-4D67-B477-D807DC865984}"/>
              </c:ext>
            </c:extLst>
          </c:dPt>
          <c:dPt>
            <c:idx val="6"/>
            <c:invertIfNegative val="0"/>
            <c:bubble3D val="0"/>
            <c:spPr>
              <a:solidFill>
                <a:srgbClr val="C5FFFE"/>
              </a:solidFill>
              <a:ln w="3173">
                <a:solidFill>
                  <a:schemeClr val="tx1"/>
                </a:solidFill>
              </a:ln>
            </c:spPr>
            <c:extLst xmlns:c16r2="http://schemas.microsoft.com/office/drawing/2015/06/chart">
              <c:ext xmlns:c16="http://schemas.microsoft.com/office/drawing/2014/chart" uri="{C3380CC4-5D6E-409C-BE32-E72D297353CC}">
                <c16:uniqueId val="{00000022-6706-4D67-B477-D807DC865984}"/>
              </c:ext>
            </c:extLst>
          </c:dPt>
          <c:dPt>
            <c:idx val="7"/>
            <c:invertIfNegative val="0"/>
            <c:bubble3D val="0"/>
            <c:spPr>
              <a:solidFill>
                <a:schemeClr val="accent2"/>
              </a:solidFill>
              <a:ln w="3173">
                <a:solidFill>
                  <a:schemeClr val="tx1"/>
                </a:solidFill>
              </a:ln>
            </c:spPr>
            <c:extLst xmlns:c16r2="http://schemas.microsoft.com/office/drawing/2015/06/chart">
              <c:ext xmlns:c16="http://schemas.microsoft.com/office/drawing/2014/chart" uri="{C3380CC4-5D6E-409C-BE32-E72D297353CC}">
                <c16:uniqueId val="{00000024-6706-4D67-B477-D807DC865984}"/>
              </c:ext>
            </c:extLst>
          </c:dPt>
          <c:dPt>
            <c:idx val="9"/>
            <c:invertIfNegative val="0"/>
            <c:bubble3D val="0"/>
            <c:spPr>
              <a:solidFill>
                <a:srgbClr val="FFCC00"/>
              </a:solidFill>
              <a:ln w="3173">
                <a:solidFill>
                  <a:schemeClr val="tx1"/>
                </a:solidFill>
              </a:ln>
            </c:spPr>
            <c:extLst xmlns:c16r2="http://schemas.microsoft.com/office/drawing/2015/06/chart">
              <c:ext xmlns:c16="http://schemas.microsoft.com/office/drawing/2014/chart" uri="{C3380CC4-5D6E-409C-BE32-E72D297353CC}">
                <c16:uniqueId val="{00000026-6706-4D67-B477-D807DC865984}"/>
              </c:ext>
            </c:extLst>
          </c:dPt>
          <c:dPt>
            <c:idx val="11"/>
            <c:invertIfNegative val="0"/>
            <c:bubble3D val="0"/>
            <c:spPr>
              <a:solidFill>
                <a:srgbClr val="FFCC00"/>
              </a:solidFill>
              <a:ln w="3173">
                <a:solidFill>
                  <a:schemeClr val="tx1"/>
                </a:solidFill>
              </a:ln>
            </c:spPr>
            <c:extLst xmlns:c16r2="http://schemas.microsoft.com/office/drawing/2015/06/chart">
              <c:ext xmlns:c16="http://schemas.microsoft.com/office/drawing/2014/chart" uri="{C3380CC4-5D6E-409C-BE32-E72D297353CC}">
                <c16:uniqueId val="{00000028-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Sheet1!$B$2:$B$7</c:f>
              <c:numCache>
                <c:formatCode>0.0%</c:formatCode>
                <c:ptCount val="6"/>
                <c:pt idx="0">
                  <c:v>0.77400000000000002</c:v>
                </c:pt>
                <c:pt idx="1">
                  <c:v>0.69299999999999995</c:v>
                </c:pt>
                <c:pt idx="2">
                  <c:v>0.875</c:v>
                </c:pt>
                <c:pt idx="3">
                  <c:v>0.625</c:v>
                </c:pt>
                <c:pt idx="4">
                  <c:v>0.86699999999999999</c:v>
                </c:pt>
                <c:pt idx="5">
                  <c:v>0.59399999999999997</c:v>
                </c:pt>
              </c:numCache>
            </c:numRef>
          </c:val>
          <c:extLst xmlns:c16r2="http://schemas.microsoft.com/office/drawing/2015/06/chart">
            <c:ext xmlns:c16="http://schemas.microsoft.com/office/drawing/2014/chart" uri="{C3380CC4-5D6E-409C-BE32-E72D297353CC}">
              <c16:uniqueId val="{00000029-6706-4D67-B477-D807DC865984}"/>
            </c:ext>
          </c:extLst>
        </c:ser>
        <c:dLbls>
          <c:showLegendKey val="0"/>
          <c:showVal val="0"/>
          <c:showCatName val="0"/>
          <c:showSerName val="0"/>
          <c:showPercent val="0"/>
          <c:showBubbleSize val="0"/>
        </c:dLbls>
        <c:gapWidth val="70"/>
        <c:overlap val="100"/>
        <c:axId val="41645568"/>
        <c:axId val="156480000"/>
      </c:barChart>
      <c:catAx>
        <c:axId val="41645568"/>
        <c:scaling>
          <c:orientation val="minMax"/>
        </c:scaling>
        <c:delete val="0"/>
        <c:axPos val="b"/>
        <c:majorGridlines/>
        <c:numFmt formatCode="General" sourceLinked="0"/>
        <c:majorTickMark val="none"/>
        <c:minorTickMark val="none"/>
        <c:tickLblPos val="none"/>
        <c:crossAx val="156480000"/>
        <c:crosses val="autoZero"/>
        <c:auto val="1"/>
        <c:lblAlgn val="ctr"/>
        <c:lblOffset val="100"/>
        <c:tickLblSkip val="2"/>
        <c:tickMarkSkip val="2"/>
        <c:noMultiLvlLbl val="0"/>
      </c:catAx>
      <c:valAx>
        <c:axId val="156480000"/>
        <c:scaling>
          <c:orientation val="minMax"/>
          <c:max val="1"/>
          <c:min val="0"/>
        </c:scaling>
        <c:delete val="0"/>
        <c:axPos val="l"/>
        <c:numFmt formatCode="0%" sourceLinked="0"/>
        <c:majorTickMark val="none"/>
        <c:minorTickMark val="none"/>
        <c:tickLblPos val="nextTo"/>
        <c:txPr>
          <a:bodyPr rot="0" vert="horz"/>
          <a:lstStyle/>
          <a:p>
            <a:pPr>
              <a:defRPr sz="1395">
                <a:solidFill>
                  <a:schemeClr val="tx2"/>
                </a:solidFill>
              </a:defRPr>
            </a:pPr>
            <a:endParaRPr lang="en-US"/>
          </a:p>
        </c:txPr>
        <c:crossAx val="41645568"/>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202E-2"/>
          <c:y val="2.8790786948176599E-2"/>
          <c:w val="0.94561598224195298"/>
          <c:h val="0.93282149712092999"/>
        </c:manualLayout>
      </c:layout>
      <c:barChart>
        <c:barDir val="col"/>
        <c:grouping val="stacked"/>
        <c:varyColors val="0"/>
        <c:ser>
          <c:idx val="0"/>
          <c:order val="0"/>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1-1E3F-4742-9BD8-B204EE470DCF}"/>
              </c:ext>
            </c:extLst>
          </c:dPt>
          <c:dPt>
            <c:idx val="1"/>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01-B987-4AF7-BF28-E076A2B0DC32}"/>
              </c:ext>
            </c:extLst>
          </c:dPt>
          <c:dPt>
            <c:idx val="2"/>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5-1E3F-4742-9BD8-B204EE470DCF}"/>
              </c:ext>
            </c:extLst>
          </c:dPt>
          <c:dPt>
            <c:idx val="3"/>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03-B987-4AF7-BF28-E076A2B0DC32}"/>
              </c:ext>
            </c:extLst>
          </c:dPt>
          <c:dPt>
            <c:idx val="4"/>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9-1E3F-4742-9BD8-B204EE470DCF}"/>
              </c:ext>
            </c:extLst>
          </c:dPt>
          <c:dPt>
            <c:idx val="5"/>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05-B987-4AF7-BF28-E076A2B0DC32}"/>
              </c:ext>
            </c:extLst>
          </c:dPt>
          <c:dPt>
            <c:idx val="7"/>
            <c:invertIfNegative val="0"/>
            <c:bubble3D val="0"/>
            <c:spPr>
              <a:solidFill>
                <a:srgbClr val="FFCC00"/>
              </a:solidFill>
              <a:ln w="9525">
                <a:solidFill>
                  <a:schemeClr val="tx2"/>
                </a:solidFill>
              </a:ln>
            </c:spPr>
            <c:extLst xmlns:c16r2="http://schemas.microsoft.com/office/drawing/2015/06/chart">
              <c:ext xmlns:c16="http://schemas.microsoft.com/office/drawing/2014/chart" uri="{C3380CC4-5D6E-409C-BE32-E72D297353CC}">
                <c16:uniqueId val="{00000007-B987-4AF7-BF28-E076A2B0DC32}"/>
              </c:ext>
            </c:extLst>
          </c:dPt>
          <c:dPt>
            <c:idx val="9"/>
            <c:invertIfNegative val="0"/>
            <c:bubble3D val="0"/>
            <c:spPr>
              <a:solidFill>
                <a:srgbClr val="FFCC00"/>
              </a:solidFill>
              <a:ln w="9525">
                <a:solidFill>
                  <a:schemeClr val="tx2"/>
                </a:solidFill>
              </a:ln>
            </c:spPr>
            <c:extLst xmlns:c16r2="http://schemas.microsoft.com/office/drawing/2015/06/chart">
              <c:ext xmlns:c16="http://schemas.microsoft.com/office/drawing/2014/chart" uri="{C3380CC4-5D6E-409C-BE32-E72D297353CC}">
                <c16:uniqueId val="{00000009-B987-4AF7-BF28-E076A2B0DC32}"/>
              </c:ext>
            </c:extLst>
          </c:dPt>
          <c:dPt>
            <c:idx val="11"/>
            <c:invertIfNegative val="0"/>
            <c:bubble3D val="0"/>
            <c:spPr>
              <a:solidFill>
                <a:srgbClr val="FFCC00"/>
              </a:solidFill>
              <a:ln w="9525">
                <a:solidFill>
                  <a:schemeClr val="tx2"/>
                </a:solidFill>
              </a:ln>
            </c:spPr>
            <c:extLst xmlns:c16r2="http://schemas.microsoft.com/office/drawing/2015/06/chart">
              <c:ext xmlns:c16="http://schemas.microsoft.com/office/drawing/2014/chart" uri="{C3380CC4-5D6E-409C-BE32-E72D297353CC}">
                <c16:uniqueId val="{0000000B-B987-4AF7-BF28-E076A2B0DC32}"/>
              </c:ext>
            </c:extLst>
          </c:dPt>
          <c:dLbls>
            <c:numFmt formatCode="0.0%" sourceLinked="0"/>
            <c:spPr>
              <a:noFill/>
              <a:ln w="19004">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Completed a culminating experience for your degree</c:v>
                </c:pt>
                <c:pt idx="1">
                  <c:v>comp </c:v>
                </c:pt>
                <c:pt idx="2">
                  <c:v>Undergraduate Program</c:v>
                </c:pt>
                <c:pt idx="3">
                  <c:v>comp</c:v>
                </c:pt>
                <c:pt idx="4">
                  <c:v>Internship</c:v>
                </c:pt>
                <c:pt idx="5">
                  <c:v>comp</c:v>
                </c:pt>
              </c:strCache>
            </c:strRef>
          </c:cat>
          <c:val>
            <c:numRef>
              <c:f>Sheet1!$B$2:$B$7</c:f>
              <c:numCache>
                <c:formatCode>0.0%</c:formatCode>
                <c:ptCount val="6"/>
                <c:pt idx="0">
                  <c:v>0.98099999999999998</c:v>
                </c:pt>
                <c:pt idx="1">
                  <c:v>0.82499999999999996</c:v>
                </c:pt>
                <c:pt idx="2">
                  <c:v>0.38700000000000001</c:v>
                </c:pt>
                <c:pt idx="3">
                  <c:v>0.27500000000000002</c:v>
                </c:pt>
                <c:pt idx="4">
                  <c:v>0.82099999999999995</c:v>
                </c:pt>
                <c:pt idx="5">
                  <c:v>0.56000000000000005</c:v>
                </c:pt>
              </c:numCache>
            </c:numRef>
          </c:val>
          <c:extLst xmlns:c16r2="http://schemas.microsoft.com/office/drawing/2015/06/chart">
            <c:ext xmlns:c16="http://schemas.microsoft.com/office/drawing/2014/chart" uri="{C3380CC4-5D6E-409C-BE32-E72D297353CC}">
              <c16:uniqueId val="{0000000C-B987-4AF7-BF28-E076A2B0DC32}"/>
            </c:ext>
          </c:extLst>
        </c:ser>
        <c:dLbls>
          <c:showLegendKey val="0"/>
          <c:showVal val="0"/>
          <c:showCatName val="0"/>
          <c:showSerName val="0"/>
          <c:showPercent val="0"/>
          <c:showBubbleSize val="0"/>
        </c:dLbls>
        <c:gapWidth val="70"/>
        <c:overlap val="100"/>
        <c:axId val="42116608"/>
        <c:axId val="156481728"/>
      </c:barChart>
      <c:catAx>
        <c:axId val="42116608"/>
        <c:scaling>
          <c:orientation val="minMax"/>
        </c:scaling>
        <c:delete val="0"/>
        <c:axPos val="b"/>
        <c:majorGridlines/>
        <c:numFmt formatCode="General" sourceLinked="0"/>
        <c:majorTickMark val="none"/>
        <c:minorTickMark val="none"/>
        <c:tickLblPos val="none"/>
        <c:spPr>
          <a:ln w="2382">
            <a:solidFill>
              <a:schemeClr val="tx1"/>
            </a:solidFill>
            <a:prstDash val="solid"/>
          </a:ln>
        </c:spPr>
        <c:crossAx val="156481728"/>
        <c:crosses val="autoZero"/>
        <c:auto val="1"/>
        <c:lblAlgn val="ctr"/>
        <c:lblOffset val="100"/>
        <c:tickLblSkip val="2"/>
        <c:tickMarkSkip val="2"/>
        <c:noMultiLvlLbl val="0"/>
      </c:catAx>
      <c:valAx>
        <c:axId val="156481728"/>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solidFill>
                  <a:schemeClr val="tx2"/>
                </a:solidFill>
              </a:defRPr>
            </a:pPr>
            <a:endParaRPr lang="en-US"/>
          </a:p>
        </c:txPr>
        <c:crossAx val="42116608"/>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7339665944540994E-2"/>
          <c:y val="2.9567521165117499E-2"/>
          <c:w val="0.94561598224195298"/>
          <c:h val="0.93282149712092999"/>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7510-4330-AF10-90014FDF9847}"/>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7510-4330-AF10-90014FDF9847}"/>
              </c:ext>
            </c:extLst>
          </c:dPt>
          <c:dPt>
            <c:idx val="5"/>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5-7510-4330-AF10-90014FDF9847}"/>
              </c:ext>
            </c:extLst>
          </c:dPt>
          <c:dPt>
            <c:idx val="7"/>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7-2AC8-4C58-808E-7BA49469958A}"/>
              </c:ext>
            </c:extLst>
          </c:dPt>
          <c:dLbls>
            <c:numFmt formatCode="0.0%" sourceLinked="0"/>
            <c:spPr>
              <a:noFill/>
              <a:ln w="19034">
                <a:noFill/>
              </a:ln>
            </c:spPr>
            <c:txPr>
              <a:bodyPr/>
              <a:lstStyle/>
              <a:p>
                <a:pPr>
                  <a:defRPr sz="1398">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Integrate skills and knowledge from different sources and experiences</c:v>
                </c:pt>
                <c:pt idx="1">
                  <c:v>comp</c:v>
                </c:pt>
                <c:pt idx="2">
                  <c:v>Tutored another college student</c:v>
                </c:pt>
                <c:pt idx="3">
                  <c:v>comp</c:v>
                </c:pt>
                <c:pt idx="4">
                  <c:v>Performed community service as part of a class</c:v>
                </c:pt>
                <c:pt idx="5">
                  <c:v>comp</c:v>
                </c:pt>
                <c:pt idx="6">
                  <c:v>Worked with classmates on group projects</c:v>
                </c:pt>
                <c:pt idx="7">
                  <c:v>comp</c:v>
                </c:pt>
              </c:strCache>
            </c:strRef>
          </c:cat>
          <c:val>
            <c:numRef>
              <c:f>Sheet1!$C$2:$C$9</c:f>
              <c:numCache>
                <c:formatCode>0.0%</c:formatCode>
                <c:ptCount val="8"/>
                <c:pt idx="0">
                  <c:v>0.13200000000000001</c:v>
                </c:pt>
                <c:pt idx="1">
                  <c:v>0.17299999999999999</c:v>
                </c:pt>
                <c:pt idx="2">
                  <c:v>0.46200000000000002</c:v>
                </c:pt>
                <c:pt idx="3">
                  <c:v>0.33900000000000002</c:v>
                </c:pt>
                <c:pt idx="4">
                  <c:v>0.53800000000000003</c:v>
                </c:pt>
                <c:pt idx="5">
                  <c:v>0.40100000000000002</c:v>
                </c:pt>
                <c:pt idx="6">
                  <c:v>0.49099999999999999</c:v>
                </c:pt>
                <c:pt idx="7">
                  <c:v>0.48399999999999999</c:v>
                </c:pt>
              </c:numCache>
            </c:numRef>
          </c:val>
          <c:extLst xmlns:c16r2="http://schemas.microsoft.com/office/drawing/2015/06/chart">
            <c:ext xmlns:c16="http://schemas.microsoft.com/office/drawing/2014/chart" uri="{C3380CC4-5D6E-409C-BE32-E72D297353CC}">
              <c16:uniqueId val="{00000006-7510-4330-AF10-90014FDF9847}"/>
            </c:ext>
          </c:extLst>
        </c:ser>
        <c:ser>
          <c:idx val="0"/>
          <c:order val="1"/>
          <c:tx>
            <c:strRef>
              <c:f>Sheet1!$B$1</c:f>
              <c:strCache>
                <c:ptCount val="1"/>
                <c:pt idx="0">
                  <c:v>frequently</c:v>
                </c:pt>
              </c:strCache>
            </c:strRef>
          </c:tx>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8-7510-4330-AF10-90014FDF9847}"/>
              </c:ext>
            </c:extLst>
          </c:dPt>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A-7510-4330-AF10-90014FDF9847}"/>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C-7510-4330-AF10-90014FDF9847}"/>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E-7510-4330-AF10-90014FDF9847}"/>
              </c:ext>
            </c:extLst>
          </c:dPt>
          <c:dPt>
            <c:idx val="4"/>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0-7510-4330-AF10-90014FDF9847}"/>
              </c:ext>
            </c:extLst>
          </c:dPt>
          <c:dPt>
            <c:idx val="5"/>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2-7510-4330-AF10-90014FDF9847}"/>
              </c:ext>
            </c:extLst>
          </c:dPt>
          <c:dPt>
            <c:idx val="6"/>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5-2AC8-4C58-808E-7BA49469958A}"/>
              </c:ext>
            </c:extLst>
          </c:dPt>
          <c:dPt>
            <c:idx val="7"/>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4-7510-4330-AF10-90014FDF9847}"/>
              </c:ext>
            </c:extLst>
          </c:dPt>
          <c:dPt>
            <c:idx val="9"/>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16-7510-4330-AF10-90014FDF9847}"/>
              </c:ext>
            </c:extLst>
          </c:dPt>
          <c:dPt>
            <c:idx val="11"/>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18-7510-4330-AF10-90014FDF9847}"/>
              </c:ext>
            </c:extLst>
          </c:dPt>
          <c:dLbls>
            <c:numFmt formatCode="0.0%" sourceLinked="0"/>
            <c:spPr>
              <a:noFill/>
              <a:ln w="19034">
                <a:noFill/>
              </a:ln>
            </c:spPr>
            <c:txPr>
              <a:bodyPr/>
              <a:lstStyle/>
              <a:p>
                <a:pPr>
                  <a:defRPr sz="1398">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Integrate skills and knowledge from different sources and experiences</c:v>
                </c:pt>
                <c:pt idx="1">
                  <c:v>comp</c:v>
                </c:pt>
                <c:pt idx="2">
                  <c:v>Tutored another college student</c:v>
                </c:pt>
                <c:pt idx="3">
                  <c:v>comp</c:v>
                </c:pt>
                <c:pt idx="4">
                  <c:v>Performed community service as part of a class</c:v>
                </c:pt>
                <c:pt idx="5">
                  <c:v>comp</c:v>
                </c:pt>
                <c:pt idx="6">
                  <c:v>Worked with classmates on group projects</c:v>
                </c:pt>
                <c:pt idx="7">
                  <c:v>comp</c:v>
                </c:pt>
              </c:strCache>
            </c:strRef>
          </c:cat>
          <c:val>
            <c:numRef>
              <c:f>Sheet1!$B$2:$B$9</c:f>
              <c:numCache>
                <c:formatCode>0.0%</c:formatCode>
                <c:ptCount val="8"/>
                <c:pt idx="0">
                  <c:v>0.86799999999999999</c:v>
                </c:pt>
                <c:pt idx="1">
                  <c:v>0.82699999999999996</c:v>
                </c:pt>
                <c:pt idx="2">
                  <c:v>0.17899999999999999</c:v>
                </c:pt>
                <c:pt idx="3">
                  <c:v>0.17199999999999999</c:v>
                </c:pt>
                <c:pt idx="4">
                  <c:v>9.4E-2</c:v>
                </c:pt>
                <c:pt idx="5">
                  <c:v>0.10299999999999999</c:v>
                </c:pt>
                <c:pt idx="6">
                  <c:v>0.50900000000000001</c:v>
                </c:pt>
                <c:pt idx="7">
                  <c:v>0.502</c:v>
                </c:pt>
              </c:numCache>
            </c:numRef>
          </c:val>
          <c:extLst xmlns:c16r2="http://schemas.microsoft.com/office/drawing/2015/06/chart">
            <c:ext xmlns:c16="http://schemas.microsoft.com/office/drawing/2014/chart" uri="{C3380CC4-5D6E-409C-BE32-E72D297353CC}">
              <c16:uniqueId val="{00000019-7510-4330-AF10-90014FDF9847}"/>
            </c:ext>
          </c:extLst>
        </c:ser>
        <c:dLbls>
          <c:showLegendKey val="0"/>
          <c:showVal val="0"/>
          <c:showCatName val="0"/>
          <c:showSerName val="0"/>
          <c:showPercent val="0"/>
          <c:showBubbleSize val="0"/>
        </c:dLbls>
        <c:gapWidth val="40"/>
        <c:overlap val="100"/>
        <c:axId val="42161664"/>
        <c:axId val="157230784"/>
      </c:barChart>
      <c:catAx>
        <c:axId val="42161664"/>
        <c:scaling>
          <c:orientation val="minMax"/>
        </c:scaling>
        <c:delete val="0"/>
        <c:axPos val="b"/>
        <c:majorGridlines/>
        <c:numFmt formatCode="General" sourceLinked="0"/>
        <c:majorTickMark val="none"/>
        <c:minorTickMark val="none"/>
        <c:tickLblPos val="none"/>
        <c:spPr>
          <a:ln w="2384">
            <a:solidFill>
              <a:schemeClr val="tx1"/>
            </a:solidFill>
            <a:prstDash val="solid"/>
          </a:ln>
        </c:spPr>
        <c:crossAx val="157230784"/>
        <c:crosses val="autoZero"/>
        <c:auto val="1"/>
        <c:lblAlgn val="ctr"/>
        <c:lblOffset val="100"/>
        <c:tickLblSkip val="2"/>
        <c:tickMarkSkip val="2"/>
        <c:noMultiLvlLbl val="0"/>
      </c:catAx>
      <c:valAx>
        <c:axId val="157230784"/>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solidFill>
                  <a:schemeClr val="tx2"/>
                </a:solidFill>
              </a:defRPr>
            </a:pPr>
            <a:endParaRPr lang="en-US"/>
          </a:p>
        </c:txPr>
        <c:crossAx val="42161664"/>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4353571428571503"/>
        </c:manualLayout>
      </c:layout>
      <c:barChart>
        <c:barDir val="col"/>
        <c:grouping val="stacked"/>
        <c:varyColors val="0"/>
        <c:ser>
          <c:idx val="1"/>
          <c:order val="0"/>
          <c:tx>
            <c:strRef>
              <c:f>Sheet1!$C$1</c:f>
              <c:strCache>
                <c:ptCount val="1"/>
                <c:pt idx="0">
                  <c:v>above average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776B-4260-A268-E7277AF7675C}"/>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776B-4260-A268-E7277AF7675C}"/>
              </c:ext>
            </c:extLst>
          </c:dPt>
          <c:dLbls>
            <c:numFmt formatCode="0.0%" sourceLinked="0"/>
            <c:spPr>
              <a:noFill/>
              <a:ln w="183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0.41699999999999998</c:v>
                </c:pt>
                <c:pt idx="1">
                  <c:v>0.35799999999999998</c:v>
                </c:pt>
                <c:pt idx="2">
                  <c:v>0.44700000000000001</c:v>
                </c:pt>
                <c:pt idx="3">
                  <c:v>0.45700000000000002</c:v>
                </c:pt>
              </c:numCache>
            </c:numRef>
          </c:val>
          <c:extLst xmlns:c16r2="http://schemas.microsoft.com/office/drawing/2015/06/chart">
            <c:ext xmlns:c16="http://schemas.microsoft.com/office/drawing/2014/chart" uri="{C3380CC4-5D6E-409C-BE32-E72D297353CC}">
              <c16:uniqueId val="{00000004-776B-4260-A268-E7277AF7675C}"/>
            </c:ext>
          </c:extLst>
        </c:ser>
        <c:ser>
          <c:idx val="0"/>
          <c:order val="1"/>
          <c:tx>
            <c:strRef>
              <c:f>Sheet1!$B$1</c:f>
              <c:strCache>
                <c:ptCount val="1"/>
                <c:pt idx="0">
                  <c:v>highest 10%</c:v>
                </c:pt>
              </c:strCache>
            </c:strRef>
          </c:tx>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6-776B-4260-A268-E7277AF7675C}"/>
              </c:ext>
            </c:extLst>
          </c:dPt>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8-776B-4260-A268-E7277AF7675C}"/>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A-776B-4260-A268-E7277AF7675C}"/>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C-776B-4260-A268-E7277AF7675C}"/>
              </c:ext>
            </c:extLst>
          </c:dPt>
          <c:dPt>
            <c:idx val="5"/>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0E-776B-4260-A268-E7277AF7675C}"/>
              </c:ext>
            </c:extLst>
          </c:dPt>
          <c:dPt>
            <c:idx val="7"/>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10-776B-4260-A268-E7277AF7675C}"/>
              </c:ext>
            </c:extLst>
          </c:dPt>
          <c:dPt>
            <c:idx val="9"/>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12-776B-4260-A268-E7277AF7675C}"/>
              </c:ext>
            </c:extLst>
          </c:dPt>
          <c:dPt>
            <c:idx val="11"/>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14-776B-4260-A268-E7277AF7675C}"/>
              </c:ext>
            </c:extLst>
          </c:dPt>
          <c:dLbls>
            <c:numFmt formatCode="0.0%" sourceLinked="0"/>
            <c:spPr>
              <a:noFill/>
              <a:ln w="183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0.27200000000000002</c:v>
                </c:pt>
                <c:pt idx="1">
                  <c:v>0.17399999999999999</c:v>
                </c:pt>
                <c:pt idx="2">
                  <c:v>0.26200000000000001</c:v>
                </c:pt>
                <c:pt idx="3">
                  <c:v>0.214</c:v>
                </c:pt>
              </c:numCache>
            </c:numRef>
          </c:val>
          <c:extLst xmlns:c16r2="http://schemas.microsoft.com/office/drawing/2015/06/chart">
            <c:ext xmlns:c16="http://schemas.microsoft.com/office/drawing/2014/chart" uri="{C3380CC4-5D6E-409C-BE32-E72D297353CC}">
              <c16:uniqueId val="{00000015-776B-4260-A268-E7277AF7675C}"/>
            </c:ext>
          </c:extLst>
        </c:ser>
        <c:dLbls>
          <c:showLegendKey val="0"/>
          <c:showVal val="0"/>
          <c:showCatName val="0"/>
          <c:showSerName val="0"/>
          <c:showPercent val="0"/>
          <c:showBubbleSize val="0"/>
        </c:dLbls>
        <c:gapWidth val="70"/>
        <c:overlap val="100"/>
        <c:axId val="42243584"/>
        <c:axId val="157233088"/>
      </c:barChart>
      <c:catAx>
        <c:axId val="42243584"/>
        <c:scaling>
          <c:orientation val="minMax"/>
        </c:scaling>
        <c:delete val="0"/>
        <c:axPos val="b"/>
        <c:majorGridlines/>
        <c:numFmt formatCode="General" sourceLinked="0"/>
        <c:majorTickMark val="none"/>
        <c:minorTickMark val="none"/>
        <c:tickLblPos val="none"/>
        <c:spPr>
          <a:ln w="2296">
            <a:solidFill>
              <a:schemeClr val="tx1"/>
            </a:solidFill>
            <a:prstDash val="solid"/>
          </a:ln>
        </c:spPr>
        <c:crossAx val="157233088"/>
        <c:crosses val="autoZero"/>
        <c:auto val="1"/>
        <c:lblAlgn val="ctr"/>
        <c:lblOffset val="100"/>
        <c:tickLblSkip val="2"/>
        <c:tickMarkSkip val="2"/>
        <c:noMultiLvlLbl val="0"/>
      </c:catAx>
      <c:valAx>
        <c:axId val="157233088"/>
        <c:scaling>
          <c:orientation val="minMax"/>
          <c:max val="1"/>
          <c:min val="0"/>
        </c:scaling>
        <c:delete val="0"/>
        <c:axPos val="l"/>
        <c:numFmt formatCode="0%" sourceLinked="0"/>
        <c:majorTickMark val="none"/>
        <c:minorTickMark val="none"/>
        <c:tickLblPos val="nextTo"/>
        <c:spPr>
          <a:ln w="2296">
            <a:solidFill>
              <a:schemeClr val="tx1"/>
            </a:solidFill>
            <a:prstDash val="solid"/>
          </a:ln>
        </c:spPr>
        <c:txPr>
          <a:bodyPr rot="0" vert="horz"/>
          <a:lstStyle/>
          <a:p>
            <a:pPr>
              <a:defRPr>
                <a:solidFill>
                  <a:schemeClr val="tx2"/>
                </a:solidFill>
              </a:defRPr>
            </a:pPr>
            <a:endParaRPr lang="en-US"/>
          </a:p>
        </c:txPr>
        <c:crossAx val="4224358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443460192475896E-2"/>
          <c:y val="5.60739084650618E-2"/>
          <c:w val="0.90177876202974705"/>
          <c:h val="0.75856878184344501"/>
        </c:manualLayout>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50.54</c:v>
                </c:pt>
                <c:pt idx="1">
                  <c:v>55.77</c:v>
                </c:pt>
              </c:numCache>
            </c:numRef>
          </c:val>
          <c:smooth val="0"/>
          <c:extLst xmlns:c16r2="http://schemas.microsoft.com/office/drawing/2015/06/chart">
            <c:ext xmlns:c16="http://schemas.microsoft.com/office/drawing/2014/chart" uri="{C3380CC4-5D6E-409C-BE32-E72D297353CC}">
              <c16:uniqueId val="{00000000-BE12-400A-934C-D914C3B2A3DE}"/>
            </c:ext>
          </c:extLst>
        </c:ser>
        <c:ser>
          <c:idx val="1"/>
          <c:order val="1"/>
          <c:tx>
            <c:strRef>
              <c:f>Sheet1!$C$1</c:f>
              <c:strCache>
                <c:ptCount val="1"/>
                <c:pt idx="0">
                  <c:v>c</c:v>
                </c:pt>
              </c:strCache>
            </c:strRef>
          </c:tx>
          <c:spPr>
            <a:ln>
              <a:solidFill>
                <a:schemeClr val="tx2"/>
              </a:solidFill>
            </a:ln>
          </c:spPr>
          <c:marker>
            <c:symbol val="none"/>
          </c:marker>
          <c:cat>
            <c:strRef>
              <c:f>Sheet1!$A$2:$A$3</c:f>
              <c:strCache>
                <c:ptCount val="2"/>
                <c:pt idx="0">
                  <c:v>TFS</c:v>
                </c:pt>
                <c:pt idx="1">
                  <c:v>CSS</c:v>
                </c:pt>
              </c:strCache>
            </c:strRef>
          </c:cat>
          <c:val>
            <c:numRef>
              <c:f>Sheet1!$C$2:$C$3</c:f>
              <c:numCache>
                <c:formatCode>0.0</c:formatCode>
                <c:ptCount val="2"/>
                <c:pt idx="0">
                  <c:v>51.64</c:v>
                </c:pt>
                <c:pt idx="1">
                  <c:v>54.21</c:v>
                </c:pt>
              </c:numCache>
            </c:numRef>
          </c:val>
          <c:smooth val="0"/>
          <c:extLst xmlns:c16r2="http://schemas.microsoft.com/office/drawing/2015/06/chart">
            <c:ext xmlns:c16="http://schemas.microsoft.com/office/drawing/2014/chart" uri="{C3380CC4-5D6E-409C-BE32-E72D297353CC}">
              <c16:uniqueId val="{00000001-BE12-400A-934C-D914C3B2A3DE}"/>
            </c:ext>
          </c:extLst>
        </c:ser>
        <c:dLbls>
          <c:showLegendKey val="0"/>
          <c:showVal val="0"/>
          <c:showCatName val="0"/>
          <c:showSerName val="0"/>
          <c:showPercent val="0"/>
          <c:showBubbleSize val="0"/>
        </c:dLbls>
        <c:marker val="1"/>
        <c:smooth val="0"/>
        <c:axId val="42540544"/>
        <c:axId val="157236544"/>
      </c:lineChart>
      <c:catAx>
        <c:axId val="42540544"/>
        <c:scaling>
          <c:orientation val="minMax"/>
        </c:scaling>
        <c:delete val="0"/>
        <c:axPos val="b"/>
        <c:numFmt formatCode="General" sourceLinked="1"/>
        <c:majorTickMark val="none"/>
        <c:minorTickMark val="none"/>
        <c:tickLblPos val="nextTo"/>
        <c:txPr>
          <a:bodyPr/>
          <a:lstStyle/>
          <a:p>
            <a:pPr>
              <a:defRPr sz="1799" b="0"/>
            </a:pPr>
            <a:endParaRPr lang="en-US"/>
          </a:p>
        </c:txPr>
        <c:crossAx val="157236544"/>
        <c:crosses val="autoZero"/>
        <c:auto val="1"/>
        <c:lblAlgn val="ctr"/>
        <c:lblOffset val="100"/>
        <c:noMultiLvlLbl val="0"/>
      </c:catAx>
      <c:valAx>
        <c:axId val="157236544"/>
        <c:scaling>
          <c:orientation val="minMax"/>
          <c:max val="60"/>
          <c:min val="40"/>
        </c:scaling>
        <c:delete val="0"/>
        <c:axPos val="l"/>
        <c:numFmt formatCode="#,##0" sourceLinked="0"/>
        <c:majorTickMark val="none"/>
        <c:minorTickMark val="none"/>
        <c:tickLblPos val="nextTo"/>
        <c:txPr>
          <a:bodyPr/>
          <a:lstStyle/>
          <a:p>
            <a:pPr>
              <a:defRPr>
                <a:solidFill>
                  <a:schemeClr val="tx2"/>
                </a:solidFill>
              </a:defRPr>
            </a:pPr>
            <a:endParaRPr lang="en-US"/>
          </a:p>
        </c:txPr>
        <c:crossAx val="42540544"/>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53.05</c:v>
                </c:pt>
                <c:pt idx="1">
                  <c:v>53.05</c:v>
                </c:pt>
                <c:pt idx="2">
                  <c:v>0</c:v>
                </c:pt>
              </c:numCache>
            </c:numRef>
          </c:val>
          <c:extLst xmlns:c16r2="http://schemas.microsoft.com/office/drawing/2015/06/chart">
            <c:ext xmlns:c16="http://schemas.microsoft.com/office/drawing/2014/chart" uri="{C3380CC4-5D6E-409C-BE32-E72D297353CC}">
              <c16:uniqueId val="{00000000-A18C-420C-9D5D-4F5DB328D21A}"/>
            </c:ext>
          </c:extLst>
        </c:ser>
        <c:ser>
          <c:idx val="1"/>
          <c:order val="1"/>
          <c:tx>
            <c:strRef>
              <c:f>Sheet1!$C$1</c:f>
              <c:strCache>
                <c:ptCount val="1"/>
                <c:pt idx="0">
                  <c:v>Comparison</c:v>
                </c:pt>
              </c:strCache>
            </c:strRef>
          </c:tx>
          <c:spPr>
            <a:solidFill>
              <a:schemeClr val="tx2"/>
            </a:solidFill>
            <a:ln>
              <a:solidFill>
                <a:schemeClr val="tx2"/>
              </a:solidFill>
            </a:ln>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52.24</c:v>
                </c:pt>
                <c:pt idx="1">
                  <c:v>50.91</c:v>
                </c:pt>
                <c:pt idx="2">
                  <c:v>52.98</c:v>
                </c:pt>
              </c:numCache>
            </c:numRef>
          </c:val>
          <c:extLst xmlns:c16r2="http://schemas.microsoft.com/office/drawing/2015/06/chart">
            <c:ext xmlns:c16="http://schemas.microsoft.com/office/drawing/2014/chart" uri="{C3380CC4-5D6E-409C-BE32-E72D297353CC}">
              <c16:uniqueId val="{00000001-A18C-420C-9D5D-4F5DB328D21A}"/>
            </c:ext>
          </c:extLst>
        </c:ser>
        <c:dLbls>
          <c:showLegendKey val="0"/>
          <c:showVal val="0"/>
          <c:showCatName val="0"/>
          <c:showSerName val="0"/>
          <c:showPercent val="0"/>
          <c:showBubbleSize val="0"/>
        </c:dLbls>
        <c:gapWidth val="49"/>
        <c:axId val="42728960"/>
        <c:axId val="43663936"/>
      </c:barChart>
      <c:catAx>
        <c:axId val="42728960"/>
        <c:scaling>
          <c:orientation val="minMax"/>
        </c:scaling>
        <c:delete val="0"/>
        <c:axPos val="b"/>
        <c:numFmt formatCode="General" sourceLinked="1"/>
        <c:majorTickMark val="none"/>
        <c:minorTickMark val="none"/>
        <c:tickLblPos val="nextTo"/>
        <c:crossAx val="43663936"/>
        <c:crosses val="autoZero"/>
        <c:auto val="1"/>
        <c:lblAlgn val="ctr"/>
        <c:lblOffset val="100"/>
        <c:noMultiLvlLbl val="0"/>
      </c:catAx>
      <c:valAx>
        <c:axId val="43663936"/>
        <c:scaling>
          <c:orientation val="minMax"/>
          <c:max val="60"/>
          <c:min val="40"/>
        </c:scaling>
        <c:delete val="0"/>
        <c:axPos val="l"/>
        <c:numFmt formatCode="#,##0" sourceLinked="0"/>
        <c:majorTickMark val="none"/>
        <c:minorTickMark val="none"/>
        <c:tickLblPos val="nextTo"/>
        <c:crossAx val="42728960"/>
        <c:crosses val="autoZero"/>
        <c:crossBetween val="between"/>
        <c:majorUnit val="2"/>
      </c:valAx>
      <c:spPr>
        <a:noFill/>
        <a:ln w="25386">
          <a:noFill/>
        </a:ln>
      </c:spPr>
    </c:plotArea>
    <c:plotVisOnly val="1"/>
    <c:dispBlanksAs val="gap"/>
    <c:showDLblsOverMax val="0"/>
  </c:chart>
  <c:txPr>
    <a:bodyPr/>
    <a:lstStyle/>
    <a:p>
      <a:pPr>
        <a:defRPr sz="1395" b="1">
          <a:solidFill>
            <a:schemeClr val="tx2"/>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48.59</c:v>
                </c:pt>
                <c:pt idx="1">
                  <c:v>48.59</c:v>
                </c:pt>
                <c:pt idx="2">
                  <c:v>0</c:v>
                </c:pt>
              </c:numCache>
            </c:numRef>
          </c:val>
          <c:extLst xmlns:c16r2="http://schemas.microsoft.com/office/drawing/2015/06/chart">
            <c:ext xmlns:c16="http://schemas.microsoft.com/office/drawing/2014/chart" uri="{C3380CC4-5D6E-409C-BE32-E72D297353CC}">
              <c16:uniqueId val="{00000000-390E-479B-B475-76F0B7A66A57}"/>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47.17</c:v>
                </c:pt>
                <c:pt idx="1">
                  <c:v>47.21</c:v>
                </c:pt>
                <c:pt idx="2">
                  <c:v>47.14</c:v>
                </c:pt>
              </c:numCache>
            </c:numRef>
          </c:val>
          <c:extLst xmlns:c16r2="http://schemas.microsoft.com/office/drawing/2015/06/chart">
            <c:ext xmlns:c16="http://schemas.microsoft.com/office/drawing/2014/chart" uri="{C3380CC4-5D6E-409C-BE32-E72D297353CC}">
              <c16:uniqueId val="{00000001-390E-479B-B475-76F0B7A66A57}"/>
            </c:ext>
          </c:extLst>
        </c:ser>
        <c:dLbls>
          <c:showLegendKey val="0"/>
          <c:showVal val="0"/>
          <c:showCatName val="0"/>
          <c:showSerName val="0"/>
          <c:showPercent val="0"/>
          <c:showBubbleSize val="0"/>
        </c:dLbls>
        <c:gapWidth val="50"/>
        <c:axId val="42864640"/>
        <c:axId val="43666240"/>
      </c:barChart>
      <c:catAx>
        <c:axId val="4286464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43666240"/>
        <c:crosses val="autoZero"/>
        <c:auto val="1"/>
        <c:lblAlgn val="ctr"/>
        <c:lblOffset val="100"/>
        <c:tickLblSkip val="1"/>
        <c:tickMarkSkip val="1"/>
        <c:noMultiLvlLbl val="0"/>
      </c:catAx>
      <c:valAx>
        <c:axId val="4366624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2864640"/>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79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52.95</c:v>
                </c:pt>
                <c:pt idx="1">
                  <c:v>52.95</c:v>
                </c:pt>
                <c:pt idx="2">
                  <c:v>0</c:v>
                </c:pt>
              </c:numCache>
            </c:numRef>
          </c:val>
          <c:extLst xmlns:c16r2="http://schemas.microsoft.com/office/drawing/2015/06/chart">
            <c:ext xmlns:c16="http://schemas.microsoft.com/office/drawing/2014/chart" uri="{C3380CC4-5D6E-409C-BE32-E72D297353CC}">
              <c16:uniqueId val="{00000000-952A-4D3E-86DB-B1D46E837D5B}"/>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49.93</c:v>
                </c:pt>
                <c:pt idx="1">
                  <c:v>52.08</c:v>
                </c:pt>
                <c:pt idx="2">
                  <c:v>48.73</c:v>
                </c:pt>
              </c:numCache>
            </c:numRef>
          </c:val>
          <c:extLst xmlns:c16r2="http://schemas.microsoft.com/office/drawing/2015/06/chart">
            <c:ext xmlns:c16="http://schemas.microsoft.com/office/drawing/2014/chart" uri="{C3380CC4-5D6E-409C-BE32-E72D297353CC}">
              <c16:uniqueId val="{00000001-952A-4D3E-86DB-B1D46E837D5B}"/>
            </c:ext>
          </c:extLst>
        </c:ser>
        <c:dLbls>
          <c:showLegendKey val="0"/>
          <c:showVal val="0"/>
          <c:showCatName val="0"/>
          <c:showSerName val="0"/>
          <c:showPercent val="0"/>
          <c:showBubbleSize val="0"/>
        </c:dLbls>
        <c:gapWidth val="50"/>
        <c:axId val="42941440"/>
        <c:axId val="43669696"/>
      </c:barChart>
      <c:catAx>
        <c:axId val="4294144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43669696"/>
        <c:crosses val="autoZero"/>
        <c:auto val="1"/>
        <c:lblAlgn val="ctr"/>
        <c:lblOffset val="100"/>
        <c:tickLblSkip val="1"/>
        <c:tickMarkSkip val="1"/>
        <c:noMultiLvlLbl val="0"/>
      </c:catAx>
      <c:valAx>
        <c:axId val="4366969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2941440"/>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chemeClr val="accent1">
                    <a:lumMod val="50000"/>
                  </a:schemeClr>
                </a:solidFill>
                <a:latin typeface="Franklin Gothic Medium" panose="020B0603020102020204" pitchFamily="34" charset="0"/>
              </a:defRPr>
            </a:pPr>
            <a:r>
              <a:rPr lang="en-US" sz="2000" dirty="0">
                <a:solidFill>
                  <a:schemeClr val="tx2"/>
                </a:solidFill>
                <a:latin typeface="Franklin Gothic Medium" panose="020B0603020102020204" pitchFamily="34" charset="0"/>
              </a:rPr>
              <a:t>Race/Ethnicity</a:t>
            </a:r>
            <a:r>
              <a:rPr lang="en-US" sz="2000" baseline="0" dirty="0">
                <a:solidFill>
                  <a:schemeClr val="tx2"/>
                </a:solidFill>
                <a:latin typeface="Franklin Gothic Medium" panose="020B0603020102020204" pitchFamily="34" charset="0"/>
              </a:rPr>
              <a:t> </a:t>
            </a:r>
          </a:p>
        </c:rich>
      </c:tx>
      <c:layout>
        <c:manualLayout>
          <c:xMode val="edge"/>
          <c:yMode val="edge"/>
          <c:x val="0.32006204597042498"/>
          <c:y val="3.1135348587756003E-4"/>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spPr>
            <a:solidFill>
              <a:schemeClr val="accent4"/>
            </a:solidFill>
            <a:ln w="3175">
              <a:solidFill>
                <a:schemeClr val="tx2"/>
              </a:solidFill>
            </a:ln>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3.7999999999999999E-2</c:v>
                </c:pt>
                <c:pt idx="1">
                  <c:v>0</c:v>
                </c:pt>
                <c:pt idx="2">
                  <c:v>6.6000000000000003E-2</c:v>
                </c:pt>
                <c:pt idx="3">
                  <c:v>3.7999999999999999E-2</c:v>
                </c:pt>
                <c:pt idx="4">
                  <c:v>0.83</c:v>
                </c:pt>
                <c:pt idx="5">
                  <c:v>0</c:v>
                </c:pt>
                <c:pt idx="6">
                  <c:v>2.8000000000000001E-2</c:v>
                </c:pt>
              </c:numCache>
            </c:numRef>
          </c:val>
          <c:extLst xmlns:c16r2="http://schemas.microsoft.com/office/drawing/2015/06/char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4695552"/>
        <c:axId val="4544704"/>
      </c:barChart>
      <c:catAx>
        <c:axId val="4695552"/>
        <c:scaling>
          <c:orientation val="minMax"/>
        </c:scaling>
        <c:delete val="0"/>
        <c:axPos val="b"/>
        <c:numFmt formatCode="General" sourceLinked="1"/>
        <c:majorTickMark val="out"/>
        <c:minorTickMark val="none"/>
        <c:tickLblPos val="nextTo"/>
        <c:txPr>
          <a:bodyPr rot="-5400000" vert="horz"/>
          <a:lstStyle/>
          <a:p>
            <a:pPr>
              <a:defRPr sz="1100">
                <a:solidFill>
                  <a:schemeClr val="tx2"/>
                </a:solidFill>
              </a:defRPr>
            </a:pPr>
            <a:endParaRPr lang="en-US"/>
          </a:p>
        </c:txPr>
        <c:crossAx val="4544704"/>
        <c:crosses val="autoZero"/>
        <c:auto val="1"/>
        <c:lblAlgn val="ctr"/>
        <c:lblOffset val="100"/>
        <c:tickLblSkip val="1"/>
        <c:tickMarkSkip val="1"/>
        <c:noMultiLvlLbl val="0"/>
      </c:catAx>
      <c:valAx>
        <c:axId val="4544704"/>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tx2"/>
                </a:solidFill>
                <a:latin typeface="Garamond"/>
                <a:ea typeface="Garamond"/>
                <a:cs typeface="Garamond"/>
              </a:defRPr>
            </a:pPr>
            <a:endParaRPr lang="en-US"/>
          </a:p>
        </c:txPr>
        <c:crossAx val="4695552"/>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2.87908531981447E-2"/>
          <c:w val="0.94561598224195298"/>
          <c:h val="0.93282149712092899"/>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48EF-4AD4-85E4-BF379E05341B}"/>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48EF-4AD4-85E4-BF379E05341B}"/>
              </c:ext>
            </c:extLst>
          </c:dPt>
          <c:dPt>
            <c:idx val="5"/>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5-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Felt overwhelmed by all I had to do</c:v>
                </c:pt>
                <c:pt idx="1">
                  <c:v>comp</c:v>
                </c:pt>
                <c:pt idx="2">
                  <c:v>Felt depressed</c:v>
                </c:pt>
                <c:pt idx="3">
                  <c:v>comp</c:v>
                </c:pt>
                <c:pt idx="4">
                  <c:v>Sought personal counseling</c:v>
                </c:pt>
                <c:pt idx="5">
                  <c:v>comp</c:v>
                </c:pt>
              </c:strCache>
            </c:strRef>
          </c:cat>
          <c:val>
            <c:numRef>
              <c:f>Sheet1!$C$2:$C$7</c:f>
              <c:numCache>
                <c:formatCode>0.0%</c:formatCode>
                <c:ptCount val="6"/>
                <c:pt idx="0">
                  <c:v>0.49099999999999999</c:v>
                </c:pt>
                <c:pt idx="1">
                  <c:v>0.44600000000000001</c:v>
                </c:pt>
                <c:pt idx="2">
                  <c:v>0.49099999999999999</c:v>
                </c:pt>
                <c:pt idx="3">
                  <c:v>0.46</c:v>
                </c:pt>
                <c:pt idx="4">
                  <c:v>0.245</c:v>
                </c:pt>
                <c:pt idx="5">
                  <c:v>0.25800000000000001</c:v>
                </c:pt>
              </c:numCache>
            </c:numRef>
          </c:val>
          <c:extLst xmlns:c16r2="http://schemas.microsoft.com/office/drawing/2015/06/chart">
            <c:ext xmlns:c16="http://schemas.microsoft.com/office/drawing/2014/chart" uri="{C3380CC4-5D6E-409C-BE32-E72D297353CC}">
              <c16:uniqueId val="{00000006-48EF-4AD4-85E4-BF379E05341B}"/>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7-129F-4A5C-A314-4FBE83CE1933}"/>
              </c:ext>
            </c:extLst>
          </c:dPt>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8-48EF-4AD4-85E4-BF379E05341B}"/>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B-129F-4A5C-A314-4FBE83CE1933}"/>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A-48EF-4AD4-85E4-BF379E05341B}"/>
              </c:ext>
            </c:extLst>
          </c:dPt>
          <c:dPt>
            <c:idx val="4"/>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F-129F-4A5C-A314-4FBE83CE1933}"/>
              </c:ext>
            </c:extLst>
          </c:dPt>
          <c:dPt>
            <c:idx val="5"/>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C-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Felt overwhelmed by all I had to do</c:v>
                </c:pt>
                <c:pt idx="1">
                  <c:v>comp</c:v>
                </c:pt>
                <c:pt idx="2">
                  <c:v>Felt depressed</c:v>
                </c:pt>
                <c:pt idx="3">
                  <c:v>comp</c:v>
                </c:pt>
                <c:pt idx="4">
                  <c:v>Sought personal counseling</c:v>
                </c:pt>
                <c:pt idx="5">
                  <c:v>comp</c:v>
                </c:pt>
              </c:strCache>
            </c:strRef>
          </c:cat>
          <c:val>
            <c:numRef>
              <c:f>Sheet1!$B$2:$B$7</c:f>
              <c:numCache>
                <c:formatCode>0.0%</c:formatCode>
                <c:ptCount val="6"/>
                <c:pt idx="0">
                  <c:v>0.40600000000000003</c:v>
                </c:pt>
                <c:pt idx="1">
                  <c:v>0.498</c:v>
                </c:pt>
                <c:pt idx="2">
                  <c:v>0.16</c:v>
                </c:pt>
                <c:pt idx="3">
                  <c:v>0.223</c:v>
                </c:pt>
                <c:pt idx="4">
                  <c:v>5.7000000000000002E-2</c:v>
                </c:pt>
                <c:pt idx="5">
                  <c:v>0.13500000000000001</c:v>
                </c:pt>
              </c:numCache>
            </c:numRef>
          </c:val>
          <c:extLst xmlns:c16r2="http://schemas.microsoft.com/office/drawing/2015/06/chart">
            <c:ext xmlns:c16="http://schemas.microsoft.com/office/drawing/2014/chart" uri="{C3380CC4-5D6E-409C-BE32-E72D297353CC}">
              <c16:uniqueId val="{0000000D-48EF-4AD4-85E4-BF379E05341B}"/>
            </c:ext>
          </c:extLst>
        </c:ser>
        <c:dLbls>
          <c:showLegendKey val="0"/>
          <c:showVal val="0"/>
          <c:showCatName val="0"/>
          <c:showSerName val="0"/>
          <c:showPercent val="0"/>
          <c:showBubbleSize val="0"/>
        </c:dLbls>
        <c:gapWidth val="70"/>
        <c:overlap val="100"/>
        <c:axId val="43185664"/>
        <c:axId val="43999232"/>
      </c:barChart>
      <c:catAx>
        <c:axId val="43185664"/>
        <c:scaling>
          <c:orientation val="minMax"/>
        </c:scaling>
        <c:delete val="0"/>
        <c:axPos val="b"/>
        <c:majorGridlines/>
        <c:numFmt formatCode="General" sourceLinked="0"/>
        <c:majorTickMark val="none"/>
        <c:minorTickMark val="none"/>
        <c:tickLblPos val="none"/>
        <c:crossAx val="43999232"/>
        <c:crosses val="autoZero"/>
        <c:auto val="1"/>
        <c:lblAlgn val="ctr"/>
        <c:lblOffset val="100"/>
        <c:tickLblSkip val="2"/>
        <c:tickMarkSkip val="2"/>
        <c:noMultiLvlLbl val="0"/>
      </c:catAx>
      <c:valAx>
        <c:axId val="43999232"/>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3185664"/>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above avg</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C586-4B93-9E92-73A2082522B6}"/>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C586-4B93-9E92-73A2082522B6}"/>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0.32</c:v>
                </c:pt>
                <c:pt idx="1">
                  <c:v>0.28999999999999998</c:v>
                </c:pt>
                <c:pt idx="2">
                  <c:v>0.379</c:v>
                </c:pt>
                <c:pt idx="3">
                  <c:v>0.33300000000000002</c:v>
                </c:pt>
              </c:numCache>
            </c:numRef>
          </c:val>
          <c:extLst xmlns:c16r2="http://schemas.microsoft.com/office/drawing/2015/06/chart">
            <c:ext xmlns:c16="http://schemas.microsoft.com/office/drawing/2014/chart" uri="{C3380CC4-5D6E-409C-BE32-E72D297353CC}">
              <c16:uniqueId val="{00000004-C586-4B93-9E92-73A2082522B6}"/>
            </c:ext>
          </c:extLst>
        </c:ser>
        <c:ser>
          <c:idx val="0"/>
          <c:order val="1"/>
          <c:tx>
            <c:strRef>
              <c:f>Sheet1!$B$1</c:f>
              <c:strCache>
                <c:ptCount val="1"/>
                <c:pt idx="0">
                  <c:v>Highest 10</c:v>
                </c:pt>
              </c:strCache>
            </c:strRef>
          </c:tx>
          <c:spPr>
            <a:solidFill>
              <a:schemeClr val="accent4"/>
            </a:solidFill>
            <a:ln w="3175">
              <a:solidFill>
                <a:schemeClr val="tx1"/>
              </a:solidFill>
            </a:ln>
          </c:spPr>
          <c:invertIfNegative val="0"/>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6-C586-4B93-9E92-73A2082522B6}"/>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8-C586-4B93-9E92-73A2082522B6}"/>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0.24299999999999999</c:v>
                </c:pt>
                <c:pt idx="1">
                  <c:v>0.158</c:v>
                </c:pt>
                <c:pt idx="2">
                  <c:v>0.30099999999999999</c:v>
                </c:pt>
                <c:pt idx="3">
                  <c:v>0.16400000000000001</c:v>
                </c:pt>
              </c:numCache>
            </c:numRef>
          </c:val>
          <c:extLst xmlns:c16r2="http://schemas.microsoft.com/office/drawing/2015/06/chart">
            <c:ext xmlns:c16="http://schemas.microsoft.com/office/drawing/2014/chart" uri="{C3380CC4-5D6E-409C-BE32-E72D297353CC}">
              <c16:uniqueId val="{00000009-C586-4B93-9E92-73A2082522B6}"/>
            </c:ext>
          </c:extLst>
        </c:ser>
        <c:dLbls>
          <c:showLegendKey val="0"/>
          <c:showVal val="0"/>
          <c:showCatName val="0"/>
          <c:showSerName val="0"/>
          <c:showPercent val="0"/>
          <c:showBubbleSize val="0"/>
        </c:dLbls>
        <c:gapWidth val="70"/>
        <c:overlap val="100"/>
        <c:axId val="43335168"/>
        <c:axId val="44002112"/>
      </c:barChart>
      <c:catAx>
        <c:axId val="43335168"/>
        <c:scaling>
          <c:orientation val="minMax"/>
        </c:scaling>
        <c:delete val="0"/>
        <c:axPos val="b"/>
        <c:majorGridlines/>
        <c:numFmt formatCode="General" sourceLinked="0"/>
        <c:majorTickMark val="none"/>
        <c:minorTickMark val="none"/>
        <c:tickLblPos val="none"/>
        <c:crossAx val="44002112"/>
        <c:crosses val="autoZero"/>
        <c:auto val="1"/>
        <c:lblAlgn val="ctr"/>
        <c:lblOffset val="100"/>
        <c:tickLblSkip val="2"/>
        <c:tickMarkSkip val="2"/>
        <c:noMultiLvlLbl val="0"/>
      </c:catAx>
      <c:valAx>
        <c:axId val="44002112"/>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333516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53.73</c:v>
                </c:pt>
                <c:pt idx="1">
                  <c:v>53.73</c:v>
                </c:pt>
                <c:pt idx="2">
                  <c:v>0</c:v>
                </c:pt>
              </c:numCache>
            </c:numRef>
          </c:val>
          <c:extLst xmlns:c16r2="http://schemas.microsoft.com/office/drawing/2015/06/char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51.35</c:v>
                </c:pt>
                <c:pt idx="1">
                  <c:v>50.29</c:v>
                </c:pt>
                <c:pt idx="2">
                  <c:v>51.97</c:v>
                </c:pt>
              </c:numCache>
            </c:numRef>
          </c:val>
          <c:extLst xmlns:c16r2="http://schemas.microsoft.com/office/drawing/2015/06/char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43605504"/>
        <c:axId val="44005568"/>
      </c:barChart>
      <c:catAx>
        <c:axId val="4360550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44005568"/>
        <c:crosses val="autoZero"/>
        <c:auto val="1"/>
        <c:lblAlgn val="ctr"/>
        <c:lblOffset val="100"/>
        <c:tickLblSkip val="1"/>
        <c:tickMarkSkip val="1"/>
        <c:noMultiLvlLbl val="0"/>
      </c:catAx>
      <c:valAx>
        <c:axId val="44005568"/>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43605504"/>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0.00</c:formatCode>
                <c:ptCount val="3"/>
                <c:pt idx="0">
                  <c:v>51.27</c:v>
                </c:pt>
                <c:pt idx="1">
                  <c:v>51.27</c:v>
                </c:pt>
                <c:pt idx="2">
                  <c:v>0</c:v>
                </c:pt>
              </c:numCache>
            </c:numRef>
          </c:val>
          <c:extLst xmlns:c16r2="http://schemas.microsoft.com/office/drawing/2015/06/chart">
            <c:ext xmlns:c16="http://schemas.microsoft.com/office/drawing/2014/chart" uri="{C3380CC4-5D6E-409C-BE32-E72D297353CC}">
              <c16:uniqueId val="{00000000-3ED3-4140-956A-38E69551D5ED}"/>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0.00</c:formatCode>
                <c:ptCount val="3"/>
                <c:pt idx="0">
                  <c:v>50.15</c:v>
                </c:pt>
                <c:pt idx="1">
                  <c:v>49.62</c:v>
                </c:pt>
                <c:pt idx="2">
                  <c:v>50.45</c:v>
                </c:pt>
              </c:numCache>
            </c:numRef>
          </c:val>
          <c:extLst xmlns:c16r2="http://schemas.microsoft.com/office/drawing/2015/06/chart">
            <c:ext xmlns:c16="http://schemas.microsoft.com/office/drawing/2014/chart" uri="{C3380CC4-5D6E-409C-BE32-E72D297353CC}">
              <c16:uniqueId val="{00000001-3ED3-4140-956A-38E69551D5ED}"/>
            </c:ext>
          </c:extLst>
        </c:ser>
        <c:dLbls>
          <c:showLegendKey val="0"/>
          <c:showVal val="0"/>
          <c:showCatName val="0"/>
          <c:showSerName val="0"/>
          <c:showPercent val="0"/>
          <c:showBubbleSize val="0"/>
        </c:dLbls>
        <c:gapWidth val="50"/>
        <c:axId val="43766784"/>
        <c:axId val="4556480"/>
      </c:barChart>
      <c:catAx>
        <c:axId val="4376678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4556480"/>
        <c:crosses val="autoZero"/>
        <c:auto val="1"/>
        <c:lblAlgn val="ctr"/>
        <c:lblOffset val="100"/>
        <c:tickLblSkip val="1"/>
        <c:tickMarkSkip val="1"/>
        <c:noMultiLvlLbl val="0"/>
      </c:catAx>
      <c:valAx>
        <c:axId val="455648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3766784"/>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54.61</c:v>
                </c:pt>
                <c:pt idx="1">
                  <c:v>54.61</c:v>
                </c:pt>
                <c:pt idx="2">
                  <c:v>0</c:v>
                </c:pt>
              </c:numCache>
            </c:numRef>
          </c:val>
          <c:extLst xmlns:c16r2="http://schemas.microsoft.com/office/drawing/2015/06/chart">
            <c:ext xmlns:c16="http://schemas.microsoft.com/office/drawing/2014/chart" uri="{C3380CC4-5D6E-409C-BE32-E72D297353CC}">
              <c16:uniqueId val="{00000000-78D2-4B33-B21D-6A86764B6821}"/>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50.63</c:v>
                </c:pt>
                <c:pt idx="1">
                  <c:v>52.57</c:v>
                </c:pt>
                <c:pt idx="2">
                  <c:v>49.53</c:v>
                </c:pt>
              </c:numCache>
            </c:numRef>
          </c:val>
          <c:extLst xmlns:c16r2="http://schemas.microsoft.com/office/drawing/2015/06/chart">
            <c:ext xmlns:c16="http://schemas.microsoft.com/office/drawing/2014/chart" uri="{C3380CC4-5D6E-409C-BE32-E72D297353CC}">
              <c16:uniqueId val="{00000001-78D2-4B33-B21D-6A86764B6821}"/>
            </c:ext>
          </c:extLst>
        </c:ser>
        <c:dLbls>
          <c:showLegendKey val="0"/>
          <c:showVal val="0"/>
          <c:showCatName val="0"/>
          <c:showSerName val="0"/>
          <c:showPercent val="0"/>
          <c:showBubbleSize val="0"/>
        </c:dLbls>
        <c:gapWidth val="50"/>
        <c:axId val="43908608"/>
        <c:axId val="4559936"/>
      </c:barChart>
      <c:catAx>
        <c:axId val="4390860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4559936"/>
        <c:crosses val="autoZero"/>
        <c:auto val="1"/>
        <c:lblAlgn val="ctr"/>
        <c:lblOffset val="100"/>
        <c:tickLblSkip val="1"/>
        <c:tickMarkSkip val="1"/>
        <c:noMultiLvlLbl val="0"/>
      </c:catAx>
      <c:valAx>
        <c:axId val="455993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43908608"/>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stronger</c:v>
                </c:pt>
              </c:strCache>
            </c:strRef>
          </c:tx>
          <c:spPr>
            <a:solidFill>
              <a:schemeClr val="accent4">
                <a:lumMod val="60000"/>
                <a:lumOff val="40000"/>
              </a:schemeClr>
            </a:solidFill>
            <a:ln w="9525">
              <a:solidFill>
                <a:schemeClr val="tx2"/>
              </a:solidFill>
            </a:ln>
          </c:spPr>
          <c:invertIfNegative val="0"/>
          <c:dPt>
            <c:idx val="0"/>
            <c:invertIfNegative val="0"/>
            <c:bubble3D val="0"/>
            <c:extLst xmlns:c16r2="http://schemas.microsoft.com/office/drawing/2015/06/chart">
              <c:ext xmlns:c16="http://schemas.microsoft.com/office/drawing/2014/chart" uri="{C3380CC4-5D6E-409C-BE32-E72D297353CC}">
                <c16:uniqueId val="{00000001-245F-4D9F-90C6-6609EBBB774B}"/>
              </c:ext>
            </c:extLst>
          </c:dPt>
          <c:dPt>
            <c:idx val="1"/>
            <c:invertIfNegative val="0"/>
            <c:bubble3D val="0"/>
            <c:spPr>
              <a:solidFill>
                <a:schemeClr val="tx2">
                  <a:lumMod val="50000"/>
                  <a:lumOff val="50000"/>
                </a:schemeClr>
              </a:solidFill>
              <a:ln w="9525">
                <a:solidFill>
                  <a:schemeClr val="tx2"/>
                </a:solidFill>
              </a:ln>
            </c:spPr>
            <c:extLst xmlns:c16r2="http://schemas.microsoft.com/office/drawing/2015/06/chart">
              <c:ext xmlns:c16="http://schemas.microsoft.com/office/drawing/2014/chart" uri="{C3380CC4-5D6E-409C-BE32-E72D297353CC}">
                <c16:uniqueId val="{00000003-245F-4D9F-90C6-6609EBBB774B}"/>
              </c:ext>
            </c:extLst>
          </c:dPt>
          <c:dPt>
            <c:idx val="2"/>
            <c:invertIfNegative val="0"/>
            <c:bubble3D val="0"/>
            <c:extLst xmlns:c16r2="http://schemas.microsoft.com/office/drawing/2015/06/chart">
              <c:ext xmlns:c16="http://schemas.microsoft.com/office/drawing/2014/chart" uri="{C3380CC4-5D6E-409C-BE32-E72D297353CC}">
                <c16:uniqueId val="{00000005-245F-4D9F-90C6-6609EBBB774B}"/>
              </c:ext>
            </c:extLst>
          </c:dPt>
          <c:dPt>
            <c:idx val="3"/>
            <c:invertIfNegative val="0"/>
            <c:bubble3D val="0"/>
            <c:spPr>
              <a:solidFill>
                <a:schemeClr val="tx2">
                  <a:lumMod val="50000"/>
                  <a:lumOff val="50000"/>
                </a:schemeClr>
              </a:solidFill>
              <a:ln w="9525">
                <a:solidFill>
                  <a:schemeClr val="tx2"/>
                </a:solidFill>
              </a:ln>
            </c:spPr>
            <c:extLst xmlns:c16r2="http://schemas.microsoft.com/office/drawing/2015/06/chart">
              <c:ext xmlns:c16="http://schemas.microsoft.com/office/drawing/2014/chart" uri="{C3380CC4-5D6E-409C-BE32-E72D297353CC}">
                <c16:uniqueId val="{00000007-245F-4D9F-90C6-6609EBBB774B}"/>
              </c:ext>
            </c:extLst>
          </c:dPt>
          <c:dPt>
            <c:idx val="5"/>
            <c:invertIfNegative val="0"/>
            <c:bubble3D val="0"/>
            <c:extLst xmlns:c16r2="http://schemas.microsoft.com/office/drawing/2015/06/chart">
              <c:ext xmlns:c16="http://schemas.microsoft.com/office/drawing/2014/chart" uri="{C3380CC4-5D6E-409C-BE32-E72D297353CC}">
                <c16:uniqueId val="{00000009-245F-4D9F-90C6-6609EBBB774B}"/>
              </c:ext>
            </c:extLst>
          </c:dPt>
          <c:dPt>
            <c:idx val="7"/>
            <c:invertIfNegative val="0"/>
            <c:bubble3D val="0"/>
            <c:extLst xmlns:c16r2="http://schemas.microsoft.com/office/drawing/2015/06/chart">
              <c:ext xmlns:c16="http://schemas.microsoft.com/office/drawing/2014/chart" uri="{C3380CC4-5D6E-409C-BE32-E72D297353CC}">
                <c16:uniqueId val="{0000000B-245F-4D9F-90C6-6609EBBB774B}"/>
              </c:ext>
            </c:extLst>
          </c:dPt>
          <c:dPt>
            <c:idx val="9"/>
            <c:invertIfNegative val="0"/>
            <c:bubble3D val="0"/>
            <c:extLst xmlns:c16r2="http://schemas.microsoft.com/office/drawing/2015/06/chart">
              <c:ext xmlns:c16="http://schemas.microsoft.com/office/drawing/2014/chart" uri="{C3380CC4-5D6E-409C-BE32-E72D297353CC}">
                <c16:uniqueId val="{0000000D-245F-4D9F-90C6-6609EBBB774B}"/>
              </c:ext>
            </c:extLst>
          </c:dPt>
          <c:dPt>
            <c:idx val="11"/>
            <c:invertIfNegative val="0"/>
            <c:bubble3D val="0"/>
            <c:extLst xmlns:c16r2="http://schemas.microsoft.com/office/drawing/2015/06/chart">
              <c:ext xmlns:c16="http://schemas.microsoft.com/office/drawing/2014/chart" uri="{C3380CC4-5D6E-409C-BE32-E72D297353CC}">
                <c16:uniqueId val="{0000000F-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Sheet1!$C$2:$C$5</c:f>
              <c:numCache>
                <c:formatCode>0.0%</c:formatCode>
                <c:ptCount val="4"/>
                <c:pt idx="0">
                  <c:v>0.55700000000000005</c:v>
                </c:pt>
                <c:pt idx="1">
                  <c:v>0.52700000000000002</c:v>
                </c:pt>
                <c:pt idx="2">
                  <c:v>0.30199999999999999</c:v>
                </c:pt>
                <c:pt idx="3">
                  <c:v>0.49</c:v>
                </c:pt>
              </c:numCache>
            </c:numRef>
          </c:val>
          <c:extLst xmlns:c16r2="http://schemas.microsoft.com/office/drawing/2015/06/chart">
            <c:ext xmlns:c16="http://schemas.microsoft.com/office/drawing/2014/chart" uri="{C3380CC4-5D6E-409C-BE32-E72D297353CC}">
              <c16:uniqueId val="{00000010-245F-4D9F-90C6-6609EBBB774B}"/>
            </c:ext>
          </c:extLst>
        </c:ser>
        <c:ser>
          <c:idx val="0"/>
          <c:order val="1"/>
          <c:tx>
            <c:strRef>
              <c:f>Sheet1!$B$1</c:f>
              <c:strCache>
                <c:ptCount val="1"/>
                <c:pt idx="0">
                  <c:v>much stronger</c:v>
                </c:pt>
              </c:strCache>
            </c:strRef>
          </c:tx>
          <c:spPr>
            <a:solidFill>
              <a:schemeClr val="accent4"/>
            </a:solidFill>
            <a:ln w="9525">
              <a:solidFill>
                <a:schemeClr val="tx2"/>
              </a:solidFill>
            </a:ln>
          </c:spPr>
          <c:invertIfNegative val="0"/>
          <c:dPt>
            <c:idx val="0"/>
            <c:invertIfNegative val="0"/>
            <c:bubble3D val="0"/>
            <c:extLst xmlns:c16r2="http://schemas.microsoft.com/office/drawing/2015/06/chart">
              <c:ext xmlns:c16="http://schemas.microsoft.com/office/drawing/2014/chart" uri="{C3380CC4-5D6E-409C-BE32-E72D297353CC}">
                <c16:uniqueId val="{00000012-245F-4D9F-90C6-6609EBBB774B}"/>
              </c:ext>
            </c:extLst>
          </c:dPt>
          <c:dPt>
            <c:idx val="1"/>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14-245F-4D9F-90C6-6609EBBB774B}"/>
              </c:ext>
            </c:extLst>
          </c:dPt>
          <c:dPt>
            <c:idx val="2"/>
            <c:invertIfNegative val="0"/>
            <c:bubble3D val="0"/>
            <c:extLst xmlns:c16r2="http://schemas.microsoft.com/office/drawing/2015/06/chart">
              <c:ext xmlns:c16="http://schemas.microsoft.com/office/drawing/2014/chart" uri="{C3380CC4-5D6E-409C-BE32-E72D297353CC}">
                <c16:uniqueId val="{00000016-245F-4D9F-90C6-6609EBBB774B}"/>
              </c:ext>
            </c:extLst>
          </c:dPt>
          <c:dPt>
            <c:idx val="3"/>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18-245F-4D9F-90C6-6609EBBB774B}"/>
              </c:ext>
            </c:extLst>
          </c:dPt>
          <c:dPt>
            <c:idx val="5"/>
            <c:invertIfNegative val="0"/>
            <c:bubble3D val="0"/>
            <c:extLst xmlns:c16r2="http://schemas.microsoft.com/office/drawing/2015/06/chart">
              <c:ext xmlns:c16="http://schemas.microsoft.com/office/drawing/2014/chart" uri="{C3380CC4-5D6E-409C-BE32-E72D297353CC}">
                <c16:uniqueId val="{0000001A-245F-4D9F-90C6-6609EBBB774B}"/>
              </c:ext>
            </c:extLst>
          </c:dPt>
          <c:dPt>
            <c:idx val="7"/>
            <c:invertIfNegative val="0"/>
            <c:bubble3D val="0"/>
            <c:extLst xmlns:c16r2="http://schemas.microsoft.com/office/drawing/2015/06/chart">
              <c:ext xmlns:c16="http://schemas.microsoft.com/office/drawing/2014/chart" uri="{C3380CC4-5D6E-409C-BE32-E72D297353CC}">
                <c16:uniqueId val="{0000001C-245F-4D9F-90C6-6609EBBB774B}"/>
              </c:ext>
            </c:extLst>
          </c:dPt>
          <c:dPt>
            <c:idx val="9"/>
            <c:invertIfNegative val="0"/>
            <c:bubble3D val="0"/>
            <c:extLst xmlns:c16r2="http://schemas.microsoft.com/office/drawing/2015/06/chart">
              <c:ext xmlns:c16="http://schemas.microsoft.com/office/drawing/2014/chart" uri="{C3380CC4-5D6E-409C-BE32-E72D297353CC}">
                <c16:uniqueId val="{0000001E-245F-4D9F-90C6-6609EBBB774B}"/>
              </c:ext>
            </c:extLst>
          </c:dPt>
          <c:dPt>
            <c:idx val="11"/>
            <c:invertIfNegative val="0"/>
            <c:bubble3D val="0"/>
            <c:extLst xmlns:c16r2="http://schemas.microsoft.com/office/drawing/2015/06/chart">
              <c:ext xmlns:c16="http://schemas.microsoft.com/office/drawing/2014/chart" uri="{C3380CC4-5D6E-409C-BE32-E72D297353CC}">
                <c16:uniqueId val="{00000020-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Sheet1!$B$2:$B$5</c:f>
              <c:numCache>
                <c:formatCode>0.0%</c:formatCode>
                <c:ptCount val="4"/>
                <c:pt idx="0">
                  <c:v>0.38700000000000001</c:v>
                </c:pt>
                <c:pt idx="1">
                  <c:v>0.38700000000000001</c:v>
                </c:pt>
                <c:pt idx="2">
                  <c:v>0.69799999999999995</c:v>
                </c:pt>
                <c:pt idx="3">
                  <c:v>0.51</c:v>
                </c:pt>
              </c:numCache>
            </c:numRef>
          </c:val>
          <c:extLst xmlns:c16r2="http://schemas.microsoft.com/office/drawing/2015/06/chart">
            <c:ext xmlns:c16="http://schemas.microsoft.com/office/drawing/2014/chart" uri="{C3380CC4-5D6E-409C-BE32-E72D297353CC}">
              <c16:uniqueId val="{00000021-245F-4D9F-90C6-6609EBBB774B}"/>
            </c:ext>
          </c:extLst>
        </c:ser>
        <c:dLbls>
          <c:showLegendKey val="0"/>
          <c:showVal val="0"/>
          <c:showCatName val="0"/>
          <c:showSerName val="0"/>
          <c:showPercent val="0"/>
          <c:showBubbleSize val="0"/>
        </c:dLbls>
        <c:gapWidth val="138"/>
        <c:overlap val="100"/>
        <c:axId val="44097024"/>
        <c:axId val="4561664"/>
      </c:barChart>
      <c:catAx>
        <c:axId val="44097024"/>
        <c:scaling>
          <c:orientation val="minMax"/>
        </c:scaling>
        <c:delete val="0"/>
        <c:axPos val="b"/>
        <c:majorGridlines/>
        <c:numFmt formatCode="General" sourceLinked="0"/>
        <c:majorTickMark val="none"/>
        <c:minorTickMark val="none"/>
        <c:tickLblPos val="none"/>
        <c:crossAx val="4561664"/>
        <c:crosses val="autoZero"/>
        <c:auto val="1"/>
        <c:lblAlgn val="ctr"/>
        <c:lblOffset val="100"/>
        <c:tickLblSkip val="2"/>
        <c:tickMarkSkip val="2"/>
        <c:noMultiLvlLbl val="0"/>
      </c:catAx>
      <c:valAx>
        <c:axId val="456166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409702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1FE4-4599-9DB8-862F19B46FE7}"/>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1FE4-4599-9DB8-862F19B46FE7}"/>
              </c:ext>
            </c:extLst>
          </c:dPt>
          <c:dPt>
            <c:idx val="5"/>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5-1FE4-4599-9DB8-862F19B46FE7}"/>
              </c:ext>
            </c:extLst>
          </c:dPt>
          <c:dLbls>
            <c:numFmt formatCode="0.0%" sourceLinked="0"/>
            <c:spPr>
              <a:noFill/>
              <a:ln w="19036">
                <a:noFill/>
              </a:ln>
            </c:spPr>
            <c:txPr>
              <a:bodyPr/>
              <a:lstStyle/>
              <a:p>
                <a:pPr>
                  <a:defRPr>
                    <a:solidFill>
                      <a:schemeClr val="bg1"/>
                    </a:solidFill>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9.5000000000000001E-2</c:v>
                </c:pt>
                <c:pt idx="1">
                  <c:v>0.14599999999999999</c:v>
                </c:pt>
                <c:pt idx="2">
                  <c:v>0.2</c:v>
                </c:pt>
                <c:pt idx="3">
                  <c:v>0.308</c:v>
                </c:pt>
                <c:pt idx="4">
                  <c:v>0.2</c:v>
                </c:pt>
                <c:pt idx="5">
                  <c:v>0.24299999999999999</c:v>
                </c:pt>
              </c:numCache>
            </c:numRef>
          </c:val>
          <c:extLst xmlns:c16r2="http://schemas.microsoft.com/office/drawing/2015/06/chart">
            <c:ext xmlns:c16="http://schemas.microsoft.com/office/drawing/2014/chart" uri="{C3380CC4-5D6E-409C-BE32-E72D297353CC}">
              <c16:uniqueId val="{00000007-1FE4-4599-9DB8-862F19B46FE7}"/>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rgbClr val="93328E"/>
              </a:solidFill>
              <a:ln w="3175">
                <a:solidFill>
                  <a:schemeClr val="tx1"/>
                </a:solidFill>
              </a:ln>
            </c:spPr>
            <c:extLst xmlns:c16r2="http://schemas.microsoft.com/office/drawing/2015/06/chart">
              <c:ext xmlns:c16="http://schemas.microsoft.com/office/drawing/2014/chart" uri="{C3380CC4-5D6E-409C-BE32-E72D297353CC}">
                <c16:uniqueId val="{00000007-537C-4516-96B2-34BC2DF85B3D}"/>
              </c:ext>
            </c:extLst>
          </c:dPt>
          <c:dPt>
            <c:idx val="1"/>
            <c:invertIfNegative val="0"/>
            <c:bubble3D val="0"/>
            <c:spPr>
              <a:solidFill>
                <a:srgbClr val="1F2A44"/>
              </a:solidFill>
              <a:ln w="3175">
                <a:solidFill>
                  <a:schemeClr val="tx1"/>
                </a:solidFill>
              </a:ln>
            </c:spPr>
            <c:extLst xmlns:c16r2="http://schemas.microsoft.com/office/drawing/2015/06/chart">
              <c:ext xmlns:c16="http://schemas.microsoft.com/office/drawing/2014/chart" uri="{C3380CC4-5D6E-409C-BE32-E72D297353CC}">
                <c16:uniqueId val="{00000009-1FE4-4599-9DB8-862F19B46FE7}"/>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B-537C-4516-96B2-34BC2DF85B3D}"/>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B-1FE4-4599-9DB8-862F19B46FE7}"/>
              </c:ext>
            </c:extLst>
          </c:dPt>
          <c:dPt>
            <c:idx val="4"/>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F-537C-4516-96B2-34BC2DF85B3D}"/>
              </c:ext>
            </c:extLst>
          </c:dPt>
          <c:dPt>
            <c:idx val="5"/>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D-1FE4-4599-9DB8-862F19B46FE7}"/>
              </c:ext>
            </c:extLst>
          </c:dPt>
          <c:dLbls>
            <c:dLbl>
              <c:idx val="0"/>
              <c:numFmt formatCode="0.0%" sourceLinked="0"/>
              <c:spPr>
                <a:solidFill>
                  <a:srgbClr val="93328E"/>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dLbl>
              <c:idx val="1"/>
              <c:numFmt formatCode="0.0%" sourceLinked="0"/>
              <c:spPr>
                <a:solidFill>
                  <a:srgbClr val="1F2A44"/>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dLbl>
              <c:idx val="2"/>
              <c:numFmt formatCode="0.0%" sourceLinked="0"/>
              <c:spPr>
                <a:solidFill>
                  <a:srgbClr val="93328E"/>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dLbl>
              <c:idx val="3"/>
              <c:numFmt formatCode="0.0%" sourceLinked="0"/>
              <c:spPr>
                <a:solidFill>
                  <a:srgbClr val="1F2A44"/>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dLbl>
              <c:idx val="4"/>
              <c:numFmt formatCode="0.0%" sourceLinked="0"/>
              <c:spPr>
                <a:solidFill>
                  <a:srgbClr val="93328E"/>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dLbl>
              <c:idx val="5"/>
              <c:numFmt formatCode="0.0%" sourceLinked="0"/>
              <c:spPr>
                <a:solidFill>
                  <a:srgbClr val="1F2A44"/>
                </a:solid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dLbl>
            <c:numFmt formatCode="0.0%" sourceLinked="0"/>
            <c:spPr>
              <a:noFill/>
              <a:ln w="12700">
                <a:solidFill>
                  <a:schemeClr val="bg1"/>
                </a:solidFill>
              </a:ln>
            </c:spPr>
            <c:txPr>
              <a:bodyPr/>
              <a:lstStyle/>
              <a:p>
                <a:pPr>
                  <a:defRPr>
                    <a:solidFill>
                      <a:schemeClr val="bg1"/>
                    </a:solidFill>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4.8000000000000001E-2</c:v>
                </c:pt>
                <c:pt idx="1">
                  <c:v>3.5000000000000003E-2</c:v>
                </c:pt>
                <c:pt idx="2">
                  <c:v>3.7999999999999999E-2</c:v>
                </c:pt>
                <c:pt idx="3">
                  <c:v>6.9000000000000006E-2</c:v>
                </c:pt>
                <c:pt idx="4">
                  <c:v>9.5000000000000001E-2</c:v>
                </c:pt>
                <c:pt idx="5">
                  <c:v>8.1000000000000003E-2</c:v>
                </c:pt>
              </c:numCache>
            </c:numRef>
          </c:val>
          <c:extLst xmlns:c16r2="http://schemas.microsoft.com/office/drawing/2015/06/chart">
            <c:ext xmlns:c16="http://schemas.microsoft.com/office/drawing/2014/chart" uri="{C3380CC4-5D6E-409C-BE32-E72D297353CC}">
              <c16:uniqueId val="{00000010-1FE4-4599-9DB8-862F19B46FE7}"/>
            </c:ext>
          </c:extLst>
        </c:ser>
        <c:dLbls>
          <c:showLegendKey val="0"/>
          <c:showVal val="0"/>
          <c:showCatName val="0"/>
          <c:showSerName val="0"/>
          <c:showPercent val="0"/>
          <c:showBubbleSize val="0"/>
        </c:dLbls>
        <c:gapWidth val="70"/>
        <c:overlap val="100"/>
        <c:axId val="44944896"/>
        <c:axId val="4565248"/>
      </c:barChart>
      <c:catAx>
        <c:axId val="44944896"/>
        <c:scaling>
          <c:orientation val="minMax"/>
        </c:scaling>
        <c:delete val="0"/>
        <c:axPos val="b"/>
        <c:majorGridlines/>
        <c:numFmt formatCode="General" sourceLinked="0"/>
        <c:majorTickMark val="none"/>
        <c:minorTickMark val="none"/>
        <c:tickLblPos val="none"/>
        <c:crossAx val="4565248"/>
        <c:crosses val="autoZero"/>
        <c:auto val="1"/>
        <c:lblAlgn val="ctr"/>
        <c:lblOffset val="100"/>
        <c:tickLblSkip val="2"/>
        <c:tickMarkSkip val="2"/>
        <c:noMultiLvlLbl val="0"/>
      </c:catAx>
      <c:valAx>
        <c:axId val="45652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4944896"/>
        <c:crosses val="autoZero"/>
        <c:crossBetween val="between"/>
        <c:majorUnit val="0.1"/>
      </c:valAx>
      <c:spPr>
        <a:noFill/>
        <a:ln w="25398">
          <a:solidFill>
            <a:schemeClr val="bg1"/>
          </a:solidFill>
        </a:ln>
      </c:spPr>
    </c:plotArea>
    <c:plotVisOnly val="1"/>
    <c:dispBlanksAs val="gap"/>
    <c:showDLblsOverMax val="0"/>
  </c:chart>
  <c:spPr>
    <a:noFill/>
    <a:ln>
      <a:noFill/>
    </a:ln>
  </c:spPr>
  <c:txPr>
    <a:bodyPr/>
    <a:lstStyle/>
    <a:p>
      <a:pPr>
        <a:defRPr sz="1398"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5C7E-4A83-A6C2-5DEF85345F25}"/>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0.29199999999999998</c:v>
                </c:pt>
                <c:pt idx="1">
                  <c:v>0.48299999999999998</c:v>
                </c:pt>
                <c:pt idx="2">
                  <c:v>0.28299999999999997</c:v>
                </c:pt>
                <c:pt idx="3">
                  <c:v>0.46600000000000003</c:v>
                </c:pt>
              </c:numCache>
            </c:numRef>
          </c:val>
          <c:extLst xmlns:c16r2="http://schemas.microsoft.com/office/drawing/2015/06/chart">
            <c:ext xmlns:c16="http://schemas.microsoft.com/office/drawing/2014/chart" uri="{C3380CC4-5D6E-409C-BE32-E72D297353CC}">
              <c16:uniqueId val="{00000004-5C7E-4A83-A6C2-5DEF85345F25}"/>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5-87D3-4FEE-92B7-90AFD9ACE8E3}"/>
              </c:ext>
            </c:extLst>
          </c:dPt>
          <c:dPt>
            <c:idx val="1"/>
            <c:invertIfNegative val="0"/>
            <c:bubble3D val="0"/>
            <c:spPr>
              <a:solidFill>
                <a:srgbClr val="1F2A44"/>
              </a:solidFill>
              <a:ln w="3175">
                <a:solidFill>
                  <a:schemeClr val="tx1"/>
                </a:solidFill>
              </a:ln>
            </c:spPr>
            <c:extLst xmlns:c16r2="http://schemas.microsoft.com/office/drawing/2015/06/chart">
              <c:ext xmlns:c16="http://schemas.microsoft.com/office/drawing/2014/chart" uri="{C3380CC4-5D6E-409C-BE32-E72D297353CC}">
                <c16:uniqueId val="{00000006-5C7E-4A83-A6C2-5DEF85345F25}"/>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9-87D3-4FEE-92B7-90AFD9ACE8E3}"/>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8-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0.58499999999999996</c:v>
                </c:pt>
                <c:pt idx="1">
                  <c:v>0.34300000000000003</c:v>
                </c:pt>
                <c:pt idx="2">
                  <c:v>0.63200000000000001</c:v>
                </c:pt>
                <c:pt idx="3">
                  <c:v>0.39700000000000002</c:v>
                </c:pt>
              </c:numCache>
            </c:numRef>
          </c:val>
          <c:extLst xmlns:c16r2="http://schemas.microsoft.com/office/drawing/2015/06/chart">
            <c:ext xmlns:c16="http://schemas.microsoft.com/office/drawing/2014/chart" uri="{C3380CC4-5D6E-409C-BE32-E72D297353CC}">
              <c16:uniqueId val="{00000009-5C7E-4A83-A6C2-5DEF85345F25}"/>
            </c:ext>
          </c:extLst>
        </c:ser>
        <c:dLbls>
          <c:showLegendKey val="0"/>
          <c:showVal val="0"/>
          <c:showCatName val="0"/>
          <c:showSerName val="0"/>
          <c:showPercent val="0"/>
          <c:showBubbleSize val="0"/>
        </c:dLbls>
        <c:gapWidth val="132"/>
        <c:overlap val="100"/>
        <c:axId val="45180416"/>
        <c:axId val="4568128"/>
      </c:barChart>
      <c:catAx>
        <c:axId val="45180416"/>
        <c:scaling>
          <c:orientation val="minMax"/>
        </c:scaling>
        <c:delete val="0"/>
        <c:axPos val="b"/>
        <c:majorGridlines/>
        <c:numFmt formatCode="General" sourceLinked="0"/>
        <c:majorTickMark val="none"/>
        <c:minorTickMark val="none"/>
        <c:tickLblPos val="none"/>
        <c:crossAx val="4568128"/>
        <c:crosses val="autoZero"/>
        <c:auto val="1"/>
        <c:lblAlgn val="ctr"/>
        <c:lblOffset val="100"/>
        <c:tickLblSkip val="2"/>
        <c:tickMarkSkip val="2"/>
        <c:noMultiLvlLbl val="0"/>
      </c:catAx>
      <c:valAx>
        <c:axId val="4568128"/>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5180416"/>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tx2"/>
                </a:solidFill>
              </a:defRPr>
            </a:pPr>
            <a:r>
              <a:rPr lang="en-US" sz="1596" baseline="0" dirty="0">
                <a:solidFill>
                  <a:schemeClr val="tx2"/>
                </a:solidFill>
              </a:rPr>
              <a:t>Current state of employment plans</a:t>
            </a:r>
            <a:endParaRPr lang="en-US" sz="1600" dirty="0">
              <a:solidFill>
                <a:schemeClr val="tx2"/>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Sheet1!$B$2:$B$3</c:f>
              <c:numCache>
                <c:formatCode>0.0%</c:formatCode>
                <c:ptCount val="2"/>
                <c:pt idx="0">
                  <c:v>0.23300000000000001</c:v>
                </c:pt>
                <c:pt idx="1">
                  <c:v>0.22800000000000001</c:v>
                </c:pt>
              </c:numCache>
            </c:numRef>
          </c:val>
          <c:extLst xmlns:c16r2="http://schemas.microsoft.com/office/drawing/2015/06/chart">
            <c:ext xmlns:c16="http://schemas.microsoft.com/office/drawing/2014/chart" uri="{C3380CC4-5D6E-409C-BE32-E72D297353CC}">
              <c16:uniqueId val="{00000000-60BC-4AF4-825C-351A6E05258C}"/>
            </c:ext>
          </c:extLst>
        </c:ser>
        <c:ser>
          <c:idx val="1"/>
          <c:order val="1"/>
          <c:tx>
            <c:strRef>
              <c:f>Sheet1!$C$1</c:f>
              <c:strCache>
                <c:ptCount val="1"/>
                <c:pt idx="0">
                  <c:v>Currently considering an offer</c:v>
                </c:pt>
              </c:strCache>
            </c:strRef>
          </c:tx>
          <c:spPr>
            <a:solidFill>
              <a:schemeClr val="tx2">
                <a:lumMod val="25000"/>
                <a:lumOff val="75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Sheet1!$C$2:$C$3</c:f>
              <c:numCache>
                <c:formatCode>0.0%</c:formatCode>
                <c:ptCount val="2"/>
                <c:pt idx="0">
                  <c:v>0.11600000000000001</c:v>
                </c:pt>
                <c:pt idx="1">
                  <c:v>8.8999999999999996E-2</c:v>
                </c:pt>
              </c:numCache>
            </c:numRef>
          </c:val>
          <c:extLst xmlns:c16r2="http://schemas.microsoft.com/office/drawing/2015/06/chart">
            <c:ext xmlns:c16="http://schemas.microsoft.com/office/drawing/2014/chart" uri="{C3380CC4-5D6E-409C-BE32-E72D297353CC}">
              <c16:uniqueId val="{00000001-60BC-4AF4-825C-351A6E05258C}"/>
            </c:ext>
          </c:extLst>
        </c:ser>
        <c:ser>
          <c:idx val="2"/>
          <c:order val="2"/>
          <c:tx>
            <c:strRef>
              <c:f>Sheet1!$D$1</c:f>
              <c:strCache>
                <c:ptCount val="1"/>
                <c:pt idx="0">
                  <c:v>Receieved an offer for a position but declined</c:v>
                </c:pt>
              </c:strCache>
            </c:strRef>
          </c:tx>
          <c:spPr>
            <a:solidFill>
              <a:schemeClr val="tx2"/>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Sheet1!$D$2:$D$3</c:f>
              <c:numCache>
                <c:formatCode>0.0%</c:formatCode>
                <c:ptCount val="2"/>
                <c:pt idx="0">
                  <c:v>1.7999999999999999E-2</c:v>
                </c:pt>
                <c:pt idx="1">
                  <c:v>0.04</c:v>
                </c:pt>
              </c:numCache>
            </c:numRef>
          </c:val>
          <c:extLst xmlns:c16r2="http://schemas.microsoft.com/office/drawing/2015/06/chart">
            <c:ext xmlns:c16="http://schemas.microsoft.com/office/drawing/2014/chart" uri="{C3380CC4-5D6E-409C-BE32-E72D297353CC}">
              <c16:uniqueId val="{00000002-60BC-4AF4-825C-351A6E05258C}"/>
            </c:ext>
          </c:extLst>
        </c:ser>
        <c:ser>
          <c:idx val="3"/>
          <c:order val="3"/>
          <c:tx>
            <c:strRef>
              <c:f>Sheet1!$E$1</c:f>
              <c:strCache>
                <c:ptCount val="1"/>
                <c:pt idx="0">
                  <c:v>Looking, but no offers yet</c:v>
                </c:pt>
              </c:strCache>
            </c:strRef>
          </c:tx>
          <c:spPr>
            <a:solidFill>
              <a:schemeClr val="accent4">
                <a:lumMod val="60000"/>
                <a:lumOff val="4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Sheet1!$E$2:$E$3</c:f>
              <c:numCache>
                <c:formatCode>0.0%</c:formatCode>
                <c:ptCount val="2"/>
                <c:pt idx="0">
                  <c:v>0.39500000000000002</c:v>
                </c:pt>
                <c:pt idx="1">
                  <c:v>0.35599999999999998</c:v>
                </c:pt>
              </c:numCache>
            </c:numRef>
          </c:val>
          <c:extLst xmlns:c16r2="http://schemas.microsoft.com/office/drawing/2015/06/chart">
            <c:ext xmlns:c16="http://schemas.microsoft.com/office/drawing/2014/chart" uri="{C3380CC4-5D6E-409C-BE32-E72D297353CC}">
              <c16:uniqueId val="{00000003-60BC-4AF4-825C-351A6E05258C}"/>
            </c:ext>
          </c:extLst>
        </c:ser>
        <c:ser>
          <c:idx val="4"/>
          <c:order val="4"/>
          <c:tx>
            <c:strRef>
              <c:f>Sheet1!$F$1</c:f>
              <c:strCache>
                <c:ptCount val="1"/>
                <c:pt idx="0">
                  <c:v>Not actively looking for a position</c:v>
                </c:pt>
              </c:strCache>
            </c:strRef>
          </c:tx>
          <c:spPr>
            <a:solidFill>
              <a:schemeClr val="accent4">
                <a:lumMod val="40000"/>
                <a:lumOff val="6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Sheet1!$F$2:$F$3</c:f>
              <c:numCache>
                <c:formatCode>0.0%</c:formatCode>
                <c:ptCount val="2"/>
                <c:pt idx="0">
                  <c:v>0.13100000000000001</c:v>
                </c:pt>
                <c:pt idx="1">
                  <c:v>0.11899999999999999</c:v>
                </c:pt>
              </c:numCache>
            </c:numRef>
          </c:val>
          <c:extLst xmlns:c16r2="http://schemas.microsoft.com/office/drawing/2015/06/chart">
            <c:ext xmlns:c16="http://schemas.microsoft.com/office/drawing/2014/chart" uri="{C3380CC4-5D6E-409C-BE32-E72D297353CC}">
              <c16:uniqueId val="{00000004-60BC-4AF4-825C-351A6E05258C}"/>
            </c:ext>
          </c:extLst>
        </c:ser>
        <c:ser>
          <c:idx val="5"/>
          <c:order val="5"/>
          <c:tx>
            <c:strRef>
              <c:f>Sheet1!$G$1</c:f>
              <c:strCache>
                <c:ptCount val="1"/>
                <c:pt idx="0">
                  <c:v>Not planning on employment this fall</c:v>
                </c:pt>
              </c:strCache>
            </c:strRef>
          </c:tx>
          <c:spPr>
            <a:solidFill>
              <a:schemeClr val="accent4"/>
            </a:solidFill>
            <a:ln w="9525">
              <a:solidFill>
                <a:schemeClr val="tx2"/>
              </a:solidFill>
            </a:ln>
          </c:spPr>
          <c:invertIfNegative val="0"/>
          <c:dPt>
            <c:idx val="0"/>
            <c:invertIfNegative val="0"/>
            <c:bubble3D val="0"/>
            <c:extLst xmlns:c16r2="http://schemas.microsoft.com/office/drawing/2015/06/chart">
              <c:ext xmlns:c16="http://schemas.microsoft.com/office/drawing/2014/chart" uri="{C3380CC4-5D6E-409C-BE32-E72D297353CC}">
                <c16:uniqueId val="{00000006-60BC-4AF4-825C-351A6E05258C}"/>
              </c:ext>
            </c:extLst>
          </c:dPt>
          <c:dLbls>
            <c:spPr>
              <a:noFill/>
              <a:ln>
                <a:noFill/>
              </a:ln>
              <a:effectLst/>
            </c:spPr>
            <c:txPr>
              <a:bodyPr/>
              <a:lstStyle/>
              <a:p>
                <a:pPr>
                  <a:defRPr sz="1000" b="1" i="0" baseline="0">
                    <a:solidFill>
                      <a:schemeClr val="tx2"/>
                    </a:solidFill>
                    <a:latin typeface="Arial" panose="020B0604020202020204" pitchFamily="34" charset="0"/>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Sheet1!$G$2:$G$3</c:f>
              <c:numCache>
                <c:formatCode>0.0%</c:formatCode>
                <c:ptCount val="2"/>
                <c:pt idx="0">
                  <c:v>0.107</c:v>
                </c:pt>
                <c:pt idx="1">
                  <c:v>0.16800000000000001</c:v>
                </c:pt>
              </c:numCache>
            </c:numRef>
          </c:val>
          <c:extLst xmlns:c16r2="http://schemas.microsoft.com/office/drawing/2015/06/chart">
            <c:ext xmlns:c16="http://schemas.microsoft.com/office/drawing/2014/chart" uri="{C3380CC4-5D6E-409C-BE32-E72D297353CC}">
              <c16:uniqueId val="{00000007-60BC-4AF4-825C-351A6E05258C}"/>
            </c:ext>
          </c:extLst>
        </c:ser>
        <c:dLbls>
          <c:dLblPos val="outEnd"/>
          <c:showLegendKey val="0"/>
          <c:showVal val="1"/>
          <c:showCatName val="0"/>
          <c:showSerName val="0"/>
          <c:showPercent val="0"/>
          <c:showBubbleSize val="0"/>
        </c:dLbls>
        <c:gapWidth val="75"/>
        <c:overlap val="-25"/>
        <c:axId val="45326848"/>
        <c:axId val="4570432"/>
      </c:barChart>
      <c:catAx>
        <c:axId val="45326848"/>
        <c:scaling>
          <c:orientation val="minMax"/>
        </c:scaling>
        <c:delete val="0"/>
        <c:axPos val="l"/>
        <c:numFmt formatCode="General" sourceLinked="1"/>
        <c:majorTickMark val="none"/>
        <c:minorTickMark val="none"/>
        <c:tickLblPos val="nextTo"/>
        <c:txPr>
          <a:bodyPr/>
          <a:lstStyle/>
          <a:p>
            <a:pPr>
              <a:defRPr sz="1196" b="1">
                <a:solidFill>
                  <a:schemeClr val="tx2"/>
                </a:solidFill>
              </a:defRPr>
            </a:pPr>
            <a:endParaRPr lang="en-US"/>
          </a:p>
        </c:txPr>
        <c:crossAx val="4570432"/>
        <c:crosses val="autoZero"/>
        <c:auto val="1"/>
        <c:lblAlgn val="ctr"/>
        <c:lblOffset val="100"/>
        <c:noMultiLvlLbl val="0"/>
      </c:catAx>
      <c:valAx>
        <c:axId val="4570432"/>
        <c:scaling>
          <c:orientation val="minMax"/>
          <c:max val="1"/>
          <c:min val="0"/>
        </c:scaling>
        <c:delete val="0"/>
        <c:axPos val="b"/>
        <c:majorGridlines>
          <c:spPr>
            <a:ln>
              <a:noFill/>
            </a:ln>
          </c:spPr>
        </c:majorGridlines>
        <c:numFmt formatCode="0%" sourceLinked="0"/>
        <c:majorTickMark val="none"/>
        <c:minorTickMark val="none"/>
        <c:tickLblPos val="nextTo"/>
        <c:spPr>
          <a:ln w="9525">
            <a:noFill/>
          </a:ln>
        </c:spPr>
        <c:txPr>
          <a:bodyPr/>
          <a:lstStyle/>
          <a:p>
            <a:pPr>
              <a:defRPr sz="1196" b="1">
                <a:solidFill>
                  <a:schemeClr val="tx2"/>
                </a:solidFill>
              </a:defRPr>
            </a:pPr>
            <a:endParaRPr lang="en-US"/>
          </a:p>
        </c:txPr>
        <c:crossAx val="45326848"/>
        <c:crosses val="autoZero"/>
        <c:crossBetween val="between"/>
        <c:majorUnit val="0.1"/>
      </c:valAx>
      <c:spPr>
        <a:noFill/>
        <a:ln w="25385">
          <a:solidFill>
            <a:schemeClr val="tx1"/>
          </a:solidFill>
        </a:ln>
      </c:spPr>
    </c:plotArea>
    <c:legend>
      <c:legendPos val="b"/>
      <c:legendEntry>
        <c:idx val="0"/>
        <c:txPr>
          <a:bodyPr/>
          <a:lstStyle/>
          <a:p>
            <a:pPr>
              <a:defRPr sz="1400" baseline="0">
                <a:solidFill>
                  <a:schemeClr val="tx2"/>
                </a:solidFill>
              </a:defRPr>
            </a:pPr>
            <a:endParaRPr lang="en-US"/>
          </a:p>
        </c:txPr>
      </c:legendEntry>
      <c:legendEntry>
        <c:idx val="1"/>
        <c:txPr>
          <a:bodyPr/>
          <a:lstStyle/>
          <a:p>
            <a:pPr>
              <a:defRPr sz="1400" baseline="0">
                <a:solidFill>
                  <a:schemeClr val="tx2"/>
                </a:solidFill>
              </a:defRPr>
            </a:pPr>
            <a:endParaRPr lang="en-US"/>
          </a:p>
        </c:txPr>
      </c:legendEntry>
      <c:legendEntry>
        <c:idx val="2"/>
        <c:txPr>
          <a:bodyPr/>
          <a:lstStyle/>
          <a:p>
            <a:pPr>
              <a:defRPr sz="1400" baseline="0">
                <a:solidFill>
                  <a:schemeClr val="tx2"/>
                </a:solidFill>
              </a:defRPr>
            </a:pPr>
            <a:endParaRPr lang="en-US"/>
          </a:p>
        </c:txPr>
      </c:legendEntry>
      <c:legendEntry>
        <c:idx val="3"/>
        <c:txPr>
          <a:bodyPr/>
          <a:lstStyle/>
          <a:p>
            <a:pPr>
              <a:defRPr sz="1400" baseline="0">
                <a:solidFill>
                  <a:schemeClr val="tx2"/>
                </a:solidFill>
              </a:defRPr>
            </a:pPr>
            <a:endParaRPr lang="en-US"/>
          </a:p>
        </c:txPr>
      </c:legendEntry>
      <c:legendEntry>
        <c:idx val="4"/>
        <c:txPr>
          <a:bodyPr/>
          <a:lstStyle/>
          <a:p>
            <a:pPr>
              <a:defRPr sz="1400" baseline="0">
                <a:solidFill>
                  <a:schemeClr val="tx2"/>
                </a:solidFill>
              </a:defRPr>
            </a:pPr>
            <a:endParaRPr lang="en-US"/>
          </a:p>
        </c:txPr>
      </c:legendEntry>
      <c:legendEntry>
        <c:idx val="5"/>
        <c:txPr>
          <a:bodyPr/>
          <a:lstStyle/>
          <a:p>
            <a:pPr>
              <a:defRPr sz="1400" baseline="0">
                <a:solidFill>
                  <a:schemeClr val="tx2"/>
                </a:solidFill>
              </a:defRPr>
            </a:pPr>
            <a:endParaRPr lang="en-US"/>
          </a:p>
        </c:txPr>
      </c:legendEntry>
      <c:layout/>
      <c:overlay val="0"/>
      <c:txPr>
        <a:bodyPr/>
        <a:lstStyle/>
        <a:p>
          <a:pPr>
            <a:defRPr sz="1399" b="0">
              <a:solidFill>
                <a:schemeClr val="tx2"/>
              </a:solidFill>
            </a:defRPr>
          </a:pPr>
          <a:endParaRPr lang="en-US"/>
        </a:p>
      </c:txPr>
    </c:legend>
    <c:plotVisOnly val="1"/>
    <c:dispBlanksAs val="gap"/>
    <c:showDLblsOverMax val="0"/>
  </c:chart>
  <c:txPr>
    <a:bodyPr/>
    <a:lstStyle/>
    <a:p>
      <a:pPr>
        <a:defRPr sz="1796"/>
      </a:pPr>
      <a:endParaRPr lang="en-US"/>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2"/>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57.09</c:v>
                </c:pt>
                <c:pt idx="1">
                  <c:v>57.09</c:v>
                </c:pt>
                <c:pt idx="2">
                  <c:v>0</c:v>
                </c:pt>
              </c:numCache>
            </c:numRef>
          </c:val>
          <c:extLst xmlns:c16r2="http://schemas.microsoft.com/office/drawing/2015/06/chart">
            <c:ext xmlns:c16="http://schemas.microsoft.com/office/drawing/2014/chart" uri="{C3380CC4-5D6E-409C-BE32-E72D297353CC}">
              <c16:uniqueId val="{00000000-4E48-4916-B77D-29EDE6F4BBA2}"/>
            </c:ext>
          </c:extLst>
        </c:ser>
        <c:ser>
          <c:idx val="0"/>
          <c:order val="1"/>
          <c:tx>
            <c:strRef>
              <c:f>Sheet1!$C$1</c:f>
              <c:strCache>
                <c:ptCount val="1"/>
                <c:pt idx="0">
                  <c:v>Comparison</c:v>
                </c:pt>
              </c:strCache>
            </c:strRef>
          </c:tx>
          <c:spPr>
            <a:solidFill>
              <a:schemeClr val="tx2"/>
            </a:solidFill>
            <a:ln w="3173">
              <a:solidFill>
                <a:schemeClr val="tx2"/>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54.41</c:v>
                </c:pt>
                <c:pt idx="1">
                  <c:v>55.58</c:v>
                </c:pt>
                <c:pt idx="2">
                  <c:v>53.75</c:v>
                </c:pt>
              </c:numCache>
            </c:numRef>
          </c:val>
          <c:extLst xmlns:c16r2="http://schemas.microsoft.com/office/drawing/2015/06/chart">
            <c:ext xmlns:c16="http://schemas.microsoft.com/office/drawing/2014/chart" uri="{C3380CC4-5D6E-409C-BE32-E72D297353CC}">
              <c16:uniqueId val="{00000001-4E48-4916-B77D-29EDE6F4BBA2}"/>
            </c:ext>
          </c:extLst>
        </c:ser>
        <c:dLbls>
          <c:showLegendKey val="0"/>
          <c:showVal val="0"/>
          <c:showCatName val="0"/>
          <c:showSerName val="0"/>
          <c:showPercent val="0"/>
          <c:showBubbleSize val="0"/>
        </c:dLbls>
        <c:gapWidth val="50"/>
        <c:axId val="45944320"/>
        <c:axId val="103854016"/>
      </c:barChart>
      <c:catAx>
        <c:axId val="4594432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103854016"/>
        <c:crosses val="autoZero"/>
        <c:auto val="1"/>
        <c:lblAlgn val="ctr"/>
        <c:lblOffset val="100"/>
        <c:tickLblSkip val="1"/>
        <c:tickMarkSkip val="1"/>
        <c:noMultiLvlLbl val="0"/>
      </c:catAx>
      <c:valAx>
        <c:axId val="10385401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5944320"/>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24312302018282198"/>
          <c:y val="5.3668161271507725E-2"/>
          <c:w val="0.72370531269798177"/>
          <c:h val="0.81854786380869105"/>
        </c:manualLayout>
      </c:layout>
      <c:barChart>
        <c:barDir val="bar"/>
        <c:grouping val="clustered"/>
        <c:varyColors val="0"/>
        <c:ser>
          <c:idx val="1"/>
          <c:order val="0"/>
          <c:tx>
            <c:strRef>
              <c:f>Sheet1!$C$1</c:f>
              <c:strCache>
                <c:ptCount val="1"/>
                <c:pt idx="0">
                  <c:v>Women</c:v>
                </c:pt>
              </c:strCache>
            </c:strRef>
          </c:tx>
          <c:spPr>
            <a:ln w="9525">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2349-47EC-A0C5-1CEDBFB5973C}"/>
            </c:ext>
          </c:extLst>
        </c:ser>
        <c:ser>
          <c:idx val="0"/>
          <c:order val="1"/>
          <c:tx>
            <c:strRef>
              <c:f>Sheet1!$B$1</c:f>
              <c:strCache>
                <c:ptCount val="1"/>
                <c:pt idx="0">
                  <c:v>Men</c:v>
                </c:pt>
              </c:strCache>
            </c:strRef>
          </c:tx>
          <c:spPr>
            <a:ln>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9.5000000000000001E-2</c:v>
                </c:pt>
                <c:pt idx="1">
                  <c:v>0.14299999999999999</c:v>
                </c:pt>
                <c:pt idx="2">
                  <c:v>8.5999999999999993E-2</c:v>
                </c:pt>
                <c:pt idx="3">
                  <c:v>0.124</c:v>
                </c:pt>
                <c:pt idx="4">
                  <c:v>0.13300000000000001</c:v>
                </c:pt>
                <c:pt idx="5">
                  <c:v>0.2</c:v>
                </c:pt>
                <c:pt idx="6">
                  <c:v>4.8000000000000001E-2</c:v>
                </c:pt>
                <c:pt idx="7">
                  <c:v>2.9000000000000001E-2</c:v>
                </c:pt>
                <c:pt idx="8">
                  <c:v>0.01</c:v>
                </c:pt>
                <c:pt idx="9">
                  <c:v>0.01</c:v>
                </c:pt>
                <c:pt idx="10">
                  <c:v>4.8000000000000001E-2</c:v>
                </c:pt>
                <c:pt idx="11">
                  <c:v>7.5999999999999998E-2</c:v>
                </c:pt>
                <c:pt idx="12">
                  <c:v>0</c:v>
                </c:pt>
              </c:numCache>
            </c:numRef>
          </c:val>
          <c:extLst xmlns:c16r2="http://schemas.microsoft.com/office/drawing/2015/06/chart">
            <c:ext xmlns:c16="http://schemas.microsoft.com/office/drawing/2014/chart" uri="{C3380CC4-5D6E-409C-BE32-E72D297353CC}">
              <c16:uniqueId val="{00000001-2349-47EC-A0C5-1CEDBFB5973C}"/>
            </c:ext>
          </c:extLst>
        </c:ser>
        <c:dLbls>
          <c:showLegendKey val="0"/>
          <c:showVal val="0"/>
          <c:showCatName val="0"/>
          <c:showSerName val="0"/>
          <c:showPercent val="0"/>
          <c:showBubbleSize val="0"/>
        </c:dLbls>
        <c:gapWidth val="88"/>
        <c:overlap val="-29"/>
        <c:axId val="39722496"/>
        <c:axId val="4579904"/>
      </c:barChart>
      <c:catAx>
        <c:axId val="39722496"/>
        <c:scaling>
          <c:orientation val="minMax"/>
        </c:scaling>
        <c:delete val="0"/>
        <c:axPos val="l"/>
        <c:numFmt formatCode="General" sourceLinked="1"/>
        <c:majorTickMark val="out"/>
        <c:minorTickMark val="none"/>
        <c:tickLblPos val="nextTo"/>
        <c:txPr>
          <a:bodyPr/>
          <a:lstStyle/>
          <a:p>
            <a:pPr>
              <a:defRPr sz="1300" b="1" baseline="0">
                <a:solidFill>
                  <a:schemeClr val="tx2"/>
                </a:solidFill>
              </a:defRPr>
            </a:pPr>
            <a:endParaRPr lang="en-US"/>
          </a:p>
        </c:txPr>
        <c:crossAx val="4579904"/>
        <c:crosses val="autoZero"/>
        <c:auto val="1"/>
        <c:lblAlgn val="ctr"/>
        <c:lblOffset val="100"/>
        <c:noMultiLvlLbl val="0"/>
      </c:catAx>
      <c:valAx>
        <c:axId val="4579904"/>
        <c:scaling>
          <c:orientation val="minMax"/>
          <c:max val="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39722496"/>
        <c:crosses val="autoZero"/>
        <c:crossBetween val="between"/>
        <c:majorUnit val="0.1"/>
        <c:minorUnit val="0.01"/>
      </c:valAx>
    </c:plotArea>
    <c:legend>
      <c:legendPos val="b"/>
      <c:layout>
        <c:manualLayout>
          <c:xMode val="edge"/>
          <c:yMode val="edge"/>
          <c:x val="0.38820724288076702"/>
          <c:y val="0.93613395379303799"/>
          <c:w val="0.20137963679395601"/>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50.85</c:v>
                </c:pt>
                <c:pt idx="1">
                  <c:v>50.85</c:v>
                </c:pt>
                <c:pt idx="2">
                  <c:v>0</c:v>
                </c:pt>
              </c:numCache>
            </c:numRef>
          </c:val>
          <c:extLst xmlns:c16r2="http://schemas.microsoft.com/office/drawing/2015/06/chart">
            <c:ext xmlns:c16="http://schemas.microsoft.com/office/drawing/2014/chart" uri="{C3380CC4-5D6E-409C-BE32-E72D297353CC}">
              <c16:uniqueId val="{00000000-EB7C-49B0-8BB6-1B4B9C8A0B01}"/>
            </c:ext>
          </c:extLst>
        </c:ser>
        <c:ser>
          <c:idx val="0"/>
          <c:order val="1"/>
          <c:tx>
            <c:strRef>
              <c:f>Sheet1!$C$1</c:f>
              <c:strCache>
                <c:ptCount val="1"/>
                <c:pt idx="0">
                  <c:v>Comparison</c:v>
                </c:pt>
              </c:strCache>
            </c:strRef>
          </c:tx>
          <c:spPr>
            <a:solidFill>
              <a:schemeClr val="tx2"/>
            </a:solidFill>
            <a:ln w="3173">
              <a:solidFill>
                <a:schemeClr val="tx1"/>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50.85</c:v>
                </c:pt>
                <c:pt idx="1">
                  <c:v>50.2</c:v>
                </c:pt>
                <c:pt idx="2">
                  <c:v>51.23</c:v>
                </c:pt>
              </c:numCache>
            </c:numRef>
          </c:val>
          <c:extLst xmlns:c16r2="http://schemas.microsoft.com/office/drawing/2015/06/chart">
            <c:ext xmlns:c16="http://schemas.microsoft.com/office/drawing/2014/chart" uri="{C3380CC4-5D6E-409C-BE32-E72D297353CC}">
              <c16:uniqueId val="{00000001-EB7C-49B0-8BB6-1B4B9C8A0B01}"/>
            </c:ext>
          </c:extLst>
        </c:ser>
        <c:dLbls>
          <c:showLegendKey val="0"/>
          <c:showVal val="0"/>
          <c:showCatName val="0"/>
          <c:showSerName val="0"/>
          <c:showPercent val="0"/>
          <c:showBubbleSize val="0"/>
        </c:dLbls>
        <c:gapWidth val="50"/>
        <c:axId val="46190080"/>
        <c:axId val="4571136"/>
      </c:barChart>
      <c:catAx>
        <c:axId val="4619008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4571136"/>
        <c:crosses val="autoZero"/>
        <c:auto val="1"/>
        <c:lblAlgn val="ctr"/>
        <c:lblOffset val="100"/>
        <c:tickLblSkip val="1"/>
        <c:tickMarkSkip val="1"/>
        <c:noMultiLvlLbl val="0"/>
      </c:catAx>
      <c:valAx>
        <c:axId val="457113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6190080"/>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spPr>
            <a:solidFill>
              <a:schemeClr val="accent4">
                <a:lumMod val="60000"/>
                <a:lumOff val="40000"/>
              </a:schemeClr>
            </a:solidFill>
            <a:ln w="3175">
              <a:solidFill>
                <a:schemeClr val="tx2"/>
              </a:solidFill>
            </a:ln>
          </c:spPr>
          <c:invertIfNegative val="0"/>
          <c:dPt>
            <c:idx val="1"/>
            <c:invertIfNegative val="0"/>
            <c:bubble3D val="0"/>
            <c:spPr>
              <a:solidFill>
                <a:schemeClr val="tx2">
                  <a:lumMod val="50000"/>
                  <a:lumOff val="50000"/>
                </a:schemeClr>
              </a:solidFill>
              <a:ln w="3175">
                <a:solidFill>
                  <a:schemeClr val="tx2"/>
                </a:solidFill>
              </a:ln>
            </c:spPr>
            <c:extLst xmlns:c16r2="http://schemas.microsoft.com/office/drawing/2015/06/chart">
              <c:ext xmlns:c16="http://schemas.microsoft.com/office/drawing/2014/chart" uri="{C3380CC4-5D6E-409C-BE32-E72D297353CC}">
                <c16:uniqueId val="{00000001-AC33-46A8-9B40-74A1D663CB3B}"/>
              </c:ext>
            </c:extLst>
          </c:dPt>
          <c:dPt>
            <c:idx val="3"/>
            <c:invertIfNegative val="0"/>
            <c:bubble3D val="0"/>
            <c:spPr>
              <a:solidFill>
                <a:schemeClr val="tx2">
                  <a:lumMod val="50000"/>
                  <a:lumOff val="50000"/>
                </a:schemeClr>
              </a:solidFill>
              <a:ln w="3175">
                <a:solidFill>
                  <a:schemeClr val="tx2"/>
                </a:solidFill>
              </a:ln>
            </c:spPr>
            <c:extLst xmlns:c16r2="http://schemas.microsoft.com/office/drawing/2015/06/chart">
              <c:ext xmlns:c16="http://schemas.microsoft.com/office/drawing/2014/chart" uri="{C3380CC4-5D6E-409C-BE32-E72D297353CC}">
                <c16:uniqueId val="{00000003-AC33-46A8-9B40-74A1D663CB3B}"/>
              </c:ext>
            </c:extLst>
          </c:dPt>
          <c:dPt>
            <c:idx val="5"/>
            <c:invertIfNegative val="0"/>
            <c:bubble3D val="0"/>
            <c:spPr>
              <a:solidFill>
                <a:schemeClr val="tx2">
                  <a:lumMod val="50000"/>
                  <a:lumOff val="50000"/>
                </a:schemeClr>
              </a:solidFill>
              <a:ln w="3175">
                <a:solidFill>
                  <a:schemeClr val="tx2"/>
                </a:solidFill>
              </a:ln>
            </c:spPr>
            <c:extLst xmlns:c16r2="http://schemas.microsoft.com/office/drawing/2015/06/chart">
              <c:ext xmlns:c16="http://schemas.microsoft.com/office/drawing/2014/chart" uri="{C3380CC4-5D6E-409C-BE32-E72D297353CC}">
                <c16:uniqueId val="{00000005-AC33-46A8-9B40-74A1D663CB3B}"/>
              </c:ext>
            </c:extLst>
          </c:dPt>
          <c:dPt>
            <c:idx val="7"/>
            <c:invertIfNegative val="0"/>
            <c:bubble3D val="0"/>
            <c:spPr>
              <a:solidFill>
                <a:schemeClr val="tx2">
                  <a:lumMod val="50000"/>
                  <a:lumOff val="50000"/>
                </a:schemeClr>
              </a:solidFill>
              <a:ln w="3175">
                <a:solidFill>
                  <a:schemeClr val="tx2"/>
                </a:solidFill>
              </a:ln>
            </c:spPr>
            <c:extLst xmlns:c16r2="http://schemas.microsoft.com/office/drawing/2015/06/chart">
              <c:ext xmlns:c16="http://schemas.microsoft.com/office/drawing/2014/chart" uri="{C3380CC4-5D6E-409C-BE32-E72D297353CC}">
                <c16:uniqueId val="{00000007-AC33-46A8-9B40-74A1D663CB3B}"/>
              </c:ext>
            </c:extLst>
          </c:dPt>
          <c:dPt>
            <c:idx val="9"/>
            <c:invertIfNegative val="0"/>
            <c:bubble3D val="0"/>
            <c:spPr>
              <a:solidFill>
                <a:schemeClr val="tx2">
                  <a:lumMod val="50000"/>
                  <a:lumOff val="50000"/>
                </a:schemeClr>
              </a:solidFill>
              <a:ln w="3175">
                <a:solidFill>
                  <a:schemeClr val="tx2"/>
                </a:solidFill>
              </a:ln>
            </c:spPr>
            <c:extLst xmlns:c16r2="http://schemas.microsoft.com/office/drawing/2015/06/chart">
              <c:ext xmlns:c16="http://schemas.microsoft.com/office/drawing/2014/chart" uri="{C3380CC4-5D6E-409C-BE32-E72D297353CC}">
                <c16:uniqueId val="{00000009-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Amount of contact with faculty</c:v>
                </c:pt>
                <c:pt idx="1">
                  <c:v>comp</c:v>
                </c:pt>
                <c:pt idx="2">
                  <c:v>Academic advising</c:v>
                </c:pt>
                <c:pt idx="3">
                  <c:v>comp</c:v>
                </c:pt>
                <c:pt idx="4">
                  <c:v>Tutoring or other academic assistance</c:v>
                </c:pt>
                <c:pt idx="5">
                  <c:v>comp</c:v>
                </c:pt>
                <c:pt idx="6">
                  <c:v>Class size</c:v>
                </c:pt>
                <c:pt idx="7">
                  <c:v>comp</c:v>
                </c:pt>
              </c:strCache>
            </c:strRef>
          </c:cat>
          <c:val>
            <c:numRef>
              <c:f>Sheet1!$B$2:$B$9</c:f>
              <c:numCache>
                <c:formatCode>0.0%</c:formatCode>
                <c:ptCount val="8"/>
                <c:pt idx="0">
                  <c:v>0.22600000000000001</c:v>
                </c:pt>
                <c:pt idx="1">
                  <c:v>0.32</c:v>
                </c:pt>
                <c:pt idx="2">
                  <c:v>0.38700000000000001</c:v>
                </c:pt>
                <c:pt idx="3">
                  <c:v>0.41</c:v>
                </c:pt>
                <c:pt idx="4">
                  <c:v>0.42699999999999999</c:v>
                </c:pt>
                <c:pt idx="5">
                  <c:v>0.44600000000000001</c:v>
                </c:pt>
                <c:pt idx="6">
                  <c:v>0.24</c:v>
                </c:pt>
                <c:pt idx="7">
                  <c:v>0.34100000000000003</c:v>
                </c:pt>
              </c:numCache>
            </c:numRef>
          </c:val>
          <c:extLst xmlns:c16r2="http://schemas.microsoft.com/office/drawing/2015/06/chart">
            <c:ext xmlns:c16="http://schemas.microsoft.com/office/drawing/2014/chart" uri="{C3380CC4-5D6E-409C-BE32-E72D297353CC}">
              <c16:uniqueId val="{0000000A-AC33-46A8-9B40-74A1D663CB3B}"/>
            </c:ext>
          </c:extLst>
        </c:ser>
        <c:ser>
          <c:idx val="0"/>
          <c:order val="1"/>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C-AC33-46A8-9B40-74A1D663CB3B}"/>
              </c:ext>
            </c:extLst>
          </c:dPt>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E-AC33-46A8-9B40-74A1D663CB3B}"/>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0-AC33-46A8-9B40-74A1D663CB3B}"/>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2-AC33-46A8-9B40-74A1D663CB3B}"/>
              </c:ext>
            </c:extLst>
          </c:dPt>
          <c:dPt>
            <c:idx val="4"/>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4-AC33-46A8-9B40-74A1D663CB3B}"/>
              </c:ext>
            </c:extLst>
          </c:dPt>
          <c:dPt>
            <c:idx val="5"/>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6-AC33-46A8-9B40-74A1D663CB3B}"/>
              </c:ext>
            </c:extLst>
          </c:dPt>
          <c:dPt>
            <c:idx val="6"/>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8-AC33-46A8-9B40-74A1D663CB3B}"/>
              </c:ext>
            </c:extLst>
          </c:dPt>
          <c:dPt>
            <c:idx val="7"/>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A-AC33-46A8-9B40-74A1D663CB3B}"/>
              </c:ext>
            </c:extLst>
          </c:dPt>
          <c:dPt>
            <c:idx val="8"/>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1C-AC33-46A8-9B40-74A1D663CB3B}"/>
              </c:ext>
            </c:extLst>
          </c:dPt>
          <c:dPt>
            <c:idx val="9"/>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1E-AC33-46A8-9B40-74A1D663CB3B}"/>
              </c:ext>
            </c:extLst>
          </c:dPt>
          <c:dPt>
            <c:idx val="11"/>
            <c:invertIfNegative val="0"/>
            <c:bubble3D val="0"/>
            <c:spPr>
              <a:solidFill>
                <a:srgbClr val="FFCC00"/>
              </a:solidFill>
              <a:ln w="3175">
                <a:solidFill>
                  <a:schemeClr val="tx1"/>
                </a:solidFill>
              </a:ln>
            </c:spPr>
            <c:extLst xmlns:c16r2="http://schemas.microsoft.com/office/drawing/2015/06/chart">
              <c:ext xmlns:c16="http://schemas.microsoft.com/office/drawing/2014/chart" uri="{C3380CC4-5D6E-409C-BE32-E72D297353CC}">
                <c16:uniqueId val="{00000020-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Amount of contact with faculty</c:v>
                </c:pt>
                <c:pt idx="1">
                  <c:v>comp</c:v>
                </c:pt>
                <c:pt idx="2">
                  <c:v>Academic advising</c:v>
                </c:pt>
                <c:pt idx="3">
                  <c:v>comp</c:v>
                </c:pt>
                <c:pt idx="4">
                  <c:v>Tutoring or other academic assistance</c:v>
                </c:pt>
                <c:pt idx="5">
                  <c:v>comp</c:v>
                </c:pt>
                <c:pt idx="6">
                  <c:v>Class size</c:v>
                </c:pt>
                <c:pt idx="7">
                  <c:v>comp</c:v>
                </c:pt>
              </c:strCache>
            </c:strRef>
          </c:cat>
          <c:val>
            <c:numRef>
              <c:f>Sheet1!$C$2:$C$9</c:f>
              <c:numCache>
                <c:formatCode>0.0%</c:formatCode>
                <c:ptCount val="8"/>
                <c:pt idx="0">
                  <c:v>0.745</c:v>
                </c:pt>
                <c:pt idx="1">
                  <c:v>0.58899999999999997</c:v>
                </c:pt>
                <c:pt idx="2">
                  <c:v>0.45300000000000001</c:v>
                </c:pt>
                <c:pt idx="3">
                  <c:v>0.30299999999999999</c:v>
                </c:pt>
                <c:pt idx="4">
                  <c:v>0.34</c:v>
                </c:pt>
                <c:pt idx="5">
                  <c:v>0.23400000000000001</c:v>
                </c:pt>
                <c:pt idx="6">
                  <c:v>0.72099999999999997</c:v>
                </c:pt>
                <c:pt idx="7">
                  <c:v>0.60199999999999998</c:v>
                </c:pt>
              </c:numCache>
            </c:numRef>
          </c:val>
          <c:extLst xmlns:c16r2="http://schemas.microsoft.com/office/drawing/2015/06/chart">
            <c:ext xmlns:c16="http://schemas.microsoft.com/office/drawing/2014/chart" uri="{C3380CC4-5D6E-409C-BE32-E72D297353CC}">
              <c16:uniqueId val="{00000021-AC33-46A8-9B40-74A1D663CB3B}"/>
            </c:ext>
          </c:extLst>
        </c:ser>
        <c:dLbls>
          <c:showLegendKey val="0"/>
          <c:showVal val="0"/>
          <c:showCatName val="0"/>
          <c:showSerName val="0"/>
          <c:showPercent val="0"/>
          <c:showBubbleSize val="0"/>
        </c:dLbls>
        <c:gapWidth val="31"/>
        <c:overlap val="100"/>
        <c:axId val="46256640"/>
        <c:axId val="4574016"/>
      </c:barChart>
      <c:catAx>
        <c:axId val="46256640"/>
        <c:scaling>
          <c:orientation val="minMax"/>
        </c:scaling>
        <c:delete val="0"/>
        <c:axPos val="b"/>
        <c:majorGridlines/>
        <c:numFmt formatCode="General" sourceLinked="0"/>
        <c:majorTickMark val="none"/>
        <c:minorTickMark val="none"/>
        <c:tickLblPos val="none"/>
        <c:crossAx val="4574016"/>
        <c:crosses val="autoZero"/>
        <c:auto val="1"/>
        <c:lblAlgn val="ctr"/>
        <c:lblOffset val="100"/>
        <c:tickLblSkip val="2"/>
        <c:tickMarkSkip val="2"/>
        <c:noMultiLvlLbl val="0"/>
      </c:catAx>
      <c:valAx>
        <c:axId val="4574016"/>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6256640"/>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satisfied</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1-8F7B-4844-8D8F-9515AA8A153B}"/>
              </c:ext>
            </c:extLst>
          </c:dPt>
          <c:dPt>
            <c:idx val="3"/>
            <c:invertIfNegative val="0"/>
            <c:bubble3D val="0"/>
            <c:spPr>
              <a:solidFill>
                <a:schemeClr val="tx2">
                  <a:lumMod val="50000"/>
                  <a:lumOff val="50000"/>
                </a:schemeClr>
              </a:solidFill>
              <a:ln w="3175">
                <a:solidFill>
                  <a:schemeClr val="tx1"/>
                </a:solidFill>
              </a:ln>
            </c:spPr>
            <c:extLst xmlns:c16r2="http://schemas.microsoft.com/office/drawing/2015/06/chart">
              <c:ext xmlns:c16="http://schemas.microsoft.com/office/drawing/2014/chart" uri="{C3380CC4-5D6E-409C-BE32-E72D297353CC}">
                <c16:uniqueId val="{00000003-8F7B-4844-8D8F-9515AA8A153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0.35799999999999998</c:v>
                </c:pt>
                <c:pt idx="1">
                  <c:v>0.42499999999999999</c:v>
                </c:pt>
                <c:pt idx="2">
                  <c:v>0.371</c:v>
                </c:pt>
                <c:pt idx="3">
                  <c:v>0.35899999999999999</c:v>
                </c:pt>
              </c:numCache>
            </c:numRef>
          </c:val>
          <c:extLst xmlns:c16r2="http://schemas.microsoft.com/office/drawing/2015/06/chart">
            <c:ext xmlns:c16="http://schemas.microsoft.com/office/drawing/2014/chart" uri="{C3380CC4-5D6E-409C-BE32-E72D297353CC}">
              <c16:uniqueId val="{00000004-8F7B-4844-8D8F-9515AA8A153B}"/>
            </c:ext>
          </c:extLst>
        </c:ser>
        <c:ser>
          <c:idx val="0"/>
          <c:order val="1"/>
          <c:tx>
            <c:strRef>
              <c:f>Sheet1!$B$1</c:f>
              <c:strCache>
                <c:ptCount val="1"/>
                <c:pt idx="0">
                  <c:v>very satisfied</c:v>
                </c:pt>
              </c:strCache>
            </c:strRef>
          </c:tx>
          <c:spPr>
            <a:solidFill>
              <a:schemeClr val="accent2"/>
            </a:solidFill>
            <a:ln w="3175">
              <a:solidFill>
                <a:schemeClr val="tx1"/>
              </a:solidFill>
            </a:ln>
          </c:spPr>
          <c:invertIfNegative val="0"/>
          <c:dPt>
            <c:idx val="0"/>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6-8F7B-4844-8D8F-9515AA8A153B}"/>
              </c:ext>
            </c:extLst>
          </c:dPt>
          <c:dPt>
            <c:idx val="1"/>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7-7854-48DB-AADC-967399847259}"/>
              </c:ext>
            </c:extLst>
          </c:dPt>
          <c:dPt>
            <c:idx val="2"/>
            <c:invertIfNegative val="0"/>
            <c:bubble3D val="0"/>
            <c:spPr>
              <a:solidFill>
                <a:schemeClr val="accent4"/>
              </a:solidFill>
              <a:ln w="3175">
                <a:solidFill>
                  <a:schemeClr val="tx1"/>
                </a:solidFill>
              </a:ln>
            </c:spPr>
            <c:extLst xmlns:c16r2="http://schemas.microsoft.com/office/drawing/2015/06/chart">
              <c:ext xmlns:c16="http://schemas.microsoft.com/office/drawing/2014/chart" uri="{C3380CC4-5D6E-409C-BE32-E72D297353CC}">
                <c16:uniqueId val="{00000008-8F7B-4844-8D8F-9515AA8A153B}"/>
              </c:ext>
            </c:extLst>
          </c:dPt>
          <c:dPt>
            <c:idx val="3"/>
            <c:invertIfNegative val="0"/>
            <c:bubble3D val="0"/>
            <c:spPr>
              <a:solidFill>
                <a:schemeClr val="tx2"/>
              </a:solidFill>
              <a:ln w="3175">
                <a:solidFill>
                  <a:schemeClr val="tx1"/>
                </a:solidFill>
              </a:ln>
            </c:spPr>
            <c:extLst xmlns:c16r2="http://schemas.microsoft.com/office/drawing/2015/06/chart">
              <c:ext xmlns:c16="http://schemas.microsoft.com/office/drawing/2014/chart" uri="{C3380CC4-5D6E-409C-BE32-E72D297353CC}">
                <c16:uniqueId val="{0000000B-7854-48DB-AADC-967399847259}"/>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0.34899999999999998</c:v>
                </c:pt>
                <c:pt idx="1">
                  <c:v>0.26</c:v>
                </c:pt>
                <c:pt idx="2">
                  <c:v>0.219</c:v>
                </c:pt>
                <c:pt idx="3">
                  <c:v>0.183</c:v>
                </c:pt>
              </c:numCache>
            </c:numRef>
          </c:val>
          <c:extLst xmlns:c16r2="http://schemas.microsoft.com/office/drawing/2015/06/chart">
            <c:ext xmlns:c16="http://schemas.microsoft.com/office/drawing/2014/chart" uri="{C3380CC4-5D6E-409C-BE32-E72D297353CC}">
              <c16:uniqueId val="{00000009-8F7B-4844-8D8F-9515AA8A153B}"/>
            </c:ext>
          </c:extLst>
        </c:ser>
        <c:dLbls>
          <c:showLegendKey val="0"/>
          <c:showVal val="0"/>
          <c:showCatName val="0"/>
          <c:showSerName val="0"/>
          <c:showPercent val="0"/>
          <c:showBubbleSize val="0"/>
        </c:dLbls>
        <c:gapWidth val="131"/>
        <c:overlap val="100"/>
        <c:axId val="46384640"/>
        <c:axId val="4576320"/>
      </c:barChart>
      <c:catAx>
        <c:axId val="46384640"/>
        <c:scaling>
          <c:orientation val="minMax"/>
        </c:scaling>
        <c:delete val="0"/>
        <c:axPos val="b"/>
        <c:majorGridlines/>
        <c:numFmt formatCode="General" sourceLinked="0"/>
        <c:majorTickMark val="none"/>
        <c:minorTickMark val="none"/>
        <c:tickLblPos val="none"/>
        <c:crossAx val="4576320"/>
        <c:crosses val="autoZero"/>
        <c:auto val="1"/>
        <c:lblAlgn val="ctr"/>
        <c:lblOffset val="100"/>
        <c:tickLblSkip val="2"/>
        <c:tickMarkSkip val="2"/>
        <c:noMultiLvlLbl val="0"/>
      </c:catAx>
      <c:valAx>
        <c:axId val="457632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638464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4.0209524323158198E-2"/>
          <c:w val="0.94561598224195298"/>
          <c:h val="0.93282149712092999"/>
        </c:manualLayout>
      </c:layout>
      <c:barChart>
        <c:barDir val="col"/>
        <c:grouping val="stacked"/>
        <c:varyColors val="0"/>
        <c:ser>
          <c:idx val="1"/>
          <c:order val="0"/>
          <c:tx>
            <c:strRef>
              <c:f>Sheet1!$B$1</c:f>
              <c:strCache>
                <c:ptCount val="1"/>
                <c:pt idx="0">
                  <c:v>satisfied</c:v>
                </c:pt>
              </c:strCache>
            </c:strRef>
          </c:tx>
          <c:spPr>
            <a:solidFill>
              <a:schemeClr val="accent4">
                <a:lumMod val="60000"/>
                <a:lumOff val="40000"/>
              </a:schemeClr>
            </a:solidFill>
            <a:ln w="12700">
              <a:solidFill>
                <a:schemeClr val="tx2">
                  <a:alpha val="51000"/>
                </a:schemeClr>
              </a:solidFill>
            </a:ln>
          </c:spPr>
          <c:invertIfNegative val="0"/>
          <c:dPt>
            <c:idx val="0"/>
            <c:invertIfNegative val="0"/>
            <c:bubble3D val="0"/>
            <c:extLst xmlns:c16r2="http://schemas.microsoft.com/office/drawing/2015/06/chart">
              <c:ext xmlns:c16="http://schemas.microsoft.com/office/drawing/2014/chart" uri="{C3380CC4-5D6E-409C-BE32-E72D297353CC}">
                <c16:uniqueId val="{00000001-9F66-4411-994E-4080729F95D3}"/>
              </c:ext>
            </c:extLst>
          </c:dPt>
          <c:dPt>
            <c:idx val="1"/>
            <c:invertIfNegative val="0"/>
            <c:bubble3D val="0"/>
            <c:spPr>
              <a:solidFill>
                <a:schemeClr val="tx2">
                  <a:lumMod val="50000"/>
                  <a:lumOff val="50000"/>
                </a:schemeClr>
              </a:solidFill>
              <a:ln w="12700">
                <a:solidFill>
                  <a:schemeClr val="tx2">
                    <a:alpha val="51000"/>
                  </a:schemeClr>
                </a:solidFill>
              </a:ln>
            </c:spPr>
            <c:extLst xmlns:c16r2="http://schemas.microsoft.com/office/drawing/2015/06/chart">
              <c:ext xmlns:c16="http://schemas.microsoft.com/office/drawing/2014/chart" uri="{C3380CC4-5D6E-409C-BE32-E72D297353CC}">
                <c16:uniqueId val="{00000003-9F66-4411-994E-4080729F95D3}"/>
              </c:ext>
            </c:extLst>
          </c:dPt>
          <c:dPt>
            <c:idx val="2"/>
            <c:invertIfNegative val="0"/>
            <c:bubble3D val="0"/>
            <c:extLst xmlns:c16r2="http://schemas.microsoft.com/office/drawing/2015/06/chart">
              <c:ext xmlns:c16="http://schemas.microsoft.com/office/drawing/2014/chart" uri="{C3380CC4-5D6E-409C-BE32-E72D297353CC}">
                <c16:uniqueId val="{00000005-9F66-4411-994E-4080729F95D3}"/>
              </c:ext>
            </c:extLst>
          </c:dPt>
          <c:dPt>
            <c:idx val="3"/>
            <c:invertIfNegative val="0"/>
            <c:bubble3D val="0"/>
            <c:spPr>
              <a:solidFill>
                <a:schemeClr val="tx2">
                  <a:lumMod val="50000"/>
                  <a:lumOff val="50000"/>
                </a:schemeClr>
              </a:solidFill>
              <a:ln w="12700">
                <a:solidFill>
                  <a:schemeClr val="tx2">
                    <a:alpha val="51000"/>
                  </a:schemeClr>
                </a:solidFill>
              </a:ln>
            </c:spPr>
            <c:extLst xmlns:c16r2="http://schemas.microsoft.com/office/drawing/2015/06/chart">
              <c:ext xmlns:c16="http://schemas.microsoft.com/office/drawing/2014/chart" uri="{C3380CC4-5D6E-409C-BE32-E72D297353CC}">
                <c16:uniqueId val="{00000007-9F66-4411-994E-4080729F95D3}"/>
              </c:ext>
            </c:extLst>
          </c:dPt>
          <c:dPt>
            <c:idx val="4"/>
            <c:invertIfNegative val="0"/>
            <c:bubble3D val="0"/>
            <c:extLst xmlns:c16r2="http://schemas.microsoft.com/office/drawing/2015/06/chart">
              <c:ext xmlns:c16="http://schemas.microsoft.com/office/drawing/2014/chart" uri="{C3380CC4-5D6E-409C-BE32-E72D297353CC}">
                <c16:uniqueId val="{00000009-9F66-4411-994E-4080729F95D3}"/>
              </c:ext>
            </c:extLst>
          </c:dPt>
          <c:dPt>
            <c:idx val="5"/>
            <c:invertIfNegative val="0"/>
            <c:bubble3D val="0"/>
            <c:spPr>
              <a:solidFill>
                <a:schemeClr val="tx2">
                  <a:lumMod val="50000"/>
                  <a:lumOff val="50000"/>
                </a:schemeClr>
              </a:solidFill>
              <a:ln w="12700">
                <a:solidFill>
                  <a:schemeClr val="tx2">
                    <a:alpha val="51000"/>
                  </a:schemeClr>
                </a:solidFill>
              </a:ln>
            </c:spPr>
            <c:extLst xmlns:c16r2="http://schemas.microsoft.com/office/drawing/2015/06/chart">
              <c:ext xmlns:c16="http://schemas.microsoft.com/office/drawing/2014/chart" uri="{C3380CC4-5D6E-409C-BE32-E72D297353CC}">
                <c16:uniqueId val="{0000000B-9F66-4411-994E-4080729F95D3}"/>
              </c:ext>
            </c:extLst>
          </c:dPt>
          <c:dPt>
            <c:idx val="6"/>
            <c:invertIfNegative val="0"/>
            <c:bubble3D val="0"/>
            <c:extLst xmlns:c16r2="http://schemas.microsoft.com/office/drawing/2015/06/chart">
              <c:ext xmlns:c16="http://schemas.microsoft.com/office/drawing/2014/chart" uri="{C3380CC4-5D6E-409C-BE32-E72D297353CC}">
                <c16:uniqueId val="{0000000D-9F66-4411-994E-4080729F95D3}"/>
              </c:ext>
            </c:extLst>
          </c:dPt>
          <c:dPt>
            <c:idx val="7"/>
            <c:invertIfNegative val="0"/>
            <c:bubble3D val="0"/>
            <c:spPr>
              <a:solidFill>
                <a:schemeClr val="tx2">
                  <a:lumMod val="50000"/>
                  <a:lumOff val="50000"/>
                </a:schemeClr>
              </a:solidFill>
              <a:ln w="12700">
                <a:solidFill>
                  <a:schemeClr val="tx2">
                    <a:alpha val="51000"/>
                  </a:schemeClr>
                </a:solidFill>
              </a:ln>
            </c:spPr>
            <c:extLst xmlns:c16r2="http://schemas.microsoft.com/office/drawing/2015/06/chart">
              <c:ext xmlns:c16="http://schemas.microsoft.com/office/drawing/2014/chart" uri="{C3380CC4-5D6E-409C-BE32-E72D297353CC}">
                <c16:uniqueId val="{0000000F-9F66-4411-994E-4080729F95D3}"/>
              </c:ext>
            </c:extLst>
          </c:dPt>
          <c:dPt>
            <c:idx val="8"/>
            <c:invertIfNegative val="0"/>
            <c:bubble3D val="0"/>
            <c:extLst xmlns:c16r2="http://schemas.microsoft.com/office/drawing/2015/06/chart">
              <c:ext xmlns:c16="http://schemas.microsoft.com/office/drawing/2014/chart" uri="{C3380CC4-5D6E-409C-BE32-E72D297353CC}">
                <c16:uniqueId val="{00000011-9F66-4411-994E-4080729F95D3}"/>
              </c:ext>
            </c:extLst>
          </c:dPt>
          <c:dPt>
            <c:idx val="9"/>
            <c:invertIfNegative val="0"/>
            <c:bubble3D val="0"/>
            <c:extLst xmlns:c16r2="http://schemas.microsoft.com/office/drawing/2015/06/chart">
              <c:ext xmlns:c16="http://schemas.microsoft.com/office/drawing/2014/chart" uri="{C3380CC4-5D6E-409C-BE32-E72D297353CC}">
                <c16:uniqueId val="{00000013-9F66-4411-994E-4080729F95D3}"/>
              </c:ext>
            </c:extLst>
          </c:dPt>
          <c:dPt>
            <c:idx val="10"/>
            <c:invertIfNegative val="0"/>
            <c:bubble3D val="0"/>
            <c:extLst xmlns:c16r2="http://schemas.microsoft.com/office/drawing/2015/06/chart">
              <c:ext xmlns:c16="http://schemas.microsoft.com/office/drawing/2014/chart" uri="{C3380CC4-5D6E-409C-BE32-E72D297353CC}">
                <c16:uniqueId val="{00000015-9F66-4411-994E-4080729F95D3}"/>
              </c:ext>
            </c:extLst>
          </c:dPt>
          <c:dPt>
            <c:idx val="11"/>
            <c:invertIfNegative val="0"/>
            <c:bubble3D val="0"/>
            <c:extLst xmlns:c16r2="http://schemas.microsoft.com/office/drawing/2015/06/chart">
              <c:ext xmlns:c16="http://schemas.microsoft.com/office/drawing/2014/chart" uri="{C3380CC4-5D6E-409C-BE32-E72D297353CC}">
                <c16:uniqueId val="{00000017-9F66-4411-994E-4080729F95D3}"/>
              </c:ext>
            </c:extLst>
          </c:dPt>
          <c:dLbls>
            <c:dLbl>
              <c:idx val="8"/>
              <c:layout>
                <c:manualLayout>
                  <c:x val="1.4044943820224599E-3"/>
                  <c:y val="3.4246575342464598E-3"/>
                </c:manualLayout>
              </c:layout>
              <c:dLblPos val="ct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9F66-4411-994E-4080729F95D3}"/>
                </c:ext>
              </c:extLst>
            </c:dLbl>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Sheet1!$B$2:$B$9</c:f>
              <c:numCache>
                <c:formatCode>0.0%</c:formatCode>
                <c:ptCount val="8"/>
                <c:pt idx="0">
                  <c:v>0.33</c:v>
                </c:pt>
                <c:pt idx="1">
                  <c:v>0.36699999999999999</c:v>
                </c:pt>
                <c:pt idx="2">
                  <c:v>0.4</c:v>
                </c:pt>
                <c:pt idx="3">
                  <c:v>0.34499999999999997</c:v>
                </c:pt>
                <c:pt idx="4">
                  <c:v>0.45300000000000001</c:v>
                </c:pt>
                <c:pt idx="5">
                  <c:v>0.39</c:v>
                </c:pt>
                <c:pt idx="6">
                  <c:v>0.42499999999999999</c:v>
                </c:pt>
                <c:pt idx="7">
                  <c:v>0.43</c:v>
                </c:pt>
              </c:numCache>
            </c:numRef>
          </c:val>
          <c:extLst xmlns:c16r2="http://schemas.microsoft.com/office/drawing/2015/06/chart">
            <c:ext xmlns:c16="http://schemas.microsoft.com/office/drawing/2014/chart" uri="{C3380CC4-5D6E-409C-BE32-E72D297353CC}">
              <c16:uniqueId val="{00000018-9F66-4411-994E-4080729F95D3}"/>
            </c:ext>
          </c:extLst>
        </c:ser>
        <c:ser>
          <c:idx val="0"/>
          <c:order val="1"/>
          <c:tx>
            <c:strRef>
              <c:f>Sheet1!$C$1</c:f>
              <c:strCache>
                <c:ptCount val="1"/>
                <c:pt idx="0">
                  <c:v>very satisfied</c:v>
                </c:pt>
              </c:strCache>
            </c:strRef>
          </c:tx>
          <c:spPr>
            <a:solidFill>
              <a:schemeClr val="accent2"/>
            </a:solidFill>
            <a:ln w="9525">
              <a:solidFill>
                <a:schemeClr val="tx2">
                  <a:alpha val="50000"/>
                </a:schemeClr>
              </a:solidFill>
            </a:ln>
          </c:spPr>
          <c:invertIfNegative val="0"/>
          <c:dPt>
            <c:idx val="0"/>
            <c:invertIfNegative val="0"/>
            <c:bubble3D val="0"/>
            <c:spPr>
              <a:solidFill>
                <a:schemeClr val="accent4"/>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A-9F66-4411-994E-4080729F95D3}"/>
              </c:ext>
            </c:extLst>
          </c:dPt>
          <c:dPt>
            <c:idx val="1"/>
            <c:invertIfNegative val="0"/>
            <c:bubble3D val="0"/>
            <c:spPr>
              <a:solidFill>
                <a:schemeClr val="tx2"/>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3-3284-44A0-A3EA-83F20DDADCF2}"/>
              </c:ext>
            </c:extLst>
          </c:dPt>
          <c:dPt>
            <c:idx val="2"/>
            <c:invertIfNegative val="0"/>
            <c:bubble3D val="0"/>
            <c:spPr>
              <a:solidFill>
                <a:schemeClr val="accent4"/>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C-9F66-4411-994E-4080729F95D3}"/>
              </c:ext>
            </c:extLst>
          </c:dPt>
          <c:dPt>
            <c:idx val="3"/>
            <c:invertIfNegative val="0"/>
            <c:bubble3D val="0"/>
            <c:spPr>
              <a:solidFill>
                <a:schemeClr val="tx2"/>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7-3284-44A0-A3EA-83F20DDADCF2}"/>
              </c:ext>
            </c:extLst>
          </c:dPt>
          <c:dPt>
            <c:idx val="4"/>
            <c:invertIfNegative val="0"/>
            <c:bubble3D val="0"/>
            <c:spPr>
              <a:solidFill>
                <a:schemeClr val="accent4"/>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E-9F66-4411-994E-4080729F95D3}"/>
              </c:ext>
            </c:extLst>
          </c:dPt>
          <c:dPt>
            <c:idx val="5"/>
            <c:invertIfNegative val="0"/>
            <c:bubble3D val="0"/>
            <c:spPr>
              <a:solidFill>
                <a:schemeClr val="tx2"/>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B-3284-44A0-A3EA-83F20DDADCF2}"/>
              </c:ext>
            </c:extLst>
          </c:dPt>
          <c:dPt>
            <c:idx val="6"/>
            <c:invertIfNegative val="0"/>
            <c:bubble3D val="0"/>
            <c:spPr>
              <a:solidFill>
                <a:schemeClr val="accent4"/>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20-9F66-4411-994E-4080729F95D3}"/>
              </c:ext>
            </c:extLst>
          </c:dPt>
          <c:dPt>
            <c:idx val="7"/>
            <c:invertIfNegative val="0"/>
            <c:bubble3D val="0"/>
            <c:spPr>
              <a:solidFill>
                <a:schemeClr val="tx2"/>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1F-3284-44A0-A3EA-83F20DDADCF2}"/>
              </c:ext>
            </c:extLst>
          </c:dPt>
          <c:dPt>
            <c:idx val="8"/>
            <c:invertIfNegative val="0"/>
            <c:bubble3D val="0"/>
            <c:spPr>
              <a:solidFill>
                <a:srgbClr val="C5FFFE"/>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22-9F66-4411-994E-4080729F95D3}"/>
              </c:ext>
            </c:extLst>
          </c:dPt>
          <c:dPt>
            <c:idx val="10"/>
            <c:invertIfNegative val="0"/>
            <c:bubble3D val="0"/>
            <c:spPr>
              <a:solidFill>
                <a:srgbClr val="C5FFFE"/>
              </a:solidFill>
              <a:ln w="9525">
                <a:solidFill>
                  <a:schemeClr val="tx2">
                    <a:alpha val="50000"/>
                  </a:schemeClr>
                </a:solidFill>
              </a:ln>
            </c:spPr>
            <c:extLst xmlns:c16r2="http://schemas.microsoft.com/office/drawing/2015/06/chart">
              <c:ext xmlns:c16="http://schemas.microsoft.com/office/drawing/2014/chart" uri="{C3380CC4-5D6E-409C-BE32-E72D297353CC}">
                <c16:uniqueId val="{00000024-9F66-4411-994E-4080729F95D3}"/>
              </c:ext>
            </c:extLst>
          </c:dPt>
          <c:dLbls>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Sheet1!$C$2:$C$9</c:f>
              <c:numCache>
                <c:formatCode>0.0%</c:formatCode>
                <c:ptCount val="8"/>
                <c:pt idx="0">
                  <c:v>0.41499999999999998</c:v>
                </c:pt>
                <c:pt idx="1">
                  <c:v>0.193</c:v>
                </c:pt>
                <c:pt idx="2">
                  <c:v>0.28599999999999998</c:v>
                </c:pt>
                <c:pt idx="3">
                  <c:v>0.26900000000000002</c:v>
                </c:pt>
                <c:pt idx="4">
                  <c:v>0.28299999999999997</c:v>
                </c:pt>
                <c:pt idx="5">
                  <c:v>0.17399999999999999</c:v>
                </c:pt>
                <c:pt idx="6">
                  <c:v>0.40600000000000003</c:v>
                </c:pt>
                <c:pt idx="7">
                  <c:v>0.309</c:v>
                </c:pt>
              </c:numCache>
            </c:numRef>
          </c:val>
          <c:extLst xmlns:c16r2="http://schemas.microsoft.com/office/drawing/2015/06/chart">
            <c:ext xmlns:c16="http://schemas.microsoft.com/office/drawing/2014/chart" uri="{C3380CC4-5D6E-409C-BE32-E72D297353CC}">
              <c16:uniqueId val="{00000025-9F66-4411-994E-4080729F95D3}"/>
            </c:ext>
          </c:extLst>
        </c:ser>
        <c:dLbls>
          <c:showLegendKey val="0"/>
          <c:showVal val="0"/>
          <c:showCatName val="0"/>
          <c:showSerName val="0"/>
          <c:showPercent val="0"/>
          <c:showBubbleSize val="0"/>
        </c:dLbls>
        <c:gapWidth val="44"/>
        <c:overlap val="100"/>
        <c:axId val="46667264"/>
        <c:axId val="4578624"/>
      </c:barChart>
      <c:catAx>
        <c:axId val="46667264"/>
        <c:scaling>
          <c:orientation val="minMax"/>
        </c:scaling>
        <c:delete val="0"/>
        <c:axPos val="b"/>
        <c:majorGridlines/>
        <c:numFmt formatCode="General" sourceLinked="0"/>
        <c:majorTickMark val="none"/>
        <c:minorTickMark val="none"/>
        <c:tickLblPos val="none"/>
        <c:crossAx val="4578624"/>
        <c:crosses val="autoZero"/>
        <c:auto val="1"/>
        <c:lblAlgn val="ctr"/>
        <c:lblOffset val="100"/>
        <c:tickLblSkip val="2"/>
        <c:tickMarkSkip val="2"/>
        <c:noMultiLvlLbl val="0"/>
      </c:catAx>
      <c:valAx>
        <c:axId val="4578624"/>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4666726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7"/>
          <c:y val="0.139458867641545"/>
          <c:w val="0.65990911136108799"/>
          <c:h val="0.71597633136094596"/>
        </c:manualLayout>
      </c:layout>
      <c:barChart>
        <c:barDir val="col"/>
        <c:grouping val="clustered"/>
        <c:varyColors val="0"/>
        <c:ser>
          <c:idx val="0"/>
          <c:order val="0"/>
          <c:tx>
            <c:strRef>
              <c:f>Sheet1!$B$1</c:f>
              <c:strCache>
                <c:ptCount val="1"/>
                <c:pt idx="0">
                  <c:v>Institution</c:v>
                </c:pt>
              </c:strCache>
            </c:strRef>
          </c:tx>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1-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Sheet1!$B$2:$B$2</c:f>
              <c:numCache>
                <c:formatCode>0.0%</c:formatCode>
                <c:ptCount val="1"/>
                <c:pt idx="0">
                  <c:v>0.79300000000000004</c:v>
                </c:pt>
              </c:numCache>
            </c:numRef>
          </c:val>
          <c:extLst xmlns:c16r2="http://schemas.microsoft.com/office/drawing/2015/06/chart">
            <c:ext xmlns:c16="http://schemas.microsoft.com/office/drawing/2014/chart" uri="{C3380CC4-5D6E-409C-BE32-E72D297353CC}">
              <c16:uniqueId val="{00000000-1655-4330-BD25-A730034ED727}"/>
            </c:ext>
          </c:extLst>
        </c:ser>
        <c:ser>
          <c:idx val="1"/>
          <c:order val="1"/>
          <c:tx>
            <c:strRef>
              <c:f>Sheet1!$C$1</c:f>
              <c:strCache>
                <c:ptCount val="1"/>
                <c:pt idx="0">
                  <c:v>Comparison</c:v>
                </c:pt>
              </c:strCache>
            </c:strRef>
          </c:tx>
          <c:spPr>
            <a:solidFill>
              <a:srgbClr val="FFCC00"/>
            </a:solidFill>
            <a:ln w="9525">
              <a:solidFill>
                <a:schemeClr val="tx2"/>
              </a:solidFill>
            </a:ln>
          </c:spPr>
          <c:invertIfNegative val="0"/>
          <c:dPt>
            <c:idx val="0"/>
            <c:invertIfNegative val="0"/>
            <c:bubble3D val="0"/>
            <c:spPr>
              <a:solidFill>
                <a:schemeClr val="tx2"/>
              </a:solidFill>
              <a:ln w="9525">
                <a:solidFill>
                  <a:schemeClr val="tx2"/>
                </a:solidFill>
              </a:ln>
            </c:spPr>
            <c:extLst xmlns:c16r2="http://schemas.microsoft.com/office/drawing/2015/06/chart">
              <c:ext xmlns:c16="http://schemas.microsoft.com/office/drawing/2014/chart" uri="{C3380CC4-5D6E-409C-BE32-E72D297353CC}">
                <c16:uniqueId val="{00000003-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Sheet1!$C$2:$C$2</c:f>
              <c:numCache>
                <c:formatCode>0.0%</c:formatCode>
                <c:ptCount val="1"/>
                <c:pt idx="0">
                  <c:v>0.73099999999999998</c:v>
                </c:pt>
              </c:numCache>
            </c:numRef>
          </c:val>
          <c:extLst xmlns:c16r2="http://schemas.microsoft.com/office/drawing/2015/06/chart">
            <c:ext xmlns:c16="http://schemas.microsoft.com/office/drawing/2014/chart" uri="{C3380CC4-5D6E-409C-BE32-E72D297353CC}">
              <c16:uniqueId val="{00000001-1655-4330-BD25-A730034ED727}"/>
            </c:ext>
          </c:extLst>
        </c:ser>
        <c:dLbls>
          <c:showLegendKey val="0"/>
          <c:showVal val="0"/>
          <c:showCatName val="0"/>
          <c:showSerName val="0"/>
          <c:showPercent val="0"/>
          <c:showBubbleSize val="0"/>
        </c:dLbls>
        <c:gapWidth val="340"/>
        <c:overlap val="-50"/>
        <c:axId val="39749120"/>
        <c:axId val="4582784"/>
      </c:barChart>
      <c:catAx>
        <c:axId val="39749120"/>
        <c:scaling>
          <c:orientation val="minMax"/>
        </c:scaling>
        <c:delete val="0"/>
        <c:axPos val="b"/>
        <c:numFmt formatCode="General" sourceLinked="1"/>
        <c:majorTickMark val="none"/>
        <c:minorTickMark val="none"/>
        <c:tickLblPos val="nextTo"/>
        <c:txPr>
          <a:bodyPr rot="0" vert="horz"/>
          <a:lstStyle/>
          <a:p>
            <a:pPr>
              <a:defRPr>
                <a:solidFill>
                  <a:schemeClr val="tx2"/>
                </a:solidFill>
              </a:defRPr>
            </a:pPr>
            <a:endParaRPr lang="en-US"/>
          </a:p>
        </c:txPr>
        <c:crossAx val="4582784"/>
        <c:crosses val="autoZero"/>
        <c:auto val="1"/>
        <c:lblAlgn val="ctr"/>
        <c:lblOffset val="100"/>
        <c:tickLblSkip val="1"/>
        <c:tickMarkSkip val="1"/>
        <c:noMultiLvlLbl val="0"/>
      </c:catAx>
      <c:valAx>
        <c:axId val="4582784"/>
        <c:scaling>
          <c:orientation val="minMax"/>
          <c:max val="1"/>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39749120"/>
        <c:crosses val="autoZero"/>
        <c:crossBetween val="between"/>
        <c:majorUnit val="0.1"/>
        <c:minorUnit val="0.02"/>
      </c:valAx>
      <c:spPr>
        <a:noFill/>
        <a:ln w="25390">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92"/>
            </a:pPr>
            <a:r>
              <a:rPr lang="en-US" sz="1392" dirty="0"/>
              <a:t>Sources of Funding for College Expenses</a:t>
            </a:r>
          </a:p>
        </c:rich>
      </c:tx>
      <c:layout>
        <c:manualLayout>
          <c:xMode val="edge"/>
          <c:yMode val="edge"/>
          <c:x val="0.259628904768408"/>
          <c:y val="3.1907934585100099E-2"/>
        </c:manualLayout>
      </c:layout>
      <c:overlay val="0"/>
      <c:spPr>
        <a:noFill/>
        <a:ln w="25314">
          <a:noFill/>
        </a:ln>
      </c:spPr>
    </c:title>
    <c:autoTitleDeleted val="0"/>
    <c:plotArea>
      <c:layout>
        <c:manualLayout>
          <c:layoutTarget val="inner"/>
          <c:xMode val="edge"/>
          <c:yMode val="edge"/>
          <c:x val="0.25862068965517299"/>
          <c:y val="0.11688311688311701"/>
          <c:w val="0.68390804597701105"/>
          <c:h val="0.77056277056277001"/>
        </c:manualLayout>
      </c:layout>
      <c:barChart>
        <c:barDir val="bar"/>
        <c:grouping val="clustered"/>
        <c:varyColors val="0"/>
        <c:dLbls>
          <c:showLegendKey val="0"/>
          <c:showVal val="0"/>
          <c:showCatName val="0"/>
          <c:showSerName val="0"/>
          <c:showPercent val="0"/>
          <c:showBubbleSize val="0"/>
        </c:dLbls>
        <c:gapWidth val="50"/>
        <c:axId val="40023552"/>
        <c:axId val="4585088"/>
      </c:barChart>
      <c:catAx>
        <c:axId val="40023552"/>
        <c:scaling>
          <c:orientation val="minMax"/>
        </c:scaling>
        <c:delete val="1"/>
        <c:axPos val="l"/>
        <c:numFmt formatCode="General" sourceLinked="1"/>
        <c:majorTickMark val="none"/>
        <c:minorTickMark val="none"/>
        <c:tickLblPos val="none"/>
        <c:crossAx val="4585088"/>
        <c:crosses val="autoZero"/>
        <c:auto val="1"/>
        <c:lblAlgn val="ctr"/>
        <c:lblOffset val="100"/>
        <c:tickLblSkip val="1"/>
        <c:tickMarkSkip val="1"/>
        <c:noMultiLvlLbl val="0"/>
      </c:catAx>
      <c:valAx>
        <c:axId val="4585088"/>
        <c:scaling>
          <c:orientation val="minMax"/>
          <c:max val="1"/>
          <c:min val="0"/>
        </c:scaling>
        <c:delete val="0"/>
        <c:axPos val="b"/>
        <c:numFmt formatCode="0%" sourceLinked="0"/>
        <c:majorTickMark val="none"/>
        <c:minorTickMark val="none"/>
        <c:tickLblPos val="nextTo"/>
        <c:txPr>
          <a:bodyPr rot="0" vert="horz"/>
          <a:lstStyle/>
          <a:p>
            <a:pPr>
              <a:defRPr sz="1397"/>
            </a:pPr>
            <a:endParaRPr lang="en-US"/>
          </a:p>
        </c:txPr>
        <c:crossAx val="40023552"/>
        <c:crosses val="autoZero"/>
        <c:crossBetween val="between"/>
        <c:majorUnit val="0.1"/>
        <c:minorUnit val="0.04"/>
      </c:valAx>
      <c:spPr>
        <a:noFill/>
        <a:ln w="25387">
          <a:noFill/>
        </a:ln>
      </c:spPr>
    </c:plotArea>
    <c:plotVisOnly val="1"/>
    <c:dispBlanksAs val="gap"/>
    <c:showDLblsOverMax val="0"/>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Comparison</c:v>
                </c:pt>
              </c:strCache>
            </c:strRef>
          </c:tx>
          <c:spPr>
            <a:solidFill>
              <a:schemeClr val="tx2"/>
            </a:solidFill>
            <a:ln>
              <a:solidFill>
                <a:schemeClr val="tx2"/>
              </a:solidFill>
            </a:ln>
          </c:spPr>
          <c:invertIfNegative val="0"/>
          <c:dLbls>
            <c:spPr>
              <a:noFill/>
              <a:ln>
                <a:noFill/>
              </a:ln>
              <a:effectLst/>
            </c:spPr>
            <c:txPr>
              <a:bodyPr/>
              <a:lstStyle/>
              <a:p>
                <a:pPr>
                  <a:defRPr sz="1400" b="1">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0.74399999999999999</c:v>
                </c:pt>
                <c:pt idx="1">
                  <c:v>0.90799999999999992</c:v>
                </c:pt>
                <c:pt idx="2">
                  <c:v>0.76899999999999991</c:v>
                </c:pt>
                <c:pt idx="3">
                  <c:v>0.79100000000000004</c:v>
                </c:pt>
              </c:numCache>
            </c:numRef>
          </c:val>
          <c:extLst xmlns:c16r2="http://schemas.microsoft.com/office/drawing/2015/06/chart">
            <c:ext xmlns:c16="http://schemas.microsoft.com/office/drawing/2014/chart" uri="{C3380CC4-5D6E-409C-BE32-E72D297353CC}">
              <c16:uniqueId val="{00000000-8364-4521-8D83-4A152A85BB17}"/>
            </c:ext>
          </c:extLst>
        </c:ser>
        <c:ser>
          <c:idx val="1"/>
          <c:order val="1"/>
          <c:tx>
            <c:strRef>
              <c:f>Sheet1!$C$1</c:f>
              <c:strCache>
                <c:ptCount val="1"/>
                <c:pt idx="0">
                  <c:v>Your Institution</c:v>
                </c:pt>
              </c:strCache>
            </c:strRef>
          </c:tx>
          <c:spPr>
            <a:solidFill>
              <a:schemeClr val="accent5">
                <a:lumMod val="75000"/>
              </a:schemeClr>
            </a:solidFill>
            <a:ln w="9525">
              <a:solidFill>
                <a:schemeClr val="tx2"/>
              </a:solidFill>
            </a:ln>
          </c:spPr>
          <c:invertIfNegative val="0"/>
          <c:dPt>
            <c:idx val="0"/>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1-06F0-40C4-BB30-005085EFF44F}"/>
              </c:ext>
            </c:extLst>
          </c:dPt>
          <c:dPt>
            <c:idx val="1"/>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3-06F0-40C4-BB30-005085EFF44F}"/>
              </c:ext>
            </c:extLst>
          </c:dPt>
          <c:dPt>
            <c:idx val="2"/>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5-06F0-40C4-BB30-005085EFF44F}"/>
              </c:ext>
            </c:extLst>
          </c:dPt>
          <c:dPt>
            <c:idx val="3"/>
            <c:invertIfNegative val="0"/>
            <c:bubble3D val="0"/>
            <c:spPr>
              <a:solidFill>
                <a:schemeClr val="accent4"/>
              </a:solidFill>
              <a:ln w="9525">
                <a:solidFill>
                  <a:schemeClr val="tx2"/>
                </a:solidFill>
              </a:ln>
            </c:spPr>
            <c:extLst xmlns:c16r2="http://schemas.microsoft.com/office/drawing/2015/06/chart">
              <c:ext xmlns:c16="http://schemas.microsoft.com/office/drawing/2014/chart" uri="{C3380CC4-5D6E-409C-BE32-E72D297353CC}">
                <c16:uniqueId val="{00000007-06F0-40C4-BB30-005085EFF44F}"/>
              </c:ext>
            </c:extLst>
          </c:dPt>
          <c:dLbls>
            <c:spPr>
              <a:noFill/>
              <a:ln>
                <a:noFill/>
              </a:ln>
              <a:effectLst/>
            </c:spPr>
            <c:txPr>
              <a:bodyPr/>
              <a:lstStyle/>
              <a:p>
                <a:pPr>
                  <a:defRPr sz="1400" b="1">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0.83699999999999997</c:v>
                </c:pt>
                <c:pt idx="1">
                  <c:v>0.92999999999999994</c:v>
                </c:pt>
                <c:pt idx="2">
                  <c:v>0.70700000000000007</c:v>
                </c:pt>
                <c:pt idx="3">
                  <c:v>0.82599999999999996</c:v>
                </c:pt>
              </c:numCache>
            </c:numRef>
          </c:val>
          <c:extLst xmlns:c16r2="http://schemas.microsoft.com/office/drawing/2015/06/chart">
            <c:ext xmlns:c16="http://schemas.microsoft.com/office/drawing/2014/chart" uri="{C3380CC4-5D6E-409C-BE32-E72D297353CC}">
              <c16:uniqueId val="{00000001-8364-4521-8D83-4A152A85BB17}"/>
            </c:ext>
          </c:extLst>
        </c:ser>
        <c:dLbls>
          <c:showLegendKey val="0"/>
          <c:showVal val="1"/>
          <c:showCatName val="0"/>
          <c:showSerName val="0"/>
          <c:showPercent val="0"/>
          <c:showBubbleSize val="0"/>
        </c:dLbls>
        <c:gapWidth val="34"/>
        <c:axId val="39988736"/>
        <c:axId val="4586816"/>
      </c:barChart>
      <c:catAx>
        <c:axId val="39988736"/>
        <c:scaling>
          <c:orientation val="minMax"/>
        </c:scaling>
        <c:delete val="0"/>
        <c:axPos val="l"/>
        <c:numFmt formatCode="General" sourceLinked="0"/>
        <c:majorTickMark val="out"/>
        <c:minorTickMark val="none"/>
        <c:tickLblPos val="nextTo"/>
        <c:txPr>
          <a:bodyPr/>
          <a:lstStyle/>
          <a:p>
            <a:pPr>
              <a:defRPr sz="1400" b="1">
                <a:solidFill>
                  <a:schemeClr val="tx2"/>
                </a:solidFill>
              </a:defRPr>
            </a:pPr>
            <a:endParaRPr lang="en-US"/>
          </a:p>
        </c:txPr>
        <c:crossAx val="4586816"/>
        <c:crosses val="autoZero"/>
        <c:auto val="1"/>
        <c:lblAlgn val="ctr"/>
        <c:lblOffset val="100"/>
        <c:noMultiLvlLbl val="0"/>
      </c:catAx>
      <c:valAx>
        <c:axId val="4586816"/>
        <c:scaling>
          <c:orientation val="minMax"/>
          <c:max val="1"/>
          <c:min val="0"/>
        </c:scaling>
        <c:delete val="0"/>
        <c:axPos val="b"/>
        <c:numFmt formatCode="0%" sourceLinked="0"/>
        <c:majorTickMark val="out"/>
        <c:minorTickMark val="none"/>
        <c:tickLblPos val="nextTo"/>
        <c:txPr>
          <a:bodyPr/>
          <a:lstStyle/>
          <a:p>
            <a:pPr>
              <a:defRPr sz="1400" b="1">
                <a:solidFill>
                  <a:schemeClr val="tx2"/>
                </a:solidFill>
              </a:defRPr>
            </a:pPr>
            <a:endParaRPr lang="en-US"/>
          </a:p>
        </c:txPr>
        <c:crossAx val="39988736"/>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51.3</c:v>
                </c:pt>
                <c:pt idx="1">
                  <c:v>53.16</c:v>
                </c:pt>
              </c:numCache>
            </c:numRef>
          </c:val>
          <c:smooth val="0"/>
          <c:extLst xmlns:c16r2="http://schemas.microsoft.com/office/drawing/2015/06/char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xmlns:c16r2="http://schemas.microsoft.com/office/drawing/2015/06/char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51.88</c:v>
                </c:pt>
                <c:pt idx="1">
                  <c:v>52.03</c:v>
                </c:pt>
              </c:numCache>
            </c:numRef>
          </c:val>
          <c:smooth val="0"/>
          <c:extLst xmlns:c16r2="http://schemas.microsoft.com/office/drawing/2015/06/char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marker val="1"/>
        <c:smooth val="0"/>
        <c:axId val="40146432"/>
        <c:axId val="69519616"/>
      </c:lineChart>
      <c:catAx>
        <c:axId val="40146432"/>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69519616"/>
        <c:crosses val="autoZero"/>
        <c:auto val="1"/>
        <c:lblAlgn val="ctr"/>
        <c:lblOffset val="100"/>
        <c:noMultiLvlLbl val="0"/>
      </c:catAx>
      <c:valAx>
        <c:axId val="69519616"/>
        <c:scaling>
          <c:orientation val="minMax"/>
          <c:max val="60"/>
          <c:min val="4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40146432"/>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Institution</c:v>
                </c:pt>
              </c:strCache>
            </c:strRef>
          </c:tx>
          <c:spPr>
            <a:solidFill>
              <a:schemeClr val="accent4"/>
            </a:solidFill>
            <a:ln w="9525">
              <a:solidFill>
                <a:schemeClr val="tx2"/>
              </a:solidFill>
            </a:ln>
          </c:spPr>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51.58</c:v>
                </c:pt>
                <c:pt idx="1">
                  <c:v>51.58</c:v>
                </c:pt>
                <c:pt idx="2">
                  <c:v>0</c:v>
                </c:pt>
              </c:numCache>
            </c:numRef>
          </c:val>
          <c:extLst xmlns:c16r2="http://schemas.microsoft.com/office/drawing/2015/06/chart">
            <c:ext xmlns:c16="http://schemas.microsoft.com/office/drawing/2014/chart" uri="{C3380CC4-5D6E-409C-BE32-E72D297353CC}">
              <c16:uniqueId val="{00000000-DCE9-49BF-B89B-4B2C5C6EECBA}"/>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49.64</c:v>
                </c:pt>
                <c:pt idx="1">
                  <c:v>50.35</c:v>
                </c:pt>
                <c:pt idx="2">
                  <c:v>49.24</c:v>
                </c:pt>
              </c:numCache>
            </c:numRef>
          </c:val>
          <c:extLst xmlns:c16r2="http://schemas.microsoft.com/office/drawing/2015/06/chart">
            <c:ext xmlns:c16="http://schemas.microsoft.com/office/drawing/2014/chart" uri="{C3380CC4-5D6E-409C-BE32-E72D297353CC}">
              <c16:uniqueId val="{00000001-DCE9-49BF-B89B-4B2C5C6EECBA}"/>
            </c:ext>
          </c:extLst>
        </c:ser>
        <c:dLbls>
          <c:showLegendKey val="0"/>
          <c:showVal val="0"/>
          <c:showCatName val="0"/>
          <c:showSerName val="0"/>
          <c:showPercent val="0"/>
          <c:showBubbleSize val="0"/>
        </c:dLbls>
        <c:gapWidth val="50"/>
        <c:axId val="40659968"/>
        <c:axId val="69524224"/>
      </c:barChart>
      <c:catAx>
        <c:axId val="40659968"/>
        <c:scaling>
          <c:orientation val="minMax"/>
        </c:scaling>
        <c:delete val="0"/>
        <c:axPos val="b"/>
        <c:numFmt formatCode="General" sourceLinked="0"/>
        <c:majorTickMark val="none"/>
        <c:minorTickMark val="none"/>
        <c:tickLblPos val="nextTo"/>
        <c:crossAx val="69524224"/>
        <c:crosses val="autoZero"/>
        <c:auto val="1"/>
        <c:lblAlgn val="ctr"/>
        <c:lblOffset val="100"/>
        <c:noMultiLvlLbl val="0"/>
      </c:catAx>
      <c:valAx>
        <c:axId val="69524224"/>
        <c:scaling>
          <c:orientation val="minMax"/>
          <c:max val="60"/>
          <c:min val="40"/>
        </c:scaling>
        <c:delete val="0"/>
        <c:axPos val="l"/>
        <c:numFmt formatCode="0.0" sourceLinked="1"/>
        <c:majorTickMark val="none"/>
        <c:minorTickMark val="none"/>
        <c:tickLblPos val="nextTo"/>
        <c:crossAx val="40659968"/>
        <c:crosses val="autoZero"/>
        <c:crossBetween val="between"/>
      </c:valAx>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06423155439596E-2"/>
          <c:y val="3.9644940215806501E-2"/>
          <c:w val="0.90177876202974705"/>
          <c:h val="0.78406459609215495"/>
        </c:manualLayout>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53.26</c:v>
                </c:pt>
                <c:pt idx="1">
                  <c:v>53.19</c:v>
                </c:pt>
              </c:numCache>
            </c:numRef>
          </c:val>
          <c:smooth val="0"/>
          <c:extLst xmlns:c16r2="http://schemas.microsoft.com/office/drawing/2015/06/chart">
            <c:ext xmlns:c16="http://schemas.microsoft.com/office/drawing/2014/chart" uri="{C3380CC4-5D6E-409C-BE32-E72D297353CC}">
              <c16:uniqueId val="{00000000-864B-4156-88CB-14B6261588B8}"/>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xmlns:c16r2="http://schemas.microsoft.com/office/drawing/2015/06/chart">
              <c:ext xmlns:c16="http://schemas.microsoft.com/office/drawing/2014/chart" uri="{C3380CC4-5D6E-409C-BE32-E72D297353CC}">
                <c16:uniqueId val="{00000000-44BA-4E41-AB06-EB71CE8DC88E}"/>
              </c:ext>
            </c:extLst>
          </c:dPt>
          <c:cat>
            <c:strRef>
              <c:f>Sheet1!$A$2:$A$3</c:f>
              <c:strCache>
                <c:ptCount val="2"/>
                <c:pt idx="0">
                  <c:v>TFS</c:v>
                </c:pt>
                <c:pt idx="1">
                  <c:v>CSS</c:v>
                </c:pt>
              </c:strCache>
            </c:strRef>
          </c:cat>
          <c:val>
            <c:numRef>
              <c:f>Sheet1!$C$2:$C$3</c:f>
              <c:numCache>
                <c:formatCode>0.0</c:formatCode>
                <c:ptCount val="2"/>
                <c:pt idx="0">
                  <c:v>50.23</c:v>
                </c:pt>
                <c:pt idx="1">
                  <c:v>50.68</c:v>
                </c:pt>
              </c:numCache>
            </c:numRef>
          </c:val>
          <c:smooth val="0"/>
          <c:extLst xmlns:c16r2="http://schemas.microsoft.com/office/drawing/2015/06/chart">
            <c:ext xmlns:c16="http://schemas.microsoft.com/office/drawing/2014/chart" uri="{C3380CC4-5D6E-409C-BE32-E72D297353CC}">
              <c16:uniqueId val="{00000001-864B-4156-88CB-14B6261588B8}"/>
            </c:ext>
          </c:extLst>
        </c:ser>
        <c:dLbls>
          <c:showLegendKey val="0"/>
          <c:showVal val="0"/>
          <c:showCatName val="0"/>
          <c:showSerName val="0"/>
          <c:showPercent val="0"/>
          <c:showBubbleSize val="0"/>
        </c:dLbls>
        <c:marker val="1"/>
        <c:smooth val="0"/>
        <c:axId val="40711680"/>
        <c:axId val="98984512"/>
      </c:lineChart>
      <c:catAx>
        <c:axId val="40711680"/>
        <c:scaling>
          <c:orientation val="minMax"/>
        </c:scaling>
        <c:delete val="0"/>
        <c:axPos val="b"/>
        <c:numFmt formatCode="General" sourceLinked="1"/>
        <c:majorTickMark val="none"/>
        <c:minorTickMark val="none"/>
        <c:tickLblPos val="nextTo"/>
        <c:crossAx val="98984512"/>
        <c:crosses val="autoZero"/>
        <c:auto val="1"/>
        <c:lblAlgn val="ctr"/>
        <c:lblOffset val="100"/>
        <c:noMultiLvlLbl val="0"/>
      </c:catAx>
      <c:valAx>
        <c:axId val="98984512"/>
        <c:scaling>
          <c:orientation val="minMax"/>
          <c:max val="60"/>
          <c:min val="40"/>
        </c:scaling>
        <c:delete val="0"/>
        <c:axPos val="l"/>
        <c:numFmt formatCode="#,##0" sourceLinked="0"/>
        <c:majorTickMark val="none"/>
        <c:minorTickMark val="none"/>
        <c:tickLblPos val="nextTo"/>
        <c:crossAx val="40711680"/>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1" b="1">
          <a:solidFill>
            <a:schemeClr val="tx2"/>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0.17593</cdr:x>
      <cdr:y>0.40385</cdr:y>
    </cdr:from>
    <cdr:to>
      <cdr:x>0.96296</cdr:x>
      <cdr:y>0.40385</cdr:y>
    </cdr:to>
    <cdr:cxnSp macro="">
      <cdr:nvCxnSpPr>
        <cdr:cNvPr id="3" name="Straight Connector 2"/>
        <cdr:cNvCxnSpPr/>
      </cdr:nvCxnSpPr>
      <cdr:spPr bwMode="auto">
        <a:xfrm xmlns:a="http://schemas.openxmlformats.org/drawingml/2006/main">
          <a:off x="1447800" y="1600200"/>
          <a:ext cx="6477000" cy="0"/>
        </a:xfrm>
        <a:prstGeom xmlns:a="http://schemas.openxmlformats.org/drawingml/2006/main" prst="line">
          <a:avLst/>
        </a:prstGeom>
        <a:solidFill xmlns:a="http://schemas.openxmlformats.org/drawingml/2006/main">
          <a:schemeClr val="accent1"/>
        </a:solidFill>
        <a:ln xmlns:a="http://schemas.openxmlformats.org/drawingml/2006/main" w="12700" cap="flat" cmpd="sng" algn="ctr">
          <a:solidFill>
            <a:schemeClr val="tx1"/>
          </a:solidFill>
          <a:prstDash val="solid"/>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1"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14425" y="693738"/>
            <a:ext cx="4654550" cy="349091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8805" y="4416425"/>
            <a:ext cx="5504203" cy="418306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1"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10</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Habits of Mind during college for your institution and comparison group.</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11</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12</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a:t>Longitudinal Construct – this graph shows mean changes in Academic Self-Concept during college for your institution and comparison group.</a:t>
            </a:r>
          </a:p>
          <a:p>
            <a:pPr eaLnBrk="1" hangingPunct="1"/>
            <a:endParaRPr lang="en-US"/>
          </a:p>
          <a:p>
            <a:pPr eaLnBrk="1" hangingPunct="1"/>
            <a:r>
              <a:rPr lang="en-US"/>
              <a:t>Construct items are listed here in the order in which they contribute to the construct.</a:t>
            </a:r>
          </a:p>
        </p:txBody>
      </p:sp>
    </p:spTree>
    <p:extLst>
      <p:ext uri="{BB962C8B-B14F-4D97-AF65-F5344CB8AC3E}">
        <p14:creationId xmlns:p14="http://schemas.microsoft.com/office/powerpoint/2010/main" val="3496578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13</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14</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15</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a:t>The question stem for these items is: “Please indicate</a:t>
            </a:r>
            <a:r>
              <a:rPr lang="en-US" baseline="0" dirty="0"/>
              <a:t>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a:t>
            </a:r>
            <a:r>
              <a:rPr lang="en-US" baseline="0" dirty="0"/>
              <a:t> Disagree</a:t>
            </a:r>
            <a:r>
              <a:rPr lang="en-US" dirty="0"/>
              <a:t>.” Only the first two responses are shown here.</a:t>
            </a:r>
          </a:p>
          <a:p>
            <a:pPr eaLnBrk="1" hangingPunct="1"/>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16</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a:t>The question stem for this item is: “Since entering college have you…”</a:t>
            </a:r>
          </a:p>
          <a:p>
            <a:pPr eaLnBrk="1" hangingPunct="1"/>
            <a:endParaRPr lang="en-US" dirty="0"/>
          </a:p>
          <a:p>
            <a:pPr eaLnBrk="1" hangingPunct="1"/>
            <a:r>
              <a:rPr lang="en-US" dirty="0"/>
              <a:t>The percent of respondents who marked “Yes” is shown.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17</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a:t>The question stem for the first item is: “How often in the past year did you…”</a:t>
            </a:r>
          </a:p>
          <a:p>
            <a:pPr eaLnBrk="1" hangingPunct="1"/>
            <a:endParaRPr lang="en-US"/>
          </a:p>
          <a:p>
            <a:pPr eaLnBrk="1" hangingPunct="1"/>
            <a:r>
              <a:rPr lang="en-US"/>
              <a:t>The question stem for all other items is: “Since entering college, indicate how often you have…”</a:t>
            </a:r>
          </a:p>
          <a:p>
            <a:pPr eaLnBrk="1" hangingPunct="1"/>
            <a:endParaRPr lang="en-US"/>
          </a:p>
          <a:p>
            <a:pPr eaLnBrk="1" hangingPunct="1"/>
            <a:r>
              <a:rPr lang="en-US"/>
              <a:t>Item response options include “Frequently,” “Occasionally,” and “Not at All.” Only the first two responses are shown here.</a:t>
            </a:r>
          </a:p>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18</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a:t>The question stem for these items is: “Rate yourself on each of the following traits as compared with the average person your age…”</a:t>
            </a:r>
          </a:p>
          <a:p>
            <a:pPr eaLnBrk="1" hangingPunct="1"/>
            <a:endParaRPr lang="en-US"/>
          </a:p>
          <a:p>
            <a:pPr eaLnBrk="1" hangingPunct="1"/>
            <a:r>
              <a:rPr lang="en-US"/>
              <a:t>Item response options include “Highest 10%,” “Above Average,” “Average,” “Below Average,” and “Lowest 10%.” Only the first two responses are shown here.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19</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dirty="0"/>
              <a:t>The impact of students’ participation in co-curricular experiences on students’ civic learning is addressed by the longitudinal constructs of Social Agency and Civic Engagement, and the Leadership and Civic Awareness constructs.</a:t>
            </a:r>
          </a:p>
          <a:p>
            <a:endParaRPr lang="en-US" dirty="0"/>
          </a:p>
          <a:p>
            <a:r>
              <a:rPr lang="en-US" dirty="0"/>
              <a:t>Students’ experiences with diverse peers are measured by the Positive Cross-Racial Interaction, Negative Cross-Racial Interaction, and Sense of Belonging constructs, and by diversity and campus climate items. </a:t>
            </a:r>
          </a:p>
          <a:p>
            <a:endParaRPr lang="en-US" dirty="0"/>
          </a:p>
          <a:p>
            <a:r>
              <a:rPr lang="en-US" dirty="0"/>
              <a:t>Health and wellness items are also included.</a:t>
            </a:r>
          </a:p>
          <a:p>
            <a:endParaRPr lang="en-US" b="1" dirty="0"/>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a:p>
        </p:txBody>
      </p:sp>
      <p:sp>
        <p:nvSpPr>
          <p:cNvPr id="58372" name="Slide Number Placeholder 3"/>
          <p:cNvSpPr txBox="1">
            <a:spLocks noGrp="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20</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a:t>Longitudinal Construct – this graph shows mean changes in Social Agency during college for your institution and comparison group.</a:t>
            </a:r>
          </a:p>
          <a:p>
            <a:pPr eaLnBrk="1" hangingPunct="1"/>
            <a:endParaRPr lang="en-US"/>
          </a:p>
          <a:p>
            <a:pPr eaLnBrk="1" hangingPunct="1"/>
            <a:r>
              <a:rPr lang="en-US"/>
              <a:t>Construct items are listed here in the order in which they contribute to the construct.</a:t>
            </a:r>
          </a:p>
          <a:p>
            <a:pPr eaLnBrk="1" hangingPunct="1"/>
            <a:endParaRPr lang="en-US"/>
          </a:p>
        </p:txBody>
      </p:sp>
    </p:spTree>
    <p:extLst>
      <p:ext uri="{BB962C8B-B14F-4D97-AF65-F5344CB8AC3E}">
        <p14:creationId xmlns:p14="http://schemas.microsoft.com/office/powerpoint/2010/main" val="3429022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21</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22</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23</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24</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t>The question stem for these items is: "In the past year, how often have you:“</a:t>
            </a:r>
          </a:p>
          <a:p>
            <a:pPr eaLnBrk="1" hangingPunct="1"/>
            <a:endParaRPr lang="en-US" dirty="0"/>
          </a:p>
          <a:p>
            <a:pPr eaLnBrk="1" hangingPunct="1"/>
            <a:r>
              <a:rPr lang="en-US" dirty="0"/>
              <a:t>Item response options include “Frequently,” “Occasionally,” and “Not at All.” Only the first two responses are shown here.</a:t>
            </a:r>
          </a:p>
          <a:p>
            <a:pPr eaLnBrk="1" hangingPunct="1"/>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25</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a:t>The question stem for these items is: “Rate yourself on each of the following traits as compared with the average person your age…”</a:t>
            </a:r>
          </a:p>
          <a:p>
            <a:pPr eaLnBrk="1" hangingPunct="1"/>
            <a:endParaRPr lang="en-US"/>
          </a:p>
          <a:p>
            <a:pPr eaLnBrk="1" hangingPunct="1"/>
            <a:r>
              <a:rPr lang="en-US"/>
              <a:t>Item response options include “Highest 10%,” “Above Average,” “Average,” “Below Average,” and “Lowest 10%.” Only the first two responses are shown here.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26</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27</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a:p>
            <a:pPr eaLnBrk="1" hangingPunct="1"/>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endParaRPr lang="en-US"/>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29</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pPr eaLnBrk="1" hangingPunct="1"/>
            <a:endParaRPr lang="en-US"/>
          </a:p>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dirty="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30</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a:t>The question stem for these items is: “Please indicate your agreement</a:t>
            </a:r>
            <a:r>
              <a:rPr lang="en-US" baseline="0" dirty="0"/>
              <a: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a:p>
            <a:pPr eaLnBrk="1" hangingPunct="1"/>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31</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p>
          <a:p>
            <a:pPr eaLnBrk="1" hangingPunct="1"/>
            <a:endParaRPr lang="en-US" dirty="0"/>
          </a:p>
          <a:p>
            <a:pPr eaLnBrk="1" hangingPunct="1"/>
            <a:r>
              <a:rPr lang="en-US" dirty="0"/>
              <a:t>Item response options include “Agree Strongly,” “Agree Somewhat,” “Disagree Somewhat,” and “Disagree Strongly.” Only the first two responses are shown here.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32</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33</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dirty="0"/>
              <a:t>The question stem for these items is: “</a:t>
            </a:r>
            <a:r>
              <a:rPr lang="en-US" sz="1200" b="0" i="0" u="none" strike="noStrike" kern="1200" baseline="0" dirty="0">
                <a:solidFill>
                  <a:schemeClr val="tx1"/>
                </a:solidFill>
                <a:latin typeface="Arial" charset="0"/>
                <a:ea typeface="+mn-ea"/>
                <a:cs typeface="+mn-cs"/>
              </a:rPr>
              <a:t>Please indicate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“Average,” “Disagree,” and “Strongly Disagree.” Only the first two responses are shown here.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34</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a:t>Question: “Do you plan to do</a:t>
            </a:r>
            <a:r>
              <a:rPr lang="en-US" baseline="0" dirty="0"/>
              <a:t> the following </a:t>
            </a:r>
            <a:r>
              <a:rPr lang="en-US" dirty="0"/>
              <a:t>in fall </a:t>
            </a:r>
            <a:r>
              <a:rPr lang="en-US" dirty="0" smtClean="0"/>
              <a:t>2017?”</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Only those response options indicating that working full-time or part-time was their primary activity are provided here.</a:t>
            </a:r>
          </a:p>
          <a:p>
            <a:pPr eaLnBrk="1" hangingPunct="1">
              <a:defRPr/>
            </a:pPr>
            <a:endParaRPr lang="en-US" dirty="0">
              <a:solidFill>
                <a:srgbClr val="C00000"/>
              </a:solidFill>
              <a:latin typeface="Garamond"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6781" y="8829038"/>
            <a:ext cx="2983473" cy="465774"/>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35</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a:solidFill>
                  <a:srgbClr val="000000"/>
                </a:solidFill>
              </a:rPr>
              <a:t>The question for the first item is: “Do</a:t>
            </a:r>
            <a:r>
              <a:rPr lang="en-US" baseline="0" dirty="0">
                <a:solidFill>
                  <a:srgbClr val="000000"/>
                </a:solidFill>
              </a:rPr>
              <a:t> you plan to do the following in </a:t>
            </a:r>
            <a:r>
              <a:rPr lang="en-US" dirty="0">
                <a:solidFill>
                  <a:srgbClr val="000000"/>
                </a:solidFill>
              </a:rPr>
              <a:t>fall </a:t>
            </a:r>
            <a:r>
              <a:rPr lang="en-US" dirty="0" smtClean="0">
                <a:solidFill>
                  <a:srgbClr val="000000"/>
                </a:solidFill>
              </a:rPr>
              <a:t>2017?”</a:t>
            </a:r>
            <a:endParaRPr lang="en-US" dirty="0">
              <a:solidFill>
                <a:srgbClr val="000000"/>
              </a:solidFill>
            </a:endParaRPr>
          </a:p>
          <a:p>
            <a:pPr eaLnBrk="1" hangingPunct="1"/>
            <a:r>
              <a:rPr lang="en-US" dirty="0"/>
              <a:t>Only those response options indicating that attending graduate or professional school full-time or part-time was their primary activity are provided here.</a:t>
            </a:r>
          </a:p>
          <a:p>
            <a:pPr eaLnBrk="1" hangingPunct="1"/>
            <a:endParaRPr lang="en-US" dirty="0">
              <a:latin typeface="Garamond" pitchFamily="18" charset="0"/>
            </a:endParaRPr>
          </a:p>
          <a:p>
            <a:pPr eaLnBrk="1" hangingPunct="1"/>
            <a:r>
              <a:rPr lang="en-US" dirty="0">
                <a:cs typeface="Arial" charset="0"/>
              </a:rPr>
              <a:t>The question for the second item is </a:t>
            </a:r>
            <a:r>
              <a:rPr lang="en-US" dirty="0" smtClean="0">
                <a:cs typeface="Arial" charset="0"/>
              </a:rPr>
              <a:t>“With respect to graduate or professional school, which best describes the current state of your educational plans?” Only </a:t>
            </a:r>
            <a:r>
              <a:rPr lang="en-US" dirty="0">
                <a:cs typeface="Arial" charset="0"/>
              </a:rPr>
              <a:t>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36</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a:t>Responses reflect aggregated career </a:t>
            </a:r>
            <a:r>
              <a:rPr lang="en-US" dirty="0" smtClean="0"/>
              <a:t>categories (CAREERA).</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37</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a:t>The question stem for these items is: </a:t>
            </a:r>
            <a:r>
              <a:rPr lang="en-US" dirty="0">
                <a:solidFill>
                  <a:srgbClr val="000000"/>
                </a:solidFill>
              </a:rPr>
              <a:t>“</a:t>
            </a:r>
            <a:r>
              <a:rPr lang="en-US" kern="0" dirty="0">
                <a:solidFill>
                  <a:srgbClr val="000000"/>
                </a:solidFill>
              </a:rPr>
              <a:t>When thinking about your career path after college, how important are the following considerations…”</a:t>
            </a:r>
          </a:p>
          <a:p>
            <a:pPr eaLnBrk="1" hangingPunct="1">
              <a:defRPr/>
            </a:pPr>
            <a:endParaRPr lang="en-US" kern="0" dirty="0">
              <a:solidFill>
                <a:srgbClr val="000000"/>
              </a:solidFill>
            </a:endParaRPr>
          </a:p>
          <a:p>
            <a:pPr eaLnBrk="1" hangingPunct="1">
              <a:defRPr/>
            </a:pPr>
            <a:r>
              <a:rPr lang="en-US" dirty="0">
                <a:solidFill>
                  <a:srgbClr val="000000"/>
                </a:solidFill>
              </a:rPr>
              <a:t>Response options include “Essential,” “Very Important,” “Somewhat Important” and “Not Important.” Only the first two responses are shown here (aggregated).</a:t>
            </a:r>
            <a:endParaRPr lang="en-US" dirty="0">
              <a:solidFill>
                <a:srgbClr val="000000"/>
              </a:solidFill>
              <a:latin typeface="Garamond" pitchFamily="18" charset="0"/>
            </a:endParaRPr>
          </a:p>
          <a:p>
            <a:pPr eaLnBrk="1" hangingPunct="1">
              <a:defRPr/>
            </a:pPr>
            <a:endParaRPr lang="en-US" dirty="0"/>
          </a:p>
          <a:p>
            <a:pPr eaLnBrk="1" hangingPunct="1">
              <a:defRPr/>
            </a:pP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38</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dirty="0"/>
              <a:t>Students’ levels of satisfaction with their college experience are measured by the Satisfaction with Coursework and Overall Satisfaction constructs.</a:t>
            </a:r>
          </a:p>
          <a:p>
            <a:pPr eaLnBrk="1" hangingPunct="1"/>
            <a:endParaRPr lang="en-US" dirty="0"/>
          </a:p>
          <a:p>
            <a:pPr eaLnBrk="1" hangingPunct="1"/>
            <a:r>
              <a:rPr lang="en-US" dirty="0"/>
              <a:t>Additional items provide information on Satisfaction with Academic Support and Courses, and Satisfaction with Services and Community.</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39</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a:p>
          <a:p>
            <a:r>
              <a:rPr lang="en-US" sz="1100" dirty="0"/>
              <a:t>More detailed information on constructs can be found at http://www.heri.ucla.edu/PDFs/constructs/technicalreport.pdf.</a:t>
            </a:r>
          </a:p>
          <a:p>
            <a:endParaRPr lang="en-US" sz="1100" dirty="0"/>
          </a:p>
          <a:p>
            <a:r>
              <a:rPr lang="en-US" sz="1100" dirty="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a:p>
          <a:p>
            <a:r>
              <a:rPr lang="en-US" sz="1100" dirty="0"/>
              <a:t>Following the Longitudinal Constructs and Constructs, individual survey items relevant to each of the categories are presented. </a:t>
            </a:r>
          </a:p>
          <a:p>
            <a:endParaRPr lang="en-US" sz="1100" dirty="0">
              <a:solidFill>
                <a:srgbClr val="FF0000"/>
              </a:solidFill>
            </a:endParaRPr>
          </a:p>
          <a:p>
            <a:endParaRPr lang="en-US" sz="1100" dirty="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40</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extLst>
      <p:ext uri="{BB962C8B-B14F-4D97-AF65-F5344CB8AC3E}">
        <p14:creationId xmlns:p14="http://schemas.microsoft.com/office/powerpoint/2010/main" val="1412019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41</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42</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43</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a:t>The question stem for these items is: “Please rate your satisfaction with your college in each area…”</a:t>
            </a:r>
          </a:p>
          <a:p>
            <a:pPr eaLnBrk="1" hangingPunct="1"/>
            <a:endParaRPr lang="en-US"/>
          </a:p>
          <a:p>
            <a:pPr eaLnBrk="1" hangingPunct="1"/>
            <a:r>
              <a:rPr lang="en-US"/>
              <a:t>Item response options include “Very Satisfied,” “Satisfied,” “Neutral,” “Dissatisfied,” “Very Dissatisfied,” and “Can’t Rate/ Don’t Know.” Only the first two responses are shown here.</a:t>
            </a:r>
          </a:p>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44</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16329" y="4414840"/>
            <a:ext cx="5049156" cy="4184650"/>
          </a:xfrm>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a:t>The race/ethnicity variable displayed here is “RACEGROUP.” This variable is aggregated so response categories add to 100%.</a:t>
            </a:r>
          </a:p>
          <a:p>
            <a:endParaRPr lang="en-US" dirty="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“Other” includes “Health Professional, “Other Technical,” and “Other Non-technical.”</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a:t>Figure 1 depicts the proportion of respondents who reported “Yes.”</a:t>
            </a:r>
          </a:p>
          <a:p>
            <a:endParaRPr lang="en-US" dirty="0"/>
          </a:p>
          <a:p>
            <a:r>
              <a:rPr lang="en-US" dirty="0"/>
              <a:t>The question used</a:t>
            </a:r>
            <a:r>
              <a:rPr lang="en-US" baseline="0" dirty="0"/>
              <a:t> in</a:t>
            </a:r>
            <a:r>
              <a:rPr lang="en-US" dirty="0"/>
              <a:t> Figure 2 is: “If you borrowed money to help pay for college expenses, estimate how much you will owe as of June 30, </a:t>
            </a:r>
            <a:r>
              <a:rPr lang="en-US" dirty="0" smtClean="0"/>
              <a:t>2017”</a:t>
            </a:r>
            <a:endParaRPr lang="en-US" dirty="0"/>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a:solidFill>
                  <a:srgbClr val="000000"/>
                </a:solidFill>
              </a:rPr>
              <a:t>The question stem for this item is: “How much of the past year’s educational expenses (room, board, tuition, and fees) were covered from each of the following sources?”</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9</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a:t>Change in Academic Outcomes is measured by the longitudinal constructs of Habits of Mind and Pluralistic Orientation. </a:t>
            </a:r>
          </a:p>
          <a:p>
            <a:endParaRPr lang="en-US" dirty="0"/>
          </a:p>
          <a:p>
            <a:r>
              <a:rPr lang="en-US" dirty="0"/>
              <a:t>The Academic Self-Concept and Faculty Interaction constructs, and items concerning Academic Validation, General Interpersonal</a:t>
            </a:r>
            <a:r>
              <a:rPr lang="en-US" baseline="0" dirty="0"/>
              <a:t> Validation, </a:t>
            </a:r>
            <a:r>
              <a:rPr lang="en-US" dirty="0"/>
              <a:t>Academic Outcomes, Academic Enhancement Experiences, Active and Collaborative Learning, and Written and Oral Communication address students’ experiences and outcomes at the end of college.</a:t>
            </a:r>
          </a:p>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smtClean="0"/>
              <a:t>2017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2017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a:t>2017 College Senior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hlinkClick r:id="rId15" action="ppaction://hlinksldjump"/>
              </a:rPr>
              <a:t>Return to contents</a:t>
            </a:r>
            <a:endParaRPr lang="en-US" sz="1200" u="none"/>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pic>
        <p:nvPicPr>
          <p:cNvPr id="8" name="Picture 7">
            <a:extLst>
              <a:ext uri="{FF2B5EF4-FFF2-40B4-BE49-F238E27FC236}">
                <a16:creationId xmlns:a16="http://schemas.microsoft.com/office/drawing/2014/main" xmlns=""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cSld>
  <p:clrMap bg1="lt1" tx1="dk1" bg2="lt2" tx2="dk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9.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4.xml"/></Relationships>
</file>

<file path=ppt/slides/_rels/slide3.xml.rels><?xml version="1.0" encoding="UTF-8" standalone="yes"?>
<Relationships xmlns="http://schemas.openxmlformats.org/package/2006/relationships"><Relationship Id="rId13" Type="http://schemas.openxmlformats.org/officeDocument/2006/relationships/slide" Target="slide16.xml"/><Relationship Id="rId18" Type="http://schemas.openxmlformats.org/officeDocument/2006/relationships/slide" Target="slide20.xml"/><Relationship Id="rId26" Type="http://schemas.openxmlformats.org/officeDocument/2006/relationships/slide" Target="slide30.xml"/><Relationship Id="rId21" Type="http://schemas.openxmlformats.org/officeDocument/2006/relationships/slide" Target="slide23.xml"/><Relationship Id="rId34" Type="http://schemas.openxmlformats.org/officeDocument/2006/relationships/slide" Target="slide38.xml"/><Relationship Id="rId7" Type="http://schemas.openxmlformats.org/officeDocument/2006/relationships/slide" Target="slide10.xml"/><Relationship Id="rId12" Type="http://schemas.openxmlformats.org/officeDocument/2006/relationships/slide" Target="slide15.xml"/><Relationship Id="rId17" Type="http://schemas.openxmlformats.org/officeDocument/2006/relationships/slide" Target="slide19.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3.xml"/><Relationship Id="rId2" Type="http://schemas.openxmlformats.org/officeDocument/2006/relationships/notesSlide" Target="../notesSlides/notesSlide3.xml"/><Relationship Id="rId16" Type="http://schemas.openxmlformats.org/officeDocument/2006/relationships/slide" Target="slide27.xml"/><Relationship Id="rId20" Type="http://schemas.openxmlformats.org/officeDocument/2006/relationships/slide" Target="slide22.xml"/><Relationship Id="rId29" Type="http://schemas.openxmlformats.org/officeDocument/2006/relationships/slide" Target="slide33.xml"/><Relationship Id="rId1" Type="http://schemas.openxmlformats.org/officeDocument/2006/relationships/slideLayout" Target="../slideLayouts/slideLayout4.xml"/><Relationship Id="rId6" Type="http://schemas.openxmlformats.org/officeDocument/2006/relationships/slide" Target="slide9.xml"/><Relationship Id="rId11" Type="http://schemas.openxmlformats.org/officeDocument/2006/relationships/slide" Target="slide14.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2.xml"/><Relationship Id="rId5" Type="http://schemas.openxmlformats.org/officeDocument/2006/relationships/slide" Target="slide7.xml"/><Relationship Id="rId15" Type="http://schemas.openxmlformats.org/officeDocument/2006/relationships/slide" Target="slide18.xml"/><Relationship Id="rId23" Type="http://schemas.openxmlformats.org/officeDocument/2006/relationships/slide" Target="slide26.xml"/><Relationship Id="rId28" Type="http://schemas.openxmlformats.org/officeDocument/2006/relationships/slide" Target="slide32.xml"/><Relationship Id="rId36" Type="http://schemas.openxmlformats.org/officeDocument/2006/relationships/slide" Target="slide41.xml"/><Relationship Id="rId10" Type="http://schemas.openxmlformats.org/officeDocument/2006/relationships/slide" Target="slide13.xml"/><Relationship Id="rId19" Type="http://schemas.openxmlformats.org/officeDocument/2006/relationships/slide" Target="slide21.xml"/><Relationship Id="rId31" Type="http://schemas.openxmlformats.org/officeDocument/2006/relationships/slide" Target="slide35.xml"/><Relationship Id="rId4" Type="http://schemas.openxmlformats.org/officeDocument/2006/relationships/slide" Target="slide6.xml"/><Relationship Id="rId9" Type="http://schemas.openxmlformats.org/officeDocument/2006/relationships/slide" Target="slide12.xml"/><Relationship Id="rId14" Type="http://schemas.openxmlformats.org/officeDocument/2006/relationships/slide" Target="slide17.xml"/><Relationship Id="rId22" Type="http://schemas.openxmlformats.org/officeDocument/2006/relationships/slide" Target="slide24.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11.xml"/><Relationship Id="rId3"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chart" Target="../charts/chart30.xml"/></Relationships>
</file>

<file path=ppt/slides/_rels/slide41.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chart" Target="../charts/chart6.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4"/>
                </a:solidFill>
                <a:latin typeface="Franklin Gothic Book" panose="020B0503020102020204" pitchFamily="34" charset="0"/>
              </a:rPr>
              <a:t>Wabash College</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a:latin typeface="Franklin Gothic Book" panose="020B0503020102020204" pitchFamily="34" charset="0"/>
              </a:rPr>
              <a:t>College Senior Survey</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smtClean="0">
                <a:solidFill>
                  <a:schemeClr val="accent4"/>
                </a:solidFill>
                <a:latin typeface="Franklin Gothic Book" panose="020B0503020102020204" pitchFamily="34" charset="0"/>
              </a:rPr>
              <a:t>2017 </a:t>
            </a:r>
            <a:r>
              <a:rPr lang="en-US" dirty="0">
                <a:solidFill>
                  <a:schemeClr val="accent4"/>
                </a:solidFill>
                <a:latin typeface="Franklin Gothic Book" panose="020B0503020102020204" pitchFamily="34" charset="0"/>
              </a:rPr>
              <a:t>Results</a:t>
            </a:r>
            <a:endParaRPr lang="en-US" sz="3200" dirty="0">
              <a:solidFill>
                <a:schemeClr val="accent4"/>
              </a:solidFill>
              <a:latin typeface="Franklin Gothic Book" panose="020B0503020102020204" pitchFamily="34" charset="0"/>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a:solidFill>
                  <a:schemeClr val="tx2"/>
                </a:solidFill>
                <a:effectLst/>
                <a:latin typeface="Franklin Gothic Book" panose="020B0503020102020204" pitchFamily="34" charset="0"/>
              </a:rPr>
              <a:t>Graduating Seniors</a:t>
            </a:r>
          </a:p>
          <a:p>
            <a:pPr eaLnBrk="1" hangingPunct="1">
              <a:lnSpc>
                <a:spcPct val="80000"/>
              </a:lnSpc>
              <a:spcBef>
                <a:spcPct val="10000"/>
              </a:spcBef>
              <a:defRPr/>
            </a:pPr>
            <a:endParaRPr lang="en-US" sz="1800" b="1" dirty="0">
              <a:solidFill>
                <a:schemeClr val="accent1">
                  <a:lumMod val="50000"/>
                </a:schemeClr>
              </a:solidFill>
              <a:effectLst/>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Wabash College</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N=106</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Private/Nonsectarian 4yr Colleges-high selectivity</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N=673</a:t>
            </a:r>
            <a:endParaRPr lang="en-US" sz="2200" b="1" dirty="0">
              <a:solidFill>
                <a:schemeClr val="tx2"/>
              </a:solidFill>
              <a:effectLst/>
              <a:latin typeface="Franklin Gothic Book" panose="020B0503020102020204" pitchFamily="34" charset="0"/>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dirty="0">
                <a:solidFill>
                  <a:schemeClr val="accent4"/>
                </a:solidFill>
                <a:latin typeface="Franklin Gothic Book" panose="020B0503020102020204" pitchFamily="34" charset="0"/>
              </a:rPr>
              <a:t>Higher Education Research Institute, University of California at Los Angeles</a:t>
            </a:r>
          </a:p>
        </p:txBody>
      </p:sp>
      <p:sp>
        <p:nvSpPr>
          <p:cNvPr id="6" name="Rectangle 5"/>
          <p:cNvSpPr/>
          <p:nvPr/>
        </p:nvSpPr>
        <p:spPr bwMode="auto">
          <a:xfrm>
            <a:off x="0" y="0"/>
            <a:ext cx="1066800" cy="1066800"/>
          </a:xfrm>
          <a:prstGeom prst="rect">
            <a:avLst/>
          </a:prstGeom>
          <a:solidFill>
            <a:schemeClr val="bg1"/>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10</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a:solidFill>
                  <a:schemeClr val="accent1"/>
                </a:solidFill>
              </a:rPr>
              <a:t/>
            </a:r>
            <a:br>
              <a:rPr lang="en-US" sz="1600" dirty="0">
                <a:solidFill>
                  <a:schemeClr val="accent1"/>
                </a:solidFill>
              </a:rPr>
            </a:br>
            <a:r>
              <a:rPr lang="en-US" dirty="0"/>
              <a:t>Habits of Mind</a:t>
            </a:r>
            <a:r>
              <a:rPr lang="en-US" sz="2000" dirty="0"/>
              <a:t/>
            </a:r>
            <a:br>
              <a:rPr lang="en-US" sz="2000" dirty="0"/>
            </a:br>
            <a:r>
              <a:rPr lang="en-US" sz="2000" dirty="0"/>
              <a:t/>
            </a:r>
            <a:br>
              <a:rPr lang="en-US" sz="2000" dirty="0"/>
            </a:br>
            <a:r>
              <a:rPr lang="en-US" sz="1600" i="1" dirty="0">
                <a:solidFill>
                  <a:schemeClr val="accent4"/>
                </a:solidFill>
              </a:rPr>
              <a:t>Habits of Mind</a:t>
            </a:r>
            <a:r>
              <a:rPr lang="en-US" sz="1600" dirty="0">
                <a:solidFill>
                  <a:schemeClr val="accent4"/>
                </a:solidFill>
              </a:rPr>
              <a:t> is a unified measure of the behaviors and traits associated with academic success. These learning behaviors are seen as the foundation for lifelong learning.</a:t>
            </a:r>
            <a:r>
              <a:rPr lang="en-US" sz="1600" dirty="0">
                <a:solidFill>
                  <a:schemeClr val="accent1"/>
                </a:solidFill>
              </a:rPr>
              <a:t>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10</a:t>
            </a:fld>
            <a:endParaRPr lang="en-US"/>
          </a:p>
        </p:txBody>
      </p:sp>
      <p:sp>
        <p:nvSpPr>
          <p:cNvPr id="11271" name="TextBox 9"/>
          <p:cNvSpPr txBox="1">
            <a:spLocks noChangeArrowheads="1"/>
          </p:cNvSpPr>
          <p:nvPr/>
        </p:nvSpPr>
        <p:spPr bwMode="auto">
          <a:xfrm>
            <a:off x="5791200" y="1981200"/>
            <a:ext cx="3048000" cy="4339650"/>
          </a:xfrm>
          <a:prstGeom prst="rect">
            <a:avLst/>
          </a:prstGeom>
          <a:noFill/>
          <a:ln w="9525">
            <a:noFill/>
            <a:miter lim="800000"/>
            <a:headEnd/>
            <a:tailEnd/>
          </a:ln>
        </p:spPr>
        <p:txBody>
          <a:bodyPr>
            <a:spAutoFit/>
          </a:bodyPr>
          <a:lstStyle/>
          <a:p>
            <a:pPr algn="ctr">
              <a:defRPr/>
            </a:pPr>
            <a:r>
              <a:rPr lang="en-US" sz="1200" b="1" dirty="0">
                <a:solidFill>
                  <a:schemeClr val="tx2"/>
                </a:solidFill>
              </a:rPr>
              <a:t>Construct Items</a:t>
            </a:r>
          </a:p>
          <a:p>
            <a:pPr>
              <a:defRPr/>
            </a:pP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Support your opinions with a logical argument</a:t>
            </a:r>
          </a:p>
          <a:p>
            <a:pPr marL="114300" indent="-114300">
              <a:buFont typeface="Arial" pitchFamily="34" charset="0"/>
              <a:buChar char="•"/>
              <a:defRPr/>
            </a:pPr>
            <a:r>
              <a:rPr lang="en-US" sz="1200" b="1" u="none" dirty="0">
                <a:solidFill>
                  <a:schemeClr val="tx2"/>
                </a:solidFill>
              </a:rPr>
              <a:t>Seek solutions to problems and explain them to others</a:t>
            </a:r>
          </a:p>
          <a:p>
            <a:pPr marL="114300" indent="-114300">
              <a:buFont typeface="Arial" pitchFamily="34" charset="0"/>
              <a:buChar char="•"/>
              <a:defRPr/>
            </a:pPr>
            <a:r>
              <a:rPr lang="en-US" sz="1200" b="1" u="none" dirty="0">
                <a:solidFill>
                  <a:schemeClr val="tx2"/>
                </a:solidFill>
              </a:rPr>
              <a:t>Seek alternative solutions to a problem</a:t>
            </a:r>
          </a:p>
          <a:p>
            <a:pPr marL="114300" indent="-114300">
              <a:buFont typeface="Arial" pitchFamily="34" charset="0"/>
              <a:buChar char="•"/>
              <a:defRPr/>
            </a:pPr>
            <a:r>
              <a:rPr lang="en-US" sz="1200" b="1" u="none" dirty="0">
                <a:solidFill>
                  <a:schemeClr val="tx2"/>
                </a:solidFill>
              </a:rPr>
              <a:t>Evaluate the quality or reliability of information you received</a:t>
            </a:r>
          </a:p>
          <a:p>
            <a:pPr marL="114300" indent="-114300">
              <a:buFont typeface="Arial" pitchFamily="34" charset="0"/>
              <a:buChar char="•"/>
              <a:defRPr/>
            </a:pPr>
            <a:r>
              <a:rPr lang="en-US" sz="1200" b="1" u="none" dirty="0">
                <a:solidFill>
                  <a:schemeClr val="tx2"/>
                </a:solidFill>
              </a:rPr>
              <a:t>Ask questions in class</a:t>
            </a:r>
          </a:p>
          <a:p>
            <a:pPr marL="114300" indent="-114300">
              <a:buFont typeface="Arial" pitchFamily="34" charset="0"/>
              <a:buChar char="•"/>
              <a:defRPr/>
            </a:pPr>
            <a:r>
              <a:rPr lang="en-US" sz="1200" b="1" u="none" dirty="0">
                <a:solidFill>
                  <a:schemeClr val="tx2"/>
                </a:solidFill>
              </a:rPr>
              <a:t>Take a risk because you felt you had more to gain</a:t>
            </a:r>
          </a:p>
          <a:p>
            <a:pPr marL="114300" indent="-114300">
              <a:buFont typeface="Arial" pitchFamily="34" charset="0"/>
              <a:buChar char="•"/>
              <a:defRPr/>
            </a:pPr>
            <a:r>
              <a:rPr lang="en-US" sz="1200" b="1" u="none" dirty="0">
                <a:solidFill>
                  <a:schemeClr val="tx2"/>
                </a:solidFill>
              </a:rPr>
              <a:t>Seek feedback on your academic work </a:t>
            </a:r>
          </a:p>
          <a:p>
            <a:pPr marL="114300" indent="-114300">
              <a:buFont typeface="Arial" pitchFamily="34" charset="0"/>
              <a:buChar char="•"/>
              <a:defRPr/>
            </a:pPr>
            <a:r>
              <a:rPr lang="en-US" sz="1200" b="1" u="none" dirty="0">
                <a:solidFill>
                  <a:schemeClr val="tx2"/>
                </a:solidFill>
              </a:rPr>
              <a:t>Explore topics on your own, even though it was not required for a class</a:t>
            </a:r>
          </a:p>
          <a:p>
            <a:pPr marL="114300" indent="-114300">
              <a:buFont typeface="Arial" pitchFamily="34" charset="0"/>
              <a:buChar char="•"/>
              <a:defRPr/>
            </a:pPr>
            <a:r>
              <a:rPr lang="en-US" sz="1200" b="1" u="none" dirty="0">
                <a:solidFill>
                  <a:schemeClr val="tx2"/>
                </a:solidFill>
              </a:rPr>
              <a:t>Revise your papers to improve your writing</a:t>
            </a:r>
          </a:p>
          <a:p>
            <a:pPr marL="114300" indent="-114300">
              <a:buFont typeface="Arial" pitchFamily="34" charset="0"/>
              <a:buChar char="•"/>
              <a:defRPr/>
            </a:pPr>
            <a:r>
              <a:rPr lang="en-US" sz="1200" b="1" u="none" dirty="0">
                <a:solidFill>
                  <a:schemeClr val="tx2"/>
                </a:solidFill>
              </a:rPr>
              <a:t>Look up scientific research articles and resources</a:t>
            </a:r>
          </a:p>
          <a:p>
            <a:pPr marL="114300" indent="-114300">
              <a:buFont typeface="Arial" pitchFamily="34" charset="0"/>
              <a:buChar char="•"/>
              <a:defRPr/>
            </a:pPr>
            <a:r>
              <a:rPr lang="en-US" sz="1200" b="1" u="none" dirty="0">
                <a:solidFill>
                  <a:schemeClr val="tx2"/>
                </a:solidFill>
              </a:rPr>
              <a:t>Accept mistakes as part of the learning process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3284444026"/>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888744" y="6072895"/>
            <a:ext cx="28194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635000" y="5526754"/>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635000" y="5755354"/>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smtClean="0"/>
              <a:t>2017 </a:t>
            </a:r>
            <a:r>
              <a:rPr lang="en-US" dirty="0"/>
              <a:t>College Senior Survey</a:t>
            </a:r>
          </a:p>
        </p:txBody>
      </p:sp>
    </p:spTree>
    <p:extLst>
      <p:ext uri="{BB962C8B-B14F-4D97-AF65-F5344CB8AC3E}">
        <p14:creationId xmlns:p14="http://schemas.microsoft.com/office/powerpoint/2010/main" val="3879838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11</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11</a:t>
            </a:fld>
            <a:endParaRPr lang="en-US"/>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a:t>Pluralistic Orientation</a:t>
            </a:r>
            <a:r>
              <a:rPr lang="en-US" sz="2000" dirty="0"/>
              <a:t/>
            </a:r>
            <a:br>
              <a:rPr lang="en-US" sz="2000" dirty="0"/>
            </a:br>
            <a:r>
              <a:rPr lang="en-US" sz="2000" dirty="0"/>
              <a:t/>
            </a:r>
            <a:br>
              <a:rPr lang="en-US" sz="2000" dirty="0"/>
            </a:br>
            <a:r>
              <a:rPr lang="en-US" sz="1600" i="1" dirty="0">
                <a:solidFill>
                  <a:schemeClr val="accent4"/>
                </a:solidFill>
              </a:rPr>
              <a:t>Pluralistic Orientation </a:t>
            </a:r>
            <a:r>
              <a:rPr lang="en-US" sz="1600" dirty="0">
                <a:solidFill>
                  <a:schemeClr val="accent4"/>
                </a:solidFill>
              </a:rPr>
              <a:t>is a unified measure of skills and dispositions appropriate </a:t>
            </a:r>
            <a:br>
              <a:rPr lang="en-US" sz="1600" dirty="0">
                <a:solidFill>
                  <a:schemeClr val="accent4"/>
                </a:solidFill>
              </a:rPr>
            </a:br>
            <a:r>
              <a:rPr lang="en-US" sz="1600" dirty="0">
                <a:solidFill>
                  <a:schemeClr val="accent4"/>
                </a:solidFill>
              </a:rPr>
              <a:t>for living and working in a diverse society.</a:t>
            </a:r>
          </a:p>
        </p:txBody>
      </p:sp>
      <p:sp>
        <p:nvSpPr>
          <p:cNvPr id="14344" name="TextBox 8"/>
          <p:cNvSpPr txBox="1">
            <a:spLocks noChangeArrowheads="1"/>
          </p:cNvSpPr>
          <p:nvPr/>
        </p:nvSpPr>
        <p:spPr bwMode="auto">
          <a:xfrm>
            <a:off x="5907088" y="2503488"/>
            <a:ext cx="2932112" cy="2954655"/>
          </a:xfrm>
          <a:prstGeom prst="rect">
            <a:avLst/>
          </a:prstGeom>
          <a:noFill/>
          <a:ln w="9525">
            <a:noFill/>
            <a:miter lim="800000"/>
            <a:headEnd/>
            <a:tailEnd/>
          </a:ln>
        </p:spPr>
        <p:txBody>
          <a:bodyPr>
            <a:spAutoFit/>
          </a:bodyPr>
          <a:lstStyle/>
          <a:p>
            <a:pPr algn="ctr">
              <a:defRPr/>
            </a:pPr>
            <a:r>
              <a:rPr lang="en-US" sz="1400" b="1" dirty="0" smtClean="0">
                <a:solidFill>
                  <a:schemeClr val="tx2"/>
                </a:solidFill>
              </a:rPr>
              <a:t>Construct </a:t>
            </a:r>
            <a:r>
              <a:rPr lang="en-US" sz="1400" b="1" dirty="0">
                <a:solidFill>
                  <a:schemeClr val="tx2"/>
                </a:solidFill>
              </a:rPr>
              <a:t>Items</a:t>
            </a:r>
          </a:p>
          <a:p>
            <a:pPr>
              <a:defRPr/>
            </a:pPr>
            <a:endParaRPr lang="en-US" sz="1400" b="1" dirty="0">
              <a:solidFill>
                <a:schemeClr val="tx2"/>
              </a:solidFill>
            </a:endParaRPr>
          </a:p>
          <a:p>
            <a:pPr marL="114300" indent="-114300">
              <a:buFont typeface="Arial" charset="0"/>
              <a:buChar char="•"/>
              <a:defRPr/>
            </a:pPr>
            <a:r>
              <a:rPr lang="en-US" sz="1400" b="1" u="none" dirty="0">
                <a:solidFill>
                  <a:schemeClr val="tx2"/>
                </a:solidFill>
              </a:rPr>
              <a:t>Tolerance of others with different beliefs</a:t>
            </a:r>
          </a:p>
          <a:p>
            <a:pPr marL="114300" indent="-114300">
              <a:buFont typeface="Arial" charset="0"/>
              <a:buChar char="•"/>
              <a:defRPr/>
            </a:pPr>
            <a:r>
              <a:rPr lang="en-US" sz="1400" b="1" u="none" dirty="0">
                <a:solidFill>
                  <a:schemeClr val="tx2"/>
                </a:solidFill>
              </a:rPr>
              <a:t>Ability to work cooperatively with diverse people</a:t>
            </a:r>
          </a:p>
          <a:p>
            <a:pPr marL="114300" indent="-114300">
              <a:buFont typeface="Arial" charset="0"/>
              <a:buChar char="•"/>
              <a:defRPr/>
            </a:pPr>
            <a:r>
              <a:rPr lang="en-US" sz="1400" b="1" u="none" dirty="0">
                <a:solidFill>
                  <a:schemeClr val="tx2"/>
                </a:solidFill>
              </a:rPr>
              <a:t>Openness to having my own views challenged</a:t>
            </a:r>
          </a:p>
          <a:p>
            <a:pPr marL="114300" indent="-114300">
              <a:buFont typeface="Arial" charset="0"/>
              <a:buChar char="•"/>
              <a:defRPr/>
            </a:pPr>
            <a:r>
              <a:rPr lang="en-US" sz="1400" b="1" u="none" dirty="0">
                <a:solidFill>
                  <a:schemeClr val="tx2"/>
                </a:solidFill>
              </a:rPr>
              <a:t>Ability to see the world from someone else's perspective</a:t>
            </a:r>
          </a:p>
          <a:p>
            <a:pPr marL="114300" indent="-114300">
              <a:buFont typeface="Arial" charset="0"/>
              <a:buChar char="•"/>
              <a:defRPr/>
            </a:pPr>
            <a:r>
              <a:rPr lang="en-US" sz="1400" b="1" u="none" dirty="0">
                <a:solidFill>
                  <a:schemeClr val="tx2"/>
                </a:solidFill>
              </a:rPr>
              <a:t>Ability to discuss and negotiate controversial issues</a:t>
            </a:r>
            <a:endParaRPr lang="en-US" sz="1400" b="1" dirty="0">
              <a:solidFill>
                <a:schemeClr val="tx2"/>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12" name="Pluralistic Orientation"/>
          <p:cNvGraphicFramePr/>
          <p:nvPr>
            <p:extLst>
              <p:ext uri="{D42A27DB-BD31-4B8C-83A1-F6EECF244321}">
                <p14:modId xmlns:p14="http://schemas.microsoft.com/office/powerpoint/2010/main" val="620771930"/>
              </p:ext>
            </p:extLst>
          </p:nvPr>
        </p:nvGraphicFramePr>
        <p:xfrm>
          <a:off x="649288" y="1961515"/>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12</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12</a:t>
            </a:fld>
            <a:endParaRPr lang="en-US"/>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a:t>Academic Self-Concept</a:t>
            </a:r>
            <a:br>
              <a:rPr lang="en-US" dirty="0"/>
            </a:br>
            <a:r>
              <a:rPr lang="en-US" sz="1600" dirty="0"/>
              <a:t/>
            </a:r>
            <a:br>
              <a:rPr lang="en-US" sz="1600" dirty="0"/>
            </a:br>
            <a:r>
              <a:rPr lang="en-US" sz="1600" dirty="0">
                <a:solidFill>
                  <a:schemeClr val="accent4"/>
                </a:solidFill>
              </a:rPr>
              <a:t>Self-awareness and confidence in academic environments help students learn by</a:t>
            </a:r>
            <a:br>
              <a:rPr lang="en-US" sz="1600" dirty="0">
                <a:solidFill>
                  <a:schemeClr val="accent4"/>
                </a:solidFill>
              </a:rPr>
            </a:br>
            <a:r>
              <a:rPr lang="en-US" sz="1600" dirty="0">
                <a:solidFill>
                  <a:schemeClr val="accent4"/>
                </a:solidFill>
              </a:rPr>
              <a:t> encouraging their intellectual inquiry. </a:t>
            </a:r>
            <a:r>
              <a:rPr lang="en-US" sz="1600" i="1" dirty="0">
                <a:solidFill>
                  <a:schemeClr val="accent4"/>
                </a:solidFill>
              </a:rPr>
              <a:t>Academic Self-Concept </a:t>
            </a:r>
            <a:r>
              <a:rPr lang="en-US" sz="1600" dirty="0">
                <a:solidFill>
                  <a:schemeClr val="accent4"/>
                </a:solidFill>
              </a:rPr>
              <a:t>is a unified measure of students’ beliefs about their abilities and confidence in academic environments. </a:t>
            </a:r>
            <a:endParaRPr lang="en-US" sz="1200" dirty="0">
              <a:solidFill>
                <a:schemeClr val="accent4"/>
              </a:solidFill>
            </a:endParaRPr>
          </a:p>
        </p:txBody>
      </p:sp>
      <p:graphicFrame>
        <p:nvGraphicFramePr>
          <p:cNvPr id="9" name="Academic Self-Concept"/>
          <p:cNvGraphicFramePr>
            <a:graphicFrameLocks/>
          </p:cNvGraphicFramePr>
          <p:nvPr>
            <p:extLst>
              <p:ext uri="{D42A27DB-BD31-4B8C-83A1-F6EECF244321}">
                <p14:modId xmlns:p14="http://schemas.microsoft.com/office/powerpoint/2010/main" val="2795055763"/>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943600" y="2514600"/>
            <a:ext cx="3124200" cy="1200329"/>
          </a:xfrm>
          <a:prstGeom prst="rect">
            <a:avLst/>
          </a:prstGeom>
          <a:noFill/>
          <a:ln w="9525">
            <a:noFill/>
            <a:miter lim="800000"/>
            <a:headEnd/>
            <a:tailEnd/>
          </a:ln>
        </p:spPr>
        <p:txBody>
          <a:bodyPr wrap="square">
            <a:spAutoFit/>
          </a:bodyPr>
          <a:lstStyle/>
          <a:p>
            <a:pPr algn="ctr">
              <a:defRPr/>
            </a:pPr>
            <a:r>
              <a:rPr lang="en-US" sz="1200" b="1" dirty="0" smtClean="0">
                <a:solidFill>
                  <a:schemeClr val="tx2"/>
                </a:solidFill>
              </a:rPr>
              <a:t>Construct </a:t>
            </a:r>
            <a:r>
              <a:rPr lang="en-US" sz="1200" b="1" dirty="0">
                <a:solidFill>
                  <a:schemeClr val="tx2"/>
                </a:solidFill>
              </a:rPr>
              <a:t>Items</a:t>
            </a:r>
          </a:p>
          <a:p>
            <a:pPr>
              <a:defRPr/>
            </a:pPr>
            <a:endParaRPr lang="en-US" sz="1200" b="1" dirty="0">
              <a:solidFill>
                <a:schemeClr val="tx2"/>
              </a:solidFill>
            </a:endParaRPr>
          </a:p>
          <a:p>
            <a:pPr marL="119063" indent="-119063">
              <a:buFont typeface="Arial" pitchFamily="34" charset="0"/>
              <a:buChar char="•"/>
              <a:defRPr/>
            </a:pPr>
            <a:r>
              <a:rPr lang="en-US" sz="1200" b="1" u="none" dirty="0">
                <a:solidFill>
                  <a:schemeClr val="tx2"/>
                </a:solidFill>
              </a:rPr>
              <a:t>Self-rated academic ability</a:t>
            </a:r>
          </a:p>
          <a:p>
            <a:pPr marL="119063" indent="-119063">
              <a:buFont typeface="Arial" pitchFamily="34" charset="0"/>
              <a:buChar char="•"/>
              <a:defRPr/>
            </a:pPr>
            <a:r>
              <a:rPr lang="en-US" sz="1200" b="1" u="none" dirty="0">
                <a:solidFill>
                  <a:schemeClr val="tx2"/>
                </a:solidFill>
              </a:rPr>
              <a:t>Self-rated self-confidence (intellectual)</a:t>
            </a:r>
          </a:p>
          <a:p>
            <a:pPr marL="119063" indent="-119063">
              <a:buFont typeface="Arial" pitchFamily="34" charset="0"/>
              <a:buChar char="•"/>
              <a:defRPr/>
            </a:pPr>
            <a:r>
              <a:rPr lang="en-US" sz="1200" b="1" u="none" dirty="0">
                <a:solidFill>
                  <a:schemeClr val="tx2"/>
                </a:solidFill>
              </a:rPr>
              <a:t>Self-rated drive to achieve</a:t>
            </a:r>
          </a:p>
          <a:p>
            <a:pPr marL="119063" indent="-119063">
              <a:buFont typeface="Arial" pitchFamily="34" charset="0"/>
              <a:buChar char="•"/>
              <a:defRPr/>
            </a:pPr>
            <a:r>
              <a:rPr lang="en-US" sz="1200" b="1" u="none" dirty="0">
                <a:solidFill>
                  <a:schemeClr val="tx2"/>
                </a:solidFill>
              </a:rPr>
              <a:t>Self-rated mathematical ability </a:t>
            </a:r>
          </a:p>
        </p:txBody>
      </p:sp>
      <p:sp>
        <p:nvSpPr>
          <p:cNvPr id="15" name="Rectangle 15"/>
          <p:cNvSpPr>
            <a:spLocks noChangeArrowheads="1"/>
          </p:cNvSpPr>
          <p:nvPr/>
        </p:nvSpPr>
        <p:spPr bwMode="auto">
          <a:xfrm>
            <a:off x="1938528" y="6054298"/>
            <a:ext cx="3471672" cy="307777"/>
          </a:xfrm>
          <a:prstGeom prst="rect">
            <a:avLst/>
          </a:prstGeom>
          <a:noFill/>
          <a:ln w="9525">
            <a:noFill/>
            <a:miter lim="800000"/>
            <a:headEnd/>
            <a:tailEnd/>
          </a:ln>
        </p:spPr>
        <p:txBody>
          <a:bodyPr wrap="square">
            <a:spAutoFit/>
          </a:bodyPr>
          <a:lstStyle/>
          <a:p>
            <a:pPr>
              <a:defRPr/>
            </a:pPr>
            <a:r>
              <a:rPr lang="en-US" sz="1400" b="1" u="none" dirty="0">
                <a:solidFill>
                  <a:schemeClr val="accent4"/>
                </a:solidFill>
              </a:rPr>
              <a:t>■</a:t>
            </a:r>
            <a:r>
              <a:rPr lang="en-US" sz="1400" b="1" u="none" dirty="0">
                <a:solidFill>
                  <a:schemeClr val="tx2"/>
                </a:solidFill>
              </a:rPr>
              <a:t> Your Institution  ■ Comparison Group</a:t>
            </a:r>
          </a:p>
        </p:txBody>
      </p:sp>
      <p:sp>
        <p:nvSpPr>
          <p:cNvPr id="3" name="Rectangle 2"/>
          <p:cNvSpPr/>
          <p:nvPr/>
        </p:nvSpPr>
        <p:spPr bwMode="auto">
          <a:xfrm>
            <a:off x="838200" y="5269992"/>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4" name="Rectangle 3"/>
          <p:cNvSpPr/>
          <p:nvPr/>
        </p:nvSpPr>
        <p:spPr bwMode="auto">
          <a:xfrm>
            <a:off x="838200" y="5562600"/>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dirty="0" smtClean="0"/>
              <a:t>2017 </a:t>
            </a:r>
            <a:r>
              <a:rPr lang="en-US" dirty="0"/>
              <a:t>College Senior Survey</a:t>
            </a:r>
          </a:p>
        </p:txBody>
      </p:sp>
    </p:spTree>
    <p:extLst>
      <p:ext uri="{BB962C8B-B14F-4D97-AF65-F5344CB8AC3E}">
        <p14:creationId xmlns:p14="http://schemas.microsoft.com/office/powerpoint/2010/main" val="19509588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13</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13</a:t>
            </a:fld>
            <a:endParaRPr lang="en-US"/>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Faculty Interaction</a:t>
            </a:r>
            <a:br>
              <a:rPr lang="en-US" dirty="0"/>
            </a:br>
            <a:r>
              <a:rPr lang="en-US" sz="1600" dirty="0"/>
              <a:t/>
            </a:r>
            <a:br>
              <a:rPr lang="en-US" sz="1600" dirty="0"/>
            </a:br>
            <a:r>
              <a:rPr lang="en-US" sz="1600" i="1" dirty="0">
                <a:solidFill>
                  <a:schemeClr val="accent4"/>
                </a:solidFill>
              </a:rPr>
              <a:t>Faculty Interaction: Mentorship </a:t>
            </a:r>
            <a:r>
              <a:rPr lang="en-US" sz="1600" dirty="0">
                <a:solidFill>
                  <a:schemeClr val="accent4"/>
                </a:solidFill>
              </a:rPr>
              <a:t>measures the extent to which students and </a:t>
            </a:r>
            <a:br>
              <a:rPr lang="en-US" sz="1600" dirty="0">
                <a:solidFill>
                  <a:schemeClr val="accent4"/>
                </a:solidFill>
              </a:rPr>
            </a:br>
            <a:r>
              <a:rPr lang="en-US" sz="1600" dirty="0">
                <a:solidFill>
                  <a:schemeClr val="accent4"/>
                </a:solidFill>
              </a:rPr>
              <a:t>faculty have mentoring relationships that foster both academic and personal </a:t>
            </a:r>
            <a:br>
              <a:rPr lang="en-US" sz="1600" dirty="0">
                <a:solidFill>
                  <a:schemeClr val="accent4"/>
                </a:solidFill>
              </a:rPr>
            </a:br>
            <a:r>
              <a:rPr lang="en-US" sz="1600" dirty="0">
                <a:solidFill>
                  <a:schemeClr val="accent4"/>
                </a:solidFill>
              </a:rPr>
              <a:t>support and guidance. </a:t>
            </a:r>
          </a:p>
        </p:txBody>
      </p:sp>
      <p:graphicFrame>
        <p:nvGraphicFramePr>
          <p:cNvPr id="9" name="Faculty Interaction"/>
          <p:cNvGraphicFramePr>
            <a:graphicFrameLocks noChangeAspect="1"/>
          </p:cNvGraphicFramePr>
          <p:nvPr>
            <p:custDataLst>
              <p:tags r:id="rId1"/>
            </p:custDataLst>
            <p:extLst>
              <p:ext uri="{D42A27DB-BD31-4B8C-83A1-F6EECF244321}">
                <p14:modId xmlns:p14="http://schemas.microsoft.com/office/powerpoint/2010/main" val="3920648441"/>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1" name="TextBox 1"/>
          <p:cNvSpPr txBox="1"/>
          <p:nvPr/>
        </p:nvSpPr>
        <p:spPr>
          <a:xfrm>
            <a:off x="5715000" y="1828800"/>
            <a:ext cx="31242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dirty="0" smtClean="0">
                <a:solidFill>
                  <a:schemeClr val="tx2"/>
                </a:solidFill>
              </a:rPr>
              <a:t>Construct </a:t>
            </a:r>
            <a:r>
              <a:rPr lang="en-US" sz="1400" b="1" dirty="0">
                <a:solidFill>
                  <a:schemeClr val="tx2"/>
                </a:solidFill>
              </a:rPr>
              <a:t>Items</a:t>
            </a:r>
          </a:p>
          <a:p>
            <a:pPr>
              <a:defRPr/>
            </a:pP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Help in achieving your professional goals </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Advice and guidance about your educational program</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Emotional support and encouragement</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Feedback on your academic work (outside of grades)</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An opportunity to discuss coursework outside of class</a:t>
            </a:r>
          </a:p>
          <a:p>
            <a:pPr marL="114300" indent="-114300">
              <a:buFont typeface="Arial" pitchFamily="34" charset="0"/>
              <a:buChar char="•"/>
              <a:defRPr/>
            </a:pPr>
            <a:r>
              <a:rPr lang="en-US" sz="1400" b="1" u="none" dirty="0">
                <a:solidFill>
                  <a:schemeClr val="tx2"/>
                </a:solidFill>
              </a:rPr>
              <a:t>Encouragement to pursue graduate/professional study</a:t>
            </a:r>
          </a:p>
          <a:p>
            <a:pPr marL="114300" indent="-114300">
              <a:buFont typeface="Arial" pitchFamily="34" charset="0"/>
              <a:buChar char="•"/>
              <a:defRPr/>
            </a:pPr>
            <a:r>
              <a:rPr lang="en-US" sz="1400" b="1" u="none" dirty="0">
                <a:solidFill>
                  <a:schemeClr val="tx2"/>
                </a:solidFill>
              </a:rPr>
              <a:t>Help to improve your study skills</a:t>
            </a:r>
          </a:p>
          <a:p>
            <a:pPr marL="114300" indent="-114300">
              <a:buFont typeface="Arial" pitchFamily="34" charset="0"/>
              <a:buChar char="•"/>
              <a:defRPr/>
            </a:pPr>
            <a:r>
              <a:rPr lang="en-US" sz="1400" b="1" u="none" dirty="0">
                <a:solidFill>
                  <a:schemeClr val="tx2"/>
                </a:solidFill>
              </a:rPr>
              <a:t>A letter of recommendation</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An opportunity to work on a research project</a:t>
            </a:r>
            <a:endParaRPr lang="en-US" sz="1400" b="1" dirty="0">
              <a:solidFill>
                <a:schemeClr val="tx2"/>
              </a:solidFill>
            </a:endParaRPr>
          </a:p>
        </p:txBody>
      </p:sp>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14</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14</a:t>
            </a:fld>
            <a:endParaRPr lang="en-US"/>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1526623724"/>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General Interpersonal Validation </a:t>
            </a:r>
            <a:r>
              <a:rPr lang="en-US" sz="1600" b="1" u="none" kern="0" dirty="0">
                <a:solidFill>
                  <a:srgbClr val="7680AC"/>
                </a:solidFill>
                <a:latin typeface="Franklin Gothic Medium" panose="020B0603020102020204" pitchFamily="34" charset="0"/>
                <a:ea typeface="+mj-ea"/>
                <a:cs typeface="+mj-cs"/>
              </a:rPr>
              <a:t/>
            </a:r>
            <a:br>
              <a:rPr lang="en-US" sz="1600" b="1" u="none" kern="0" dirty="0">
                <a:solidFill>
                  <a:srgbClr val="7680AC"/>
                </a:solidFill>
                <a:latin typeface="Franklin Gothic Medium" panose="020B0603020102020204" pitchFamily="34" charset="0"/>
                <a:ea typeface="+mj-ea"/>
                <a:cs typeface="+mj-cs"/>
              </a:rPr>
            </a:br>
            <a:endParaRPr lang="en-US" sz="1600" b="1" u="none" kern="0" dirty="0">
              <a:solidFill>
                <a:srgbClr val="7680AC"/>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These items measure the extent to which students believe faculty and staff provide</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
        <p:nvSpPr>
          <p:cNvPr id="3" name="TextBox 2"/>
          <p:cNvSpPr txBox="1"/>
          <p:nvPr/>
        </p:nvSpPr>
        <p:spPr>
          <a:xfrm>
            <a:off x="681853" y="5181600"/>
            <a:ext cx="2033637" cy="646331"/>
          </a:xfrm>
          <a:prstGeom prst="rect">
            <a:avLst/>
          </a:prstGeom>
          <a:noFill/>
        </p:spPr>
        <p:txBody>
          <a:bodyPr wrap="square" rtlCol="0">
            <a:spAutoFit/>
          </a:bodyPr>
          <a:lstStyle/>
          <a:p>
            <a:pPr algn="ctr"/>
            <a:r>
              <a:rPr lang="en-US" sz="1200" b="1" u="none" dirty="0">
                <a:solidFill>
                  <a:schemeClr val="tx2"/>
                </a:solidFill>
              </a:rPr>
              <a:t>At least one </a:t>
            </a:r>
            <a:r>
              <a:rPr lang="en-US" sz="1200" b="1" dirty="0">
                <a:solidFill>
                  <a:schemeClr val="tx2"/>
                </a:solidFill>
              </a:rPr>
              <a:t>faculty</a:t>
            </a:r>
            <a:r>
              <a:rPr lang="en-US" sz="1200" b="1" u="none" dirty="0">
                <a:solidFill>
                  <a:schemeClr val="tx2"/>
                </a:solidFill>
              </a:rPr>
              <a:t> member has taken an interest in my development</a:t>
            </a:r>
          </a:p>
        </p:txBody>
      </p:sp>
      <p:sp>
        <p:nvSpPr>
          <p:cNvPr id="4" name="TextBox 3"/>
          <p:cNvSpPr txBox="1"/>
          <p:nvPr/>
        </p:nvSpPr>
        <p:spPr>
          <a:xfrm>
            <a:off x="2847110" y="5181600"/>
            <a:ext cx="1905000" cy="646331"/>
          </a:xfrm>
          <a:prstGeom prst="rect">
            <a:avLst/>
          </a:prstGeom>
          <a:noFill/>
        </p:spPr>
        <p:txBody>
          <a:bodyPr wrap="square" rtlCol="0">
            <a:spAutoFit/>
          </a:bodyPr>
          <a:lstStyle/>
          <a:p>
            <a:pPr algn="ctr"/>
            <a:r>
              <a:rPr lang="en-US" sz="1200" b="1" u="none" dirty="0">
                <a:solidFill>
                  <a:schemeClr val="tx2"/>
                </a:solidFill>
              </a:rPr>
              <a:t>At least one </a:t>
            </a:r>
            <a:r>
              <a:rPr lang="en-US" sz="1200" b="1" dirty="0">
                <a:solidFill>
                  <a:schemeClr val="tx2"/>
                </a:solidFill>
              </a:rPr>
              <a:t>staff</a:t>
            </a:r>
            <a:r>
              <a:rPr lang="en-US" sz="1200" b="1" u="none" dirty="0">
                <a:solidFill>
                  <a:schemeClr val="tx2"/>
                </a:solidFill>
              </a:rPr>
              <a:t> member has taken  an interest in my development</a:t>
            </a:r>
          </a:p>
        </p:txBody>
      </p:sp>
      <p:sp>
        <p:nvSpPr>
          <p:cNvPr id="5" name="TextBox 4"/>
          <p:cNvSpPr txBox="1"/>
          <p:nvPr/>
        </p:nvSpPr>
        <p:spPr>
          <a:xfrm>
            <a:off x="4953000" y="5181600"/>
            <a:ext cx="1906588" cy="646331"/>
          </a:xfrm>
          <a:prstGeom prst="rect">
            <a:avLst/>
          </a:prstGeom>
          <a:noFill/>
        </p:spPr>
        <p:txBody>
          <a:bodyPr wrap="square" rtlCol="0">
            <a:spAutoFit/>
          </a:bodyPr>
          <a:lstStyle/>
          <a:p>
            <a:pPr algn="ctr"/>
            <a:r>
              <a:rPr lang="en-US" sz="1200" b="1" u="none" dirty="0">
                <a:solidFill>
                  <a:schemeClr val="tx2"/>
                </a:solidFill>
              </a:rPr>
              <a:t>Faculty believe in my potential to succeed academically</a:t>
            </a:r>
          </a:p>
        </p:txBody>
      </p:sp>
      <p:sp>
        <p:nvSpPr>
          <p:cNvPr id="6" name="TextBox 5"/>
          <p:cNvSpPr txBox="1"/>
          <p:nvPr/>
        </p:nvSpPr>
        <p:spPr>
          <a:xfrm>
            <a:off x="7108968" y="5181600"/>
            <a:ext cx="1827212" cy="461665"/>
          </a:xfrm>
          <a:prstGeom prst="rect">
            <a:avLst/>
          </a:prstGeom>
          <a:noFill/>
        </p:spPr>
        <p:txBody>
          <a:bodyPr wrap="square" rtlCol="0">
            <a:spAutoFit/>
          </a:bodyPr>
          <a:lstStyle/>
          <a:p>
            <a:pPr algn="ctr"/>
            <a:r>
              <a:rPr lang="en-US" sz="1200" b="1" u="none" dirty="0">
                <a:solidFill>
                  <a:schemeClr val="tx2"/>
                </a:solidFill>
              </a:rPr>
              <a:t>Faculty empower </a:t>
            </a:r>
          </a:p>
          <a:p>
            <a:pPr algn="ctr"/>
            <a:r>
              <a:rPr lang="en-US" sz="1200" b="1" u="none" dirty="0">
                <a:solidFill>
                  <a:schemeClr val="tx2"/>
                </a:solidFill>
              </a:rPr>
              <a:t>me to learn here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15</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15</a:t>
            </a:fld>
            <a:endParaRPr lang="en-US"/>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Academic Outcomes</a:t>
            </a:r>
            <a:r>
              <a:rPr lang="en-US" sz="1600" dirty="0"/>
              <a:t/>
            </a:r>
            <a:br>
              <a:rPr lang="en-US" sz="1600" dirty="0"/>
            </a:br>
            <a:r>
              <a:rPr lang="en-US" sz="1600" dirty="0"/>
              <a:t/>
            </a:r>
            <a:br>
              <a:rPr lang="en-US" sz="1600" dirty="0"/>
            </a:br>
            <a:r>
              <a:rPr lang="en-US" sz="1600" dirty="0">
                <a:solidFill>
                  <a:schemeClr val="accent4"/>
                </a:solidFill>
              </a:rPr>
              <a:t>These items illustrate the extent to which students agree that this institution </a:t>
            </a:r>
            <a:r>
              <a:rPr lang="en-US" sz="1600" dirty="0" smtClean="0">
                <a:solidFill>
                  <a:schemeClr val="accent4"/>
                </a:solidFill>
              </a:rPr>
              <a:t/>
            </a:r>
            <a:br>
              <a:rPr lang="en-US" sz="1600" dirty="0" smtClean="0">
                <a:solidFill>
                  <a:schemeClr val="accent4"/>
                </a:solidFill>
              </a:rPr>
            </a:br>
            <a:r>
              <a:rPr lang="en-US" sz="1600" dirty="0" smtClean="0">
                <a:solidFill>
                  <a:schemeClr val="accent4"/>
                </a:solidFill>
              </a:rPr>
              <a:t>has </a:t>
            </a:r>
            <a:r>
              <a:rPr lang="en-US" sz="1600" dirty="0">
                <a:solidFill>
                  <a:schemeClr val="accent4"/>
                </a:solidFill>
              </a:rPr>
              <a:t>contributed to their academic skills and abilities.</a:t>
            </a:r>
            <a:r>
              <a:rPr lang="en-US" sz="1600" dirty="0"/>
              <a:t/>
            </a:r>
            <a:br>
              <a:rPr lang="en-US" sz="1600" dirty="0"/>
            </a:br>
            <a:endParaRPr lang="en-US" sz="1200" dirty="0"/>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2415541351"/>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2522100453"/>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xmlns="" val="20000"/>
                    </a:ext>
                  </a:extLst>
                </a:gridCol>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3924699703"/>
              </p:ext>
            </p:extLst>
          </p:nvPr>
        </p:nvGraphicFramePr>
        <p:xfrm>
          <a:off x="3429000" y="5105400"/>
          <a:ext cx="2743200" cy="457200"/>
        </p:xfrm>
        <a:graphic>
          <a:graphicData uri="http://schemas.openxmlformats.org/drawingml/2006/table">
            <a:tbl>
              <a:tblPr/>
              <a:tblGrid>
                <a:gridCol w="2743200">
                  <a:extLst>
                    <a:ext uri="{9D8B030D-6E8A-4147-A177-3AD203B41FA5}">
                      <a16:colId xmlns:a16="http://schemas.microsoft.com/office/drawing/2014/main" xmlns=""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Critical thinking skills</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82147971"/>
              </p:ext>
            </p:extLst>
          </p:nvPr>
        </p:nvGraphicFramePr>
        <p:xfrm>
          <a:off x="6248400" y="5105400"/>
          <a:ext cx="2819400" cy="457200"/>
        </p:xfrm>
        <a:graphic>
          <a:graphicData uri="http://schemas.openxmlformats.org/drawingml/2006/table">
            <a:tbl>
              <a:tblPr/>
              <a:tblGrid>
                <a:gridCol w="2819400">
                  <a:extLst>
                    <a:ext uri="{9D8B030D-6E8A-4147-A177-3AD203B41FA5}">
                      <a16:colId xmlns:a16="http://schemas.microsoft.com/office/drawing/2014/main" xmlns=""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Problem-solving skills</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16</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16</a:t>
            </a:fld>
            <a:endParaRPr lang="en-US"/>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a:t>Academic Enhancement Experiences</a:t>
            </a:r>
            <a:r>
              <a:rPr lang="en-US" sz="1600" dirty="0"/>
              <a:t/>
            </a:r>
            <a:br>
              <a:rPr lang="en-US" sz="1600" dirty="0"/>
            </a:br>
            <a:r>
              <a:rPr lang="en-US" sz="1600" dirty="0">
                <a:solidFill>
                  <a:schemeClr val="accent1"/>
                </a:solidFill>
              </a:rPr>
              <a:t/>
            </a:r>
            <a:br>
              <a:rPr lang="en-US" sz="1600" dirty="0">
                <a:solidFill>
                  <a:schemeClr val="accent1"/>
                </a:solidFill>
              </a:rPr>
            </a:br>
            <a:r>
              <a:rPr lang="en-US" sz="1600" dirty="0">
                <a:solidFill>
                  <a:schemeClr val="accent4"/>
                </a:solidFill>
              </a:rPr>
              <a:t>Opportunities to apply learning inside and outside the classroom augment </a:t>
            </a:r>
            <a:br>
              <a:rPr lang="en-US" sz="1600" dirty="0">
                <a:solidFill>
                  <a:schemeClr val="accent4"/>
                </a:solidFill>
              </a:rPr>
            </a:br>
            <a:r>
              <a:rPr lang="en-US" sz="1600" dirty="0">
                <a:solidFill>
                  <a:schemeClr val="accent4"/>
                </a:solidFill>
              </a:rPr>
              <a:t>students’ academic involvement, allowing them to make meaningful intellectual </a:t>
            </a:r>
            <a:br>
              <a:rPr lang="en-US" sz="1600" dirty="0">
                <a:solidFill>
                  <a:schemeClr val="accent4"/>
                </a:solidFill>
              </a:rPr>
            </a:br>
            <a:r>
              <a:rPr lang="en-US" sz="1600" dirty="0">
                <a:solidFill>
                  <a:schemeClr val="accent4"/>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3838471598"/>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TextBox 11"/>
          <p:cNvSpPr txBox="1">
            <a:spLocks noChangeArrowheads="1"/>
          </p:cNvSpPr>
          <p:nvPr/>
        </p:nvSpPr>
        <p:spPr bwMode="auto">
          <a:xfrm>
            <a:off x="533400" y="5105400"/>
            <a:ext cx="8458200" cy="830997"/>
          </a:xfrm>
          <a:prstGeom prst="rect">
            <a:avLst/>
          </a:prstGeom>
          <a:noFill/>
          <a:ln w="9525">
            <a:noFill/>
            <a:miter lim="800000"/>
            <a:headEnd/>
            <a:tailEnd/>
          </a:ln>
        </p:spPr>
        <p:txBody>
          <a:bodyPr numCol="3">
            <a:spAutoFit/>
          </a:bodyPr>
          <a:lstStyle/>
          <a:p>
            <a:pPr algn="ctr">
              <a:defRPr/>
            </a:pPr>
            <a:r>
              <a:rPr lang="en-US" sz="1200" b="1" u="none" dirty="0">
                <a:solidFill>
                  <a:schemeClr val="tx2"/>
                </a:solidFill>
              </a:rPr>
              <a:t>Completed a culminating experience for your degree (e.g., capstone course/project, thesis, comp exam)</a:t>
            </a:r>
          </a:p>
          <a:p>
            <a:pPr algn="ctr">
              <a:defRPr/>
            </a:pPr>
            <a:endParaRPr lang="en-US" sz="1200" b="1" u="none" dirty="0">
              <a:solidFill>
                <a:schemeClr val="tx2"/>
              </a:solidFill>
            </a:endParaRPr>
          </a:p>
          <a:p>
            <a:pPr algn="ctr">
              <a:defRPr/>
            </a:pPr>
            <a:r>
              <a:rPr lang="en-US" sz="1200" b="1" u="none" dirty="0">
                <a:solidFill>
                  <a:schemeClr val="tx2"/>
                </a:solidFill>
              </a:rPr>
              <a:t>Participated in an undergraduate </a:t>
            </a:r>
          </a:p>
          <a:p>
            <a:pPr algn="ctr">
              <a:defRPr/>
            </a:pPr>
            <a:r>
              <a:rPr lang="en-US" sz="1200" b="1" u="none" dirty="0">
                <a:solidFill>
                  <a:schemeClr val="tx2"/>
                </a:solidFill>
              </a:rPr>
              <a:t>research program</a:t>
            </a:r>
          </a:p>
          <a:p>
            <a:pPr algn="ctr">
              <a:defRPr/>
            </a:pPr>
            <a:r>
              <a:rPr lang="en-US" sz="1200" b="1" u="none" dirty="0">
                <a:solidFill>
                  <a:schemeClr val="tx2"/>
                </a:solidFill>
              </a:rPr>
              <a:t> </a:t>
            </a:r>
          </a:p>
          <a:p>
            <a:pPr algn="ctr">
              <a:defRPr/>
            </a:pPr>
            <a:endParaRPr lang="en-US" sz="1200" b="1" u="none" dirty="0">
              <a:solidFill>
                <a:schemeClr val="tx2"/>
              </a:solidFill>
            </a:endParaRPr>
          </a:p>
          <a:p>
            <a:pPr algn="ctr">
              <a:defRPr/>
            </a:pPr>
            <a:r>
              <a:rPr lang="en-US" sz="1200" b="1" u="none" dirty="0">
                <a:solidFill>
                  <a:schemeClr val="tx2"/>
                </a:solidFill>
              </a:rPr>
              <a:t>Participated in an internship </a:t>
            </a:r>
          </a:p>
          <a:p>
            <a:pPr algn="ctr">
              <a:defRPr/>
            </a:pPr>
            <a:r>
              <a:rPr lang="en-US" sz="1200" b="1" u="none" dirty="0">
                <a:solidFill>
                  <a:schemeClr val="tx2"/>
                </a:solidFill>
              </a:rPr>
              <a:t>program</a:t>
            </a:r>
          </a:p>
        </p:txBody>
      </p:sp>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17</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17</a:t>
            </a:fld>
            <a:endParaRPr lang="en-US"/>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Active and Collaborative Learning</a:t>
            </a:r>
            <a:r>
              <a:rPr lang="en-US" sz="1600" dirty="0"/>
              <a:t/>
            </a:r>
            <a:br>
              <a:rPr lang="en-US" sz="1600" dirty="0"/>
            </a:br>
            <a:r>
              <a:rPr lang="en-US" sz="1600" dirty="0"/>
              <a:t/>
            </a:r>
            <a:br>
              <a:rPr lang="en-US" sz="1600" dirty="0"/>
            </a:br>
            <a:r>
              <a:rPr lang="en-US" sz="1600" dirty="0">
                <a:solidFill>
                  <a:schemeClr val="accent4"/>
                </a:solidFill>
              </a:rPr>
              <a:t>These items illustrate the extent to which students have deepened their </a:t>
            </a:r>
            <a:br>
              <a:rPr lang="en-US" sz="1600" dirty="0">
                <a:solidFill>
                  <a:schemeClr val="accent4"/>
                </a:solidFill>
              </a:rPr>
            </a:br>
            <a:r>
              <a:rPr lang="en-US" sz="1600" dirty="0">
                <a:solidFill>
                  <a:schemeClr val="accent4"/>
                </a:solidFill>
              </a:rPr>
              <a:t>knowledge of course material through interaction with faculty and other students.</a:t>
            </a:r>
            <a:endParaRPr lang="en-US" sz="1200" dirty="0">
              <a:solidFill>
                <a:schemeClr val="accent4"/>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2884489878"/>
              </p:ext>
            </p:extLst>
          </p:nvPr>
        </p:nvGraphicFramePr>
        <p:xfrm>
          <a:off x="377172" y="1524000"/>
          <a:ext cx="8237255" cy="33782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914400" y="4785057"/>
            <a:ext cx="1981200" cy="646331"/>
          </a:xfrm>
          <a:prstGeom prst="rect">
            <a:avLst/>
          </a:prstGeom>
          <a:noFill/>
          <a:ln w="9525">
            <a:noFill/>
            <a:miter lim="800000"/>
            <a:headEnd/>
            <a:tailEnd/>
          </a:ln>
        </p:spPr>
        <p:txBody>
          <a:bodyPr wrap="square">
            <a:spAutoFit/>
          </a:bodyPr>
          <a:lstStyle/>
          <a:p>
            <a:pPr algn="ctr">
              <a:defRPr/>
            </a:pPr>
            <a:r>
              <a:rPr lang="en-US" sz="1200" b="1" u="none" dirty="0">
                <a:solidFill>
                  <a:schemeClr val="tx2"/>
                </a:solidFill>
              </a:rPr>
              <a:t>Integrate skills and knowledge from different sources and experiences</a:t>
            </a:r>
          </a:p>
        </p:txBody>
      </p:sp>
      <p:sp>
        <p:nvSpPr>
          <p:cNvPr id="18442" name="TextBox 10"/>
          <p:cNvSpPr txBox="1">
            <a:spLocks noChangeArrowheads="1"/>
          </p:cNvSpPr>
          <p:nvPr/>
        </p:nvSpPr>
        <p:spPr bwMode="auto">
          <a:xfrm>
            <a:off x="2895600" y="4785057"/>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Tutored another college student</a:t>
            </a:r>
          </a:p>
        </p:txBody>
      </p:sp>
      <p:sp>
        <p:nvSpPr>
          <p:cNvPr id="11" name="TextBox 11"/>
          <p:cNvSpPr txBox="1">
            <a:spLocks noChangeArrowheads="1"/>
          </p:cNvSpPr>
          <p:nvPr/>
        </p:nvSpPr>
        <p:spPr bwMode="auto">
          <a:xfrm>
            <a:off x="4800600" y="4803381"/>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2017 College Senior Survey</a:t>
            </a:r>
            <a:endParaRPr lang="en-US" dirty="0"/>
          </a:p>
        </p:txBody>
      </p:sp>
      <p:sp>
        <p:nvSpPr>
          <p:cNvPr id="13" name="TextBox 11"/>
          <p:cNvSpPr txBox="1">
            <a:spLocks noChangeArrowheads="1"/>
          </p:cNvSpPr>
          <p:nvPr/>
        </p:nvSpPr>
        <p:spPr bwMode="auto">
          <a:xfrm>
            <a:off x="6742289" y="4792092"/>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Worked with classmates on group projects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18</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18</a:t>
            </a:fld>
            <a:endParaRPr lang="en-US"/>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b="1" u="none" dirty="0">
                <a:solidFill>
                  <a:schemeClr val="tx2"/>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b="1" u="none" dirty="0">
                <a:solidFill>
                  <a:schemeClr val="tx2"/>
                </a:solidFill>
              </a:rPr>
              <a:t>Writing ability</a:t>
            </a:r>
          </a:p>
        </p:txBody>
      </p:sp>
      <p:graphicFrame>
        <p:nvGraphicFramePr>
          <p:cNvPr id="10" name="Written Oral Comm"/>
          <p:cNvGraphicFramePr>
            <a:graphicFrameLocks noChangeAspect="1"/>
          </p:cNvGraphicFramePr>
          <p:nvPr>
            <p:custDataLst>
              <p:tags r:id="rId1"/>
            </p:custDataLst>
            <p:extLst>
              <p:ext uri="{D42A27DB-BD31-4B8C-83A1-F6EECF244321}">
                <p14:modId xmlns:p14="http://schemas.microsoft.com/office/powerpoint/2010/main" val="3423463247"/>
              </p:ext>
            </p:ext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mj-lt"/>
                <a:ea typeface="+mj-ea"/>
                <a:cs typeface="+mj-cs"/>
              </a:rPr>
              <a:t> </a:t>
            </a:r>
            <a:r>
              <a:rPr lang="en-US" sz="2800" b="1" u="none" kern="0" dirty="0">
                <a:solidFill>
                  <a:schemeClr val="tx2"/>
                </a:solidFill>
                <a:latin typeface="Franklin Gothic Medium" panose="020B0603020102020204" pitchFamily="34" charset="0"/>
                <a:ea typeface="+mj-ea"/>
                <a:cs typeface="+mj-cs"/>
              </a:rPr>
              <a:t>Written and Oral Communication</a:t>
            </a:r>
            <a:r>
              <a:rPr lang="en-US" sz="1600" b="1" u="none" kern="0" dirty="0">
                <a:solidFill>
                  <a:schemeClr val="tx2"/>
                </a:solidFill>
                <a:latin typeface="Franklin Gothic Medium" panose="020B0603020102020204" pitchFamily="34" charset="0"/>
                <a:ea typeface="+mj-ea"/>
                <a:cs typeface="+mj-cs"/>
              </a:rPr>
              <a:t/>
            </a:r>
            <a:br>
              <a:rPr lang="en-US" sz="1600" b="1" u="none" kern="0" dirty="0">
                <a:solidFill>
                  <a:schemeClr val="tx2"/>
                </a:solidFill>
                <a:latin typeface="Franklin Gothic Medium" panose="020B0603020102020204" pitchFamily="34" charset="0"/>
                <a:ea typeface="+mj-ea"/>
                <a:cs typeface="+mj-cs"/>
              </a:rPr>
            </a:br>
            <a:r>
              <a:rPr lang="en-US" sz="1600" b="1" u="none" dirty="0">
                <a:solidFill>
                  <a:schemeClr val="tx2"/>
                </a:solidFill>
                <a:latin typeface="Franklin Gothic Medium" panose="020B0603020102020204" pitchFamily="34" charset="0"/>
              </a:rPr>
              <a:t> </a:t>
            </a:r>
          </a:p>
          <a:p>
            <a:pPr algn="ctr" eaLnBrk="1" hangingPunct="1">
              <a:defRPr/>
            </a:pPr>
            <a:r>
              <a:rPr lang="en-US" sz="1600" b="1" u="none" dirty="0">
                <a:solidFill>
                  <a:schemeClr val="accent4"/>
                </a:solidFill>
                <a:latin typeface="Franklin Gothic Medium" panose="020B0603020102020204" pitchFamily="34" charset="0"/>
              </a:rPr>
              <a:t>Effective communication skills are essential prerequisites for success in</a:t>
            </a:r>
            <a:br>
              <a:rPr lang="en-US" sz="1600" b="1" u="none" dirty="0">
                <a:solidFill>
                  <a:schemeClr val="accent4"/>
                </a:solidFill>
                <a:latin typeface="Franklin Gothic Medium" panose="020B0603020102020204" pitchFamily="34" charset="0"/>
              </a:rPr>
            </a:br>
            <a:r>
              <a:rPr lang="en-US" sz="1600" b="1" u="none" dirty="0">
                <a:solidFill>
                  <a:schemeClr val="accent4"/>
                </a:solidFill>
                <a:latin typeface="Franklin Gothic Medium" panose="020B0603020102020204" pitchFamily="34" charset="0"/>
              </a:rPr>
              <a:t>today's world, both personally and professionally. </a:t>
            </a:r>
            <a:endParaRPr lang="en-US" sz="1200" b="1" u="none" kern="0" dirty="0">
              <a:solidFill>
                <a:schemeClr val="accent4"/>
              </a:solidFill>
              <a:latin typeface="Franklin Gothic Medium" panose="020B0603020102020204" pitchFamily="34" charset="0"/>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a:xfrm>
            <a:off x="0" y="2735262"/>
            <a:ext cx="9144000" cy="1379538"/>
          </a:xfrm>
          <a:solidFill>
            <a:schemeClr val="accent4"/>
          </a:solidFill>
          <a:ln w="9525">
            <a:solidFill>
              <a:schemeClr val="tx2"/>
            </a:solidFill>
          </a:ln>
        </p:spPr>
        <p:txBody>
          <a:bodyPr/>
          <a:lstStyle/>
          <a:p>
            <a:pPr eaLnBrk="1" hangingPunct="1">
              <a:defRPr/>
            </a:pPr>
            <a:r>
              <a:rPr lang="en-US" sz="3600" dirty="0">
                <a:solidFill>
                  <a:schemeClr val="bg1"/>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19</a:t>
            </a:fld>
            <a:endParaRPr lang="en-US"/>
          </a:p>
        </p:txBody>
      </p:sp>
      <p:sp>
        <p:nvSpPr>
          <p:cNvPr id="50181" name="Subtitle 4"/>
          <p:cNvSpPr txBox="1">
            <a:spLocks/>
          </p:cNvSpPr>
          <p:nvPr/>
        </p:nvSpPr>
        <p:spPr bwMode="auto">
          <a:xfrm>
            <a:off x="1376082" y="4572000"/>
            <a:ext cx="6400800" cy="1752600"/>
          </a:xfrm>
          <a:prstGeom prst="rect">
            <a:avLst/>
          </a:prstGeom>
          <a:noFill/>
          <a:ln w="9525">
            <a:noFill/>
            <a:miter lim="800000"/>
            <a:headEnd/>
            <a:tailEnd/>
          </a:ln>
        </p:spPr>
        <p:txBody>
          <a:bodyPr/>
          <a:lstStyle/>
          <a:p>
            <a:pPr algn="ctr">
              <a:defRPr/>
            </a:pPr>
            <a:r>
              <a:rPr lang="en-US" sz="2400" b="1" u="none" dirty="0">
                <a:solidFill>
                  <a:schemeClr val="accent4"/>
                </a:solidFill>
              </a:rPr>
              <a:t>Co-curricular experiences provide opportunities for students to grow intellectually, interpersonally, and emotionally.</a:t>
            </a:r>
          </a:p>
        </p:txBody>
      </p:sp>
      <p:sp>
        <p:nvSpPr>
          <p:cNvPr id="7" name="Footer Placeholder 6"/>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a:solidFill>
                  <a:schemeClr val="accent1">
                    <a:lumMod val="50000"/>
                  </a:schemeClr>
                </a:solidFill>
              </a:rPr>
              <a:t>College Senior Survey</a:t>
            </a:r>
            <a:endParaRPr lang="en-US" sz="3200" dirty="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a:solidFill>
                  <a:schemeClr val="accent4"/>
                </a:solidFill>
                <a:effectLst/>
                <a:latin typeface="Franklin Gothic Book" panose="020B0503020102020204" pitchFamily="34" charset="0"/>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a:solidFill>
                <a:schemeClr val="accent4"/>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Academic </a:t>
            </a:r>
            <a:r>
              <a:rPr lang="en-US" sz="2400" b="1" dirty="0" smtClean="0">
                <a:solidFill>
                  <a:schemeClr val="tx2"/>
                </a:solidFill>
                <a:effectLst/>
                <a:latin typeface="Franklin Gothic Book" panose="020B0503020102020204" pitchFamily="34" charset="0"/>
              </a:rPr>
              <a:t>experiences</a:t>
            </a:r>
            <a:endParaRPr lang="en-US" sz="2400" b="1" dirty="0">
              <a:solidFill>
                <a:schemeClr val="tx2"/>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a:solidFill>
                  <a:schemeClr val="tx2"/>
                </a:solidFill>
                <a:effectLst/>
                <a:latin typeface="Franklin Gothic Book" panose="020B0503020102020204" pitchFamily="34" charset="0"/>
              </a:rPr>
              <a:t>Co-curricular </a:t>
            </a:r>
            <a:r>
              <a:rPr lang="en-US" sz="2400" b="1" smtClean="0">
                <a:solidFill>
                  <a:schemeClr val="tx2"/>
                </a:solidFill>
                <a:effectLst/>
                <a:latin typeface="Franklin Gothic Book" panose="020B0503020102020204" pitchFamily="34" charset="0"/>
              </a:rPr>
              <a:t>experiences</a:t>
            </a:r>
            <a:endParaRPr lang="en-US" sz="2400" b="1" dirty="0">
              <a:solidFill>
                <a:schemeClr val="tx2"/>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Diversity</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Future plans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Satisfaction</a:t>
            </a:r>
          </a:p>
          <a:p>
            <a:pPr marL="628650" lvl="1" indent="-228600" eaLnBrk="1" hangingPunct="1">
              <a:lnSpc>
                <a:spcPct val="90000"/>
              </a:lnSpc>
              <a:spcBef>
                <a:spcPct val="10000"/>
              </a:spcBef>
              <a:buClr>
                <a:schemeClr val="accent1">
                  <a:lumMod val="50000"/>
                </a:schemeClr>
              </a:buClr>
              <a:defRPr/>
            </a:pPr>
            <a:endParaRPr lang="en-US" sz="2000" b="1" dirty="0">
              <a:solidFill>
                <a:schemeClr val="accent1">
                  <a:lumMod val="50000"/>
                </a:schemeClr>
              </a:solidFill>
              <a:effectLst/>
              <a:latin typeface="Franklin Gothic Book" panose="020B0503020102020204" pitchFamily="34" charset="0"/>
            </a:endParaRPr>
          </a:p>
          <a:p>
            <a:pPr marL="228600" indent="-228600" eaLnBrk="1" hangingPunct="1">
              <a:lnSpc>
                <a:spcPct val="90000"/>
              </a:lnSpc>
              <a:spcBef>
                <a:spcPct val="10000"/>
              </a:spcBef>
              <a:defRPr/>
            </a:pPr>
            <a:endParaRPr lang="en-US" sz="2400" b="1" dirty="0">
              <a:solidFill>
                <a:schemeClr val="accent1">
                  <a:lumMod val="50000"/>
                </a:schemeClr>
              </a:solidFill>
              <a:effectLst/>
              <a:latin typeface="Franklin Gothic Book" panose="020B0503020102020204" pitchFamily="34" charset="0"/>
            </a:endParaRPr>
          </a:p>
        </p:txBody>
      </p:sp>
      <p:sp>
        <p:nvSpPr>
          <p:cNvPr id="6" name="TextBox 5"/>
          <p:cNvSpPr txBox="1"/>
          <p:nvPr/>
        </p:nvSpPr>
        <p:spPr>
          <a:xfrm>
            <a:off x="0" y="0"/>
            <a:ext cx="9144000" cy="1046163"/>
          </a:xfrm>
          <a:prstGeom prst="rect">
            <a:avLst/>
          </a:prstGeom>
          <a:solidFill>
            <a:schemeClr val="accent4"/>
          </a:solidFill>
        </p:spPr>
        <p:txBody>
          <a:bodyPr>
            <a:spAutoFit/>
          </a:bodyPr>
          <a:lstStyle/>
          <a:p>
            <a:pPr>
              <a:defRPr/>
            </a:pPr>
            <a:endParaRPr lang="en-US" sz="1000" dirty="0">
              <a:solidFill>
                <a:schemeClr val="tx2"/>
              </a:solidFill>
              <a:latin typeface="+mj-lt"/>
            </a:endParaRPr>
          </a:p>
          <a:p>
            <a:pPr>
              <a:defRPr/>
            </a:pPr>
            <a:r>
              <a:rPr lang="en-US" sz="3600" u="none" dirty="0">
                <a:solidFill>
                  <a:schemeClr val="tx2"/>
                </a:solidFill>
                <a:latin typeface="+mj-lt"/>
              </a:rPr>
              <a:t> </a:t>
            </a:r>
            <a:r>
              <a:rPr lang="en-US" sz="3600" u="none" dirty="0">
                <a:solidFill>
                  <a:schemeClr val="bg1"/>
                </a:solidFill>
                <a:latin typeface="Franklin Gothic Book" panose="020B0503020102020204" pitchFamily="34" charset="0"/>
              </a:rPr>
              <a:t>THE COLLEGE EXPERIENCE</a:t>
            </a:r>
          </a:p>
          <a:p>
            <a:pPr>
              <a:defRPr/>
            </a:pPr>
            <a:endParaRPr lang="en-US" sz="1600" dirty="0">
              <a:solidFill>
                <a:schemeClr val="bg2"/>
              </a:solidFill>
              <a:latin typeface="Franklin Gothic Book" panose="020B0503020102020204" pitchFamily="34" charset="0"/>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chemeClr val="bg1"/>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20</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20</a:t>
            </a:fld>
            <a:endParaRPr lang="en-US"/>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Social Agency</a:t>
            </a:r>
            <a:r>
              <a:rPr lang="en-US" sz="2000" dirty="0"/>
              <a:t/>
            </a:r>
            <a:br>
              <a:rPr lang="en-US" sz="2000" dirty="0"/>
            </a:br>
            <a:r>
              <a:rPr lang="en-US" sz="1600" dirty="0"/>
              <a:t/>
            </a:r>
            <a:br>
              <a:rPr lang="en-US" sz="1600" dirty="0"/>
            </a:br>
            <a:r>
              <a:rPr lang="en-US" sz="1600" dirty="0">
                <a:solidFill>
                  <a:schemeClr val="accent4"/>
                </a:solidFill>
              </a:rPr>
              <a:t>Activities and beliefs equip and empower students to create a world that is equitable, </a:t>
            </a:r>
            <a:br>
              <a:rPr lang="en-US" sz="1600" dirty="0">
                <a:solidFill>
                  <a:schemeClr val="accent4"/>
                </a:solidFill>
              </a:rPr>
            </a:br>
            <a:r>
              <a:rPr lang="en-US" sz="1600" dirty="0">
                <a:solidFill>
                  <a:schemeClr val="accent4"/>
                </a:solidFill>
              </a:rPr>
              <a:t>just, democratic, and sustainable. </a:t>
            </a:r>
            <a:r>
              <a:rPr lang="en-US" sz="1600" i="1" dirty="0">
                <a:solidFill>
                  <a:schemeClr val="accent4"/>
                </a:solidFill>
              </a:rPr>
              <a:t>Social Agency </a:t>
            </a:r>
            <a:r>
              <a:rPr lang="en-US" sz="1600" dirty="0">
                <a:solidFill>
                  <a:schemeClr val="accent4"/>
                </a:solidFill>
              </a:rPr>
              <a:t>measures the extent to which students </a:t>
            </a:r>
            <a:br>
              <a:rPr lang="en-US" sz="1600" dirty="0">
                <a:solidFill>
                  <a:schemeClr val="accent4"/>
                </a:solidFill>
              </a:rPr>
            </a:br>
            <a:r>
              <a:rPr lang="en-US" sz="1600" dirty="0">
                <a:solidFill>
                  <a:schemeClr val="accent4"/>
                </a:solidFill>
              </a:rPr>
              <a:t>value political and social involvement as a personal goal.</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b="1" dirty="0" smtClean="0">
                <a:solidFill>
                  <a:schemeClr val="tx2"/>
                </a:solidFill>
              </a:rPr>
              <a:t>Construct </a:t>
            </a:r>
            <a:r>
              <a:rPr lang="en-US" sz="1200" b="1" dirty="0">
                <a:solidFill>
                  <a:schemeClr val="tx2"/>
                </a:solidFill>
              </a:rPr>
              <a:t>Items</a:t>
            </a:r>
          </a:p>
          <a:p>
            <a:pPr>
              <a:defRPr/>
            </a:pPr>
            <a:endParaRPr lang="en-US" sz="1200" b="1" dirty="0">
              <a:solidFill>
                <a:schemeClr val="tx2"/>
              </a:solidFill>
            </a:endParaRPr>
          </a:p>
          <a:p>
            <a:pPr>
              <a:buFont typeface="Arial" pitchFamily="34" charset="0"/>
              <a:buChar char="•"/>
              <a:defRPr/>
            </a:pPr>
            <a:r>
              <a:rPr lang="en-US" sz="1200" b="1" u="none" dirty="0">
                <a:solidFill>
                  <a:schemeClr val="tx2"/>
                </a:solidFill>
              </a:rPr>
              <a:t> Participating in a community action program</a:t>
            </a:r>
          </a:p>
          <a:p>
            <a:pPr>
              <a:buFont typeface="Arial" pitchFamily="34" charset="0"/>
              <a:buChar char="•"/>
              <a:defRPr/>
            </a:pPr>
            <a:r>
              <a:rPr lang="en-US" sz="1200" b="1" u="none" dirty="0">
                <a:solidFill>
                  <a:schemeClr val="tx2"/>
                </a:solidFill>
              </a:rPr>
              <a:t> Helping to promote racial understanding</a:t>
            </a:r>
          </a:p>
          <a:p>
            <a:pPr>
              <a:buFont typeface="Arial" pitchFamily="34" charset="0"/>
              <a:buChar char="•"/>
              <a:defRPr/>
            </a:pPr>
            <a:r>
              <a:rPr lang="en-US" sz="1200" b="1" u="none" dirty="0">
                <a:solidFill>
                  <a:schemeClr val="tx2"/>
                </a:solidFill>
              </a:rPr>
              <a:t> Becoming a community leader </a:t>
            </a:r>
          </a:p>
          <a:p>
            <a:pPr>
              <a:buFont typeface="Arial" pitchFamily="34" charset="0"/>
              <a:buChar char="•"/>
              <a:defRPr/>
            </a:pPr>
            <a:r>
              <a:rPr lang="en-US" sz="1200" b="1" u="none" dirty="0">
                <a:solidFill>
                  <a:schemeClr val="tx2"/>
                </a:solidFill>
              </a:rPr>
              <a:t> Keeping up to date with political affairs</a:t>
            </a:r>
          </a:p>
          <a:p>
            <a:pPr>
              <a:buFont typeface="Arial" pitchFamily="34" charset="0"/>
              <a:buChar char="•"/>
              <a:defRPr/>
            </a:pPr>
            <a:r>
              <a:rPr lang="en-US" sz="1200" b="1" u="none" dirty="0">
                <a:solidFill>
                  <a:schemeClr val="tx2"/>
                </a:solidFill>
              </a:rPr>
              <a:t> Influencing social values</a:t>
            </a:r>
          </a:p>
          <a:p>
            <a:pPr>
              <a:buFont typeface="Arial" pitchFamily="34" charset="0"/>
              <a:buChar char="•"/>
              <a:defRPr/>
            </a:pPr>
            <a:r>
              <a:rPr lang="en-US" sz="1200" b="1" u="none" dirty="0">
                <a:solidFill>
                  <a:schemeClr val="tx2"/>
                </a:solidFill>
              </a:rPr>
              <a:t> 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524091891"/>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838200" y="5181600"/>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dirty="0"/>
              <a:t>2016 College Senior Survey</a:t>
            </a:r>
          </a:p>
        </p:txBody>
      </p:sp>
    </p:spTree>
    <p:extLst>
      <p:ext uri="{BB962C8B-B14F-4D97-AF65-F5344CB8AC3E}">
        <p14:creationId xmlns:p14="http://schemas.microsoft.com/office/powerpoint/2010/main" val="3723348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21</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21</a:t>
            </a:fld>
            <a:endParaRPr lang="en-US"/>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a:t> Civic Engagement</a:t>
            </a:r>
            <a:br>
              <a:rPr lang="en-US" dirty="0"/>
            </a:br>
            <a:r>
              <a:rPr lang="en-US" sz="1600" dirty="0">
                <a:solidFill>
                  <a:schemeClr val="accent1">
                    <a:lumMod val="50000"/>
                  </a:schemeClr>
                </a:solidFill>
              </a:rPr>
              <a:t> </a:t>
            </a:r>
            <a:br>
              <a:rPr lang="en-US" sz="1600" dirty="0">
                <a:solidFill>
                  <a:schemeClr val="accent1">
                    <a:lumMod val="50000"/>
                  </a:schemeClr>
                </a:solidFill>
              </a:rPr>
            </a:br>
            <a:r>
              <a:rPr lang="en-US" sz="1600" dirty="0">
                <a:solidFill>
                  <a:schemeClr val="accent4"/>
                </a:solidFill>
              </a:rPr>
              <a:t>Engaged citizens are a critical element in the functioning of our democratic society. </a:t>
            </a:r>
            <a:br>
              <a:rPr lang="en-US" sz="1600" dirty="0">
                <a:solidFill>
                  <a:schemeClr val="accent4"/>
                </a:solidFill>
              </a:rPr>
            </a:br>
            <a:r>
              <a:rPr lang="en-US" sz="1600" i="1" dirty="0">
                <a:solidFill>
                  <a:schemeClr val="accent4"/>
                </a:solidFill>
              </a:rPr>
              <a:t>Civic Engagement </a:t>
            </a:r>
            <a:r>
              <a:rPr lang="en-US" sz="1600" dirty="0">
                <a:solidFill>
                  <a:schemeClr val="accent4"/>
                </a:solidFill>
              </a:rPr>
              <a:t>measures the extent to which students are motivated and involved </a:t>
            </a:r>
            <a:br>
              <a:rPr lang="en-US" sz="1600" dirty="0">
                <a:solidFill>
                  <a:schemeClr val="accent4"/>
                </a:solidFill>
              </a:rPr>
            </a:br>
            <a:r>
              <a:rPr lang="en-US" sz="1600" dirty="0">
                <a:solidFill>
                  <a:schemeClr val="accent4"/>
                </a:solidFill>
              </a:rPr>
              <a:t>in civic, electoral, and political activities. </a:t>
            </a:r>
          </a:p>
        </p:txBody>
      </p:sp>
      <p:sp>
        <p:nvSpPr>
          <p:cNvPr id="12" name="TextBox 1"/>
          <p:cNvSpPr txBox="1"/>
          <p:nvPr/>
        </p:nvSpPr>
        <p:spPr>
          <a:xfrm>
            <a:off x="58674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b="1" dirty="0" smtClean="0">
                <a:solidFill>
                  <a:schemeClr val="tx2"/>
                </a:solidFill>
              </a:rPr>
              <a:t>Construct </a:t>
            </a:r>
            <a:r>
              <a:rPr lang="en-US" sz="1200" b="1" dirty="0">
                <a:solidFill>
                  <a:schemeClr val="tx2"/>
                </a:solidFill>
              </a:rPr>
              <a:t>Items</a:t>
            </a:r>
          </a:p>
          <a:p>
            <a:pPr>
              <a:defRPr/>
            </a:pPr>
            <a:endParaRPr lang="en-US" sz="1200" b="1" dirty="0">
              <a:solidFill>
                <a:schemeClr val="tx2"/>
              </a:solidFill>
            </a:endParaRPr>
          </a:p>
          <a:p>
            <a:pPr marL="115888" indent="-115888">
              <a:buFont typeface="Arial" pitchFamily="34" charset="0"/>
              <a:buChar char="•"/>
              <a:defRPr/>
            </a:pPr>
            <a:r>
              <a:rPr lang="en-US" sz="1200" b="1" u="none" dirty="0">
                <a:solidFill>
                  <a:schemeClr val="tx2"/>
                </a:solidFill>
              </a:rPr>
              <a:t>I am interested in seeking information about current social and political issues</a:t>
            </a:r>
          </a:p>
          <a:p>
            <a:pPr marL="115888" indent="-115888">
              <a:buFont typeface="Arial" pitchFamily="34" charset="0"/>
              <a:buChar char="•"/>
              <a:defRPr/>
            </a:pPr>
            <a:r>
              <a:rPr lang="en-US" sz="1200" b="1" u="none" dirty="0">
                <a:solidFill>
                  <a:schemeClr val="tx2"/>
                </a:solidFill>
              </a:rPr>
              <a:t>Publicly communicated your opinion about a cause (e.g., blog, email, petition)</a:t>
            </a:r>
          </a:p>
          <a:p>
            <a:pPr marL="115888" indent="-115888">
              <a:buFont typeface="Arial" pitchFamily="34" charset="0"/>
              <a:buChar char="•"/>
              <a:defRPr/>
            </a:pPr>
            <a:r>
              <a:rPr lang="en-US" sz="1200" b="1" u="none" dirty="0">
                <a:solidFill>
                  <a:schemeClr val="tx2"/>
                </a:solidFill>
              </a:rPr>
              <a:t>Worked on a local, state, or national political campaign</a:t>
            </a:r>
          </a:p>
          <a:p>
            <a:pPr marL="115888" indent="-115888">
              <a:buFont typeface="Arial" pitchFamily="34" charset="0"/>
              <a:buChar char="•"/>
              <a:defRPr/>
            </a:pPr>
            <a:r>
              <a:rPr lang="en-US" sz="1200" b="1" u="none" dirty="0">
                <a:solidFill>
                  <a:schemeClr val="tx2"/>
                </a:solidFill>
              </a:rPr>
              <a:t>Demonstrated for a cause (e.g., boycott, rally, protest)</a:t>
            </a:r>
          </a:p>
          <a:p>
            <a:pPr marL="115888" indent="-115888">
              <a:buFont typeface="Arial" pitchFamily="34" charset="0"/>
              <a:buChar char="•"/>
              <a:defRPr/>
            </a:pPr>
            <a:r>
              <a:rPr lang="en-US" sz="1200" b="1" u="none" dirty="0">
                <a:solidFill>
                  <a:schemeClr val="tx2"/>
                </a:solidFill>
              </a:rPr>
              <a:t>Goal: Keeping up to date with political affairs</a:t>
            </a:r>
          </a:p>
          <a:p>
            <a:pPr marL="115888" indent="-115888">
              <a:buFont typeface="Arial" pitchFamily="34" charset="0"/>
              <a:buChar char="•"/>
              <a:defRPr/>
            </a:pPr>
            <a:r>
              <a:rPr lang="en-US" sz="1200" b="1" u="none" dirty="0">
                <a:solidFill>
                  <a:schemeClr val="tx2"/>
                </a:solidFill>
              </a:rPr>
              <a:t>Goal: Influencing social values</a:t>
            </a:r>
          </a:p>
          <a:p>
            <a:pPr marL="115888" indent="-115888">
              <a:buFont typeface="Arial" pitchFamily="34" charset="0"/>
              <a:buChar char="•"/>
              <a:defRPr/>
            </a:pPr>
            <a:r>
              <a:rPr lang="en-US" sz="1200" b="1" u="none" dirty="0">
                <a:solidFill>
                  <a:schemeClr val="tx2"/>
                </a:solidFill>
              </a:rPr>
              <a:t>Helped raise money for a cause or campaign</a:t>
            </a:r>
          </a:p>
          <a:p>
            <a:pPr marL="115888" indent="-115888">
              <a:buFont typeface="Arial" pitchFamily="34" charset="0"/>
              <a:buChar char="•"/>
              <a:defRPr/>
            </a:pPr>
            <a:r>
              <a:rPr lang="en-US" sz="1200" b="1" u="none" dirty="0">
                <a:solidFill>
                  <a:schemeClr val="tx2"/>
                </a:solidFill>
              </a:rPr>
              <a:t>Performed volunteer or community service work</a:t>
            </a:r>
          </a:p>
        </p:txBody>
      </p:sp>
      <p:graphicFrame>
        <p:nvGraphicFramePr>
          <p:cNvPr id="9" name="Civic Engagement"/>
          <p:cNvGraphicFramePr>
            <a:graphicFrameLocks/>
          </p:cNvGraphicFramePr>
          <p:nvPr>
            <p:extLst>
              <p:ext uri="{D42A27DB-BD31-4B8C-83A1-F6EECF244321}">
                <p14:modId xmlns:p14="http://schemas.microsoft.com/office/powerpoint/2010/main" val="1156406347"/>
              </p:ext>
            </p:extLst>
          </p:nvPr>
        </p:nvGraphicFramePr>
        <p:xfrm>
          <a:off x="457200" y="1629590"/>
          <a:ext cx="4876800" cy="408541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22</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22</a:t>
            </a:fld>
            <a:endParaRPr lang="en-US"/>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Civic Awareness</a:t>
            </a:r>
            <a:br>
              <a:rPr lang="en-US" dirty="0"/>
            </a:br>
            <a:r>
              <a:rPr lang="en-US" sz="1600" dirty="0">
                <a:solidFill>
                  <a:schemeClr val="accent1"/>
                </a:solidFill>
              </a:rPr>
              <a:t> </a:t>
            </a:r>
            <a:br>
              <a:rPr lang="en-US" sz="1600" dirty="0">
                <a:solidFill>
                  <a:schemeClr val="accent1"/>
                </a:solidFill>
              </a:rPr>
            </a:br>
            <a:r>
              <a:rPr lang="en-US" sz="1600" dirty="0">
                <a:solidFill>
                  <a:schemeClr val="accent4"/>
                </a:solidFill>
              </a:rPr>
              <a:t>The ability to evaluate, question, and develop solutions affecting local and global communities is an important skill. </a:t>
            </a:r>
            <a:r>
              <a:rPr lang="en-US" sz="1600" i="1" dirty="0">
                <a:solidFill>
                  <a:schemeClr val="accent4"/>
                </a:solidFill>
              </a:rPr>
              <a:t>Civic Awareness </a:t>
            </a:r>
            <a:r>
              <a:rPr lang="en-US" sz="1600" dirty="0">
                <a:solidFill>
                  <a:schemeClr val="accent4"/>
                </a:solidFill>
              </a:rPr>
              <a:t>measures students’ understanding </a:t>
            </a:r>
            <a:br>
              <a:rPr lang="en-US" sz="1600" dirty="0">
                <a:solidFill>
                  <a:schemeClr val="accent4"/>
                </a:solidFill>
              </a:rPr>
            </a:br>
            <a:r>
              <a:rPr lang="en-US" sz="1600" dirty="0">
                <a:solidFill>
                  <a:schemeClr val="accent4"/>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9" name="Rectangle 8"/>
          <p:cNvSpPr/>
          <p:nvPr/>
        </p:nvSpPr>
        <p:spPr>
          <a:xfrm>
            <a:off x="5943600" y="2514600"/>
            <a:ext cx="2895600" cy="1384995"/>
          </a:xfrm>
          <a:prstGeom prst="rect">
            <a:avLst/>
          </a:prstGeom>
        </p:spPr>
        <p:txBody>
          <a:bodyPr wrap="square">
            <a:spAutoFit/>
          </a:bodyPr>
          <a:lstStyle/>
          <a:p>
            <a:pPr algn="ctr">
              <a:defRPr/>
            </a:pPr>
            <a:r>
              <a:rPr lang="en-US" sz="1400" b="1" dirty="0" smtClean="0">
                <a:solidFill>
                  <a:schemeClr val="tx2"/>
                </a:solidFill>
              </a:rPr>
              <a:t>Construct </a:t>
            </a:r>
            <a:r>
              <a:rPr lang="en-US" sz="1400" b="1" dirty="0">
                <a:solidFill>
                  <a:schemeClr val="tx2"/>
                </a:solidFill>
              </a:rPr>
              <a:t>Items</a:t>
            </a:r>
          </a:p>
          <a:p>
            <a:pPr>
              <a:defRPr/>
            </a:pPr>
            <a:endParaRPr lang="en-US" sz="1400" b="1" dirty="0">
              <a:solidFill>
                <a:schemeClr val="tx2"/>
              </a:solidFill>
            </a:endParaRPr>
          </a:p>
          <a:p>
            <a:pPr>
              <a:buFont typeface="Arial" pitchFamily="34" charset="0"/>
              <a:buChar char="•"/>
              <a:defRPr/>
            </a:pPr>
            <a:r>
              <a:rPr lang="en-US" sz="1400" b="1" u="none" dirty="0">
                <a:solidFill>
                  <a:schemeClr val="tx2"/>
                </a:solidFill>
              </a:rPr>
              <a:t> Understanding of national issues</a:t>
            </a:r>
          </a:p>
          <a:p>
            <a:pPr>
              <a:buFont typeface="Arial" pitchFamily="34" charset="0"/>
              <a:buChar char="•"/>
              <a:defRPr/>
            </a:pPr>
            <a:r>
              <a:rPr lang="en-US" sz="1400" b="1" u="none" dirty="0">
                <a:solidFill>
                  <a:schemeClr val="tx2"/>
                </a:solidFill>
              </a:rPr>
              <a:t> Understanding of global issues</a:t>
            </a:r>
          </a:p>
          <a:p>
            <a:pPr marL="53975" indent="-53975">
              <a:buFont typeface="Arial" pitchFamily="34" charset="0"/>
              <a:buChar char="•"/>
              <a:defRPr/>
            </a:pPr>
            <a:r>
              <a:rPr lang="en-US" sz="1400" b="1" u="none" dirty="0">
                <a:solidFill>
                  <a:schemeClr val="tx2"/>
                </a:solidFill>
              </a:rPr>
              <a:t> Understanding of the problems </a:t>
            </a:r>
            <a:r>
              <a:rPr lang="en-US" sz="1400" b="1" u="none" dirty="0" smtClean="0">
                <a:solidFill>
                  <a:schemeClr val="tx2"/>
                </a:solidFill>
              </a:rPr>
              <a:t>facing your community</a:t>
            </a:r>
            <a:endParaRPr lang="en-US" sz="1400" b="1" dirty="0">
              <a:solidFill>
                <a:schemeClr val="tx2"/>
              </a:solidFill>
            </a:endParaRPr>
          </a:p>
        </p:txBody>
      </p:sp>
      <p:graphicFrame>
        <p:nvGraphicFramePr>
          <p:cNvPr id="11" name="Civic Awareness"/>
          <p:cNvGraphicFramePr>
            <a:graphicFrameLocks noChangeAspect="1"/>
          </p:cNvGraphicFramePr>
          <p:nvPr>
            <p:custDataLst>
              <p:tags r:id="rId1"/>
            </p:custDataLst>
            <p:extLst>
              <p:ext uri="{D42A27DB-BD31-4B8C-83A1-F6EECF244321}">
                <p14:modId xmlns:p14="http://schemas.microsoft.com/office/powerpoint/2010/main" val="1997994914"/>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23</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23</a:t>
            </a:fld>
            <a:endParaRPr lang="en-US"/>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a:t>Leadership</a:t>
            </a:r>
            <a:r>
              <a:rPr lang="en-US" sz="2000" dirty="0"/>
              <a:t/>
            </a:r>
            <a:br>
              <a:rPr lang="en-US" sz="2000" dirty="0"/>
            </a:br>
            <a:r>
              <a:rPr lang="en-US" sz="2000" dirty="0"/>
              <a:t/>
            </a:r>
            <a:br>
              <a:rPr lang="en-US" sz="2000" dirty="0"/>
            </a:br>
            <a:r>
              <a:rPr lang="en-US" sz="1600" i="1" dirty="0">
                <a:solidFill>
                  <a:schemeClr val="accent4"/>
                </a:solidFill>
              </a:rPr>
              <a:t>Leadership</a:t>
            </a:r>
            <a:r>
              <a:rPr lang="en-US" sz="1600" dirty="0">
                <a:solidFill>
                  <a:schemeClr val="accent4"/>
                </a:solidFill>
              </a:rPr>
              <a:t> measures students' beliefs about their leadership development and </a:t>
            </a:r>
            <a:br>
              <a:rPr lang="en-US" sz="1600" dirty="0">
                <a:solidFill>
                  <a:schemeClr val="accent4"/>
                </a:solidFill>
              </a:rPr>
            </a:br>
            <a:r>
              <a:rPr lang="en-US" sz="1600" dirty="0">
                <a:solidFill>
                  <a:schemeClr val="accent4"/>
                </a:solidFill>
              </a:rPr>
              <a:t>capability, and their experiences as a leader. </a:t>
            </a:r>
          </a:p>
        </p:txBody>
      </p:sp>
      <p:sp>
        <p:nvSpPr>
          <p:cNvPr id="12" name="TextBox 1"/>
          <p:cNvSpPr txBox="1"/>
          <p:nvPr/>
        </p:nvSpPr>
        <p:spPr>
          <a:xfrm>
            <a:off x="5943600" y="2514600"/>
            <a:ext cx="29718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dirty="0" smtClean="0">
                <a:solidFill>
                  <a:schemeClr val="tx2"/>
                </a:solidFill>
              </a:rPr>
              <a:t>Construct </a:t>
            </a:r>
            <a:r>
              <a:rPr lang="en-US" sz="1400" b="1" dirty="0">
                <a:solidFill>
                  <a:schemeClr val="tx2"/>
                </a:solidFill>
              </a:rPr>
              <a:t>Items</a:t>
            </a:r>
          </a:p>
          <a:p>
            <a:pPr>
              <a:defRPr/>
            </a:pPr>
            <a:endParaRPr lang="en-US" sz="1400" b="1" dirty="0">
              <a:solidFill>
                <a:schemeClr val="tx2"/>
              </a:solidFill>
            </a:endParaRPr>
          </a:p>
          <a:p>
            <a:pPr marL="115888" indent="-115888">
              <a:buFont typeface="Arial" pitchFamily="34" charset="0"/>
              <a:buChar char="•"/>
              <a:defRPr/>
            </a:pPr>
            <a:r>
              <a:rPr lang="en-US" sz="1400" b="1" u="none" dirty="0" smtClean="0">
                <a:solidFill>
                  <a:schemeClr val="tx2"/>
                </a:solidFill>
              </a:rPr>
              <a:t>Self-rated </a:t>
            </a:r>
            <a:r>
              <a:rPr lang="en-US" sz="1400" b="1" u="none" dirty="0">
                <a:solidFill>
                  <a:schemeClr val="tx2"/>
                </a:solidFill>
              </a:rPr>
              <a:t>leadership ability </a:t>
            </a:r>
            <a:endParaRPr lang="en-US" sz="1400" b="1" u="none" dirty="0" smtClean="0">
              <a:solidFill>
                <a:schemeClr val="tx2"/>
              </a:solidFill>
            </a:endParaRPr>
          </a:p>
          <a:p>
            <a:pPr marL="115888" indent="-115888">
              <a:buFont typeface="Arial" pitchFamily="34" charset="0"/>
              <a:buChar char="•"/>
              <a:defRPr/>
            </a:pPr>
            <a:r>
              <a:rPr lang="en-US" sz="1400" b="1" u="none" dirty="0" smtClean="0">
                <a:solidFill>
                  <a:schemeClr val="tx2"/>
                </a:solidFill>
              </a:rPr>
              <a:t>I </a:t>
            </a:r>
            <a:r>
              <a:rPr lang="en-US" sz="1400" b="1" u="none" dirty="0">
                <a:solidFill>
                  <a:schemeClr val="tx2"/>
                </a:solidFill>
              </a:rPr>
              <a:t>have effectively led a group to </a:t>
            </a:r>
            <a:r>
              <a:rPr lang="en-US" sz="1400" b="1" u="none" dirty="0" smtClean="0">
                <a:solidFill>
                  <a:schemeClr val="tx2"/>
                </a:solidFill>
              </a:rPr>
              <a:t>a common purpose</a:t>
            </a:r>
            <a:endParaRPr lang="en-US" sz="1400" b="1" u="none" dirty="0">
              <a:solidFill>
                <a:schemeClr val="tx2"/>
              </a:solidFill>
            </a:endParaRPr>
          </a:p>
          <a:p>
            <a:pPr marL="115888" indent="-115888">
              <a:buFont typeface="Arial" pitchFamily="34" charset="0"/>
              <a:buChar char="•"/>
              <a:defRPr/>
            </a:pPr>
            <a:r>
              <a:rPr lang="en-US" sz="1400" b="1" u="none" dirty="0" smtClean="0">
                <a:solidFill>
                  <a:schemeClr val="tx2"/>
                </a:solidFill>
              </a:rPr>
              <a:t>Held a leadership position in an organization</a:t>
            </a:r>
            <a:endParaRPr lang="en-US" sz="1400" b="1" u="none" dirty="0">
              <a:solidFill>
                <a:schemeClr val="tx2"/>
              </a:solidFill>
            </a:endParaRPr>
          </a:p>
          <a:p>
            <a:pPr marL="115888" indent="-115888">
              <a:buFont typeface="Arial" pitchFamily="34" charset="0"/>
              <a:buChar char="•"/>
              <a:defRPr/>
            </a:pPr>
            <a:r>
              <a:rPr lang="en-US" sz="1400" b="1" u="none" dirty="0" smtClean="0">
                <a:solidFill>
                  <a:schemeClr val="tx2"/>
                </a:solidFill>
              </a:rPr>
              <a:t>Participated </a:t>
            </a:r>
            <a:r>
              <a:rPr lang="en-US" sz="1400" b="1" u="none" dirty="0">
                <a:solidFill>
                  <a:schemeClr val="tx2"/>
                </a:solidFill>
              </a:rPr>
              <a:t>in leadership training </a:t>
            </a:r>
          </a:p>
        </p:txBody>
      </p:sp>
      <p:graphicFrame>
        <p:nvGraphicFramePr>
          <p:cNvPr id="9" name="Leadership"/>
          <p:cNvGraphicFramePr>
            <a:graphicFrameLocks noChangeAspect="1"/>
          </p:cNvGraphicFramePr>
          <p:nvPr>
            <p:custDataLst>
              <p:tags r:id="rId1"/>
            </p:custDataLst>
            <p:extLst>
              <p:ext uri="{D42A27DB-BD31-4B8C-83A1-F6EECF244321}">
                <p14:modId xmlns:p14="http://schemas.microsoft.com/office/powerpoint/2010/main" val="3287332074"/>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24</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24</a:t>
            </a:fld>
            <a:endParaRPr lang="en-US"/>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 </a:t>
            </a:r>
            <a:r>
              <a:rPr lang="en-US" sz="1600" dirty="0"/>
              <a:t/>
            </a:r>
            <a:br>
              <a:rPr lang="en-US" sz="16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1223529494"/>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Felt overwhelmed </a:t>
            </a:r>
          </a:p>
          <a:p>
            <a:pPr algn="ctr">
              <a:defRPr/>
            </a:pPr>
            <a:r>
              <a:rPr lang="en-US" sz="1400" b="1" u="none" dirty="0">
                <a:solidFill>
                  <a:schemeClr val="tx2"/>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25</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25</a:t>
            </a:fld>
            <a:endParaRPr lang="en-US"/>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a:t>
            </a:r>
            <a:r>
              <a:rPr lang="en-US" sz="2000" dirty="0"/>
              <a:t/>
            </a:r>
            <a:br>
              <a:rPr lang="en-US" sz="20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2065783940"/>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b="1" u="none" dirty="0" smtClean="0">
                <a:solidFill>
                  <a:schemeClr val="tx2"/>
                </a:solidFill>
              </a:rPr>
              <a:t>Self-rated Emotional </a:t>
            </a:r>
            <a:r>
              <a:rPr lang="en-US" sz="1400" b="1" u="none" dirty="0">
                <a:solidFill>
                  <a:schemeClr val="tx2"/>
                </a:solidFill>
              </a:rPr>
              <a:t>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b="1" u="none" dirty="0" smtClean="0">
                <a:solidFill>
                  <a:schemeClr val="tx2"/>
                </a:solidFill>
              </a:rPr>
              <a:t>Self-rated Physical </a:t>
            </a:r>
            <a:r>
              <a:rPr lang="en-US" sz="1400" b="1" u="none" dirty="0">
                <a:solidFill>
                  <a:schemeClr val="tx2"/>
                </a:solidFill>
              </a:rPr>
              <a:t>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smtClean="0">
                <a:solidFill>
                  <a:schemeClr val="bg1"/>
                </a:solidFill>
              </a:rPr>
              <a:t>Diversity</a:t>
            </a:r>
            <a:endParaRPr lang="en-US" dirty="0">
              <a:solidFill>
                <a:schemeClr val="bg1"/>
              </a:solidFill>
            </a:endParaRP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Tree>
    <p:extLst>
      <p:ext uri="{BB962C8B-B14F-4D97-AF65-F5344CB8AC3E}">
        <p14:creationId xmlns:p14="http://schemas.microsoft.com/office/powerpoint/2010/main" val="3185953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27</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27</a:t>
            </a:fld>
            <a:endParaRPr lang="en-US"/>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a:t>Positive Cross-Racial Interaction</a:t>
            </a:r>
            <a:r>
              <a:rPr lang="en-US" sz="2000" dirty="0"/>
              <a:t/>
            </a:r>
            <a:br>
              <a:rPr lang="en-US" sz="2000" dirty="0"/>
            </a:br>
            <a:r>
              <a:rPr lang="en-US" sz="1600" dirty="0"/>
              <a:t/>
            </a:r>
            <a:br>
              <a:rPr lang="en-US" sz="1600" dirty="0"/>
            </a:br>
            <a:r>
              <a:rPr lang="en-US" sz="1600" dirty="0">
                <a:solidFill>
                  <a:schemeClr val="accent4"/>
                </a:solidFill>
              </a:rPr>
              <a:t>Contact with diverse peers allows students to gain valuable insights about </a:t>
            </a:r>
            <a:br>
              <a:rPr lang="en-US" sz="1600" dirty="0">
                <a:solidFill>
                  <a:schemeClr val="accent4"/>
                </a:solidFill>
              </a:rPr>
            </a:br>
            <a:r>
              <a:rPr lang="en-US" sz="1600" dirty="0">
                <a:solidFill>
                  <a:schemeClr val="accent4"/>
                </a:solidFill>
              </a:rPr>
              <a:t>themselves and others. </a:t>
            </a:r>
            <a:r>
              <a:rPr lang="en-US" sz="1600" i="1" dirty="0">
                <a:solidFill>
                  <a:schemeClr val="accent4"/>
                </a:solidFill>
              </a:rPr>
              <a:t>Positive Cross-Racial Interaction </a:t>
            </a:r>
            <a:r>
              <a:rPr lang="en-US" sz="1600" dirty="0">
                <a:solidFill>
                  <a:schemeClr val="accent4"/>
                </a:solidFill>
              </a:rPr>
              <a:t>is a unified measure of </a:t>
            </a:r>
            <a:br>
              <a:rPr lang="en-US" sz="1600" dirty="0">
                <a:solidFill>
                  <a:schemeClr val="accent4"/>
                </a:solidFill>
              </a:rPr>
            </a:br>
            <a:r>
              <a:rPr lang="en-US" sz="1600" dirty="0">
                <a:solidFill>
                  <a:schemeClr val="accent4"/>
                </a:solidFill>
              </a:rPr>
              <a:t>students’ level of positive interaction with diverse peers.</a:t>
            </a:r>
          </a:p>
        </p:txBody>
      </p:sp>
      <p:sp>
        <p:nvSpPr>
          <p:cNvPr id="33801" name="TextBox 8"/>
          <p:cNvSpPr txBox="1">
            <a:spLocks noChangeArrowheads="1"/>
          </p:cNvSpPr>
          <p:nvPr/>
        </p:nvSpPr>
        <p:spPr bwMode="auto">
          <a:xfrm>
            <a:off x="5943600" y="2514600"/>
            <a:ext cx="3200400" cy="2677656"/>
          </a:xfrm>
          <a:prstGeom prst="rect">
            <a:avLst/>
          </a:prstGeom>
          <a:noFill/>
          <a:ln w="9525">
            <a:noFill/>
            <a:miter lim="800000"/>
            <a:headEnd/>
            <a:tailEnd/>
          </a:ln>
        </p:spPr>
        <p:txBody>
          <a:bodyPr>
            <a:spAutoFit/>
          </a:bodyPr>
          <a:lstStyle/>
          <a:p>
            <a:pPr algn="ctr">
              <a:defRPr/>
            </a:pPr>
            <a:r>
              <a:rPr lang="en-US" sz="1400" b="1" dirty="0" smtClean="0">
                <a:solidFill>
                  <a:schemeClr val="tx2"/>
                </a:solidFill>
              </a:rPr>
              <a:t>Construct </a:t>
            </a:r>
            <a:r>
              <a:rPr lang="en-US" sz="1400" b="1" dirty="0">
                <a:solidFill>
                  <a:schemeClr val="tx2"/>
                </a:solidFill>
              </a:rPr>
              <a:t>Items</a:t>
            </a:r>
          </a:p>
          <a:p>
            <a:pPr>
              <a:defRPr/>
            </a:pPr>
            <a:endParaRPr lang="en-US" sz="1400" b="1" dirty="0">
              <a:solidFill>
                <a:schemeClr val="tx2"/>
              </a:solidFill>
            </a:endParaRPr>
          </a:p>
          <a:p>
            <a:pPr marL="115888" indent="-115888">
              <a:buFont typeface="Arial" charset="0"/>
              <a:buChar char="•"/>
              <a:defRPr/>
            </a:pPr>
            <a:r>
              <a:rPr lang="en-US" sz="1400" b="1" u="none" dirty="0" smtClean="0">
                <a:solidFill>
                  <a:schemeClr val="tx2"/>
                </a:solidFill>
              </a:rPr>
              <a:t>Had </a:t>
            </a:r>
            <a:r>
              <a:rPr lang="en-US" sz="1400" b="1" u="none" dirty="0">
                <a:solidFill>
                  <a:schemeClr val="tx2"/>
                </a:solidFill>
              </a:rPr>
              <a:t>intellectual discussions outside of class </a:t>
            </a:r>
          </a:p>
          <a:p>
            <a:pPr marL="115888" indent="-115888">
              <a:buFont typeface="Arial" charset="0"/>
              <a:buChar char="•"/>
              <a:defRPr/>
            </a:pPr>
            <a:r>
              <a:rPr lang="en-US" sz="1400" b="1" u="none" dirty="0" smtClean="0">
                <a:solidFill>
                  <a:schemeClr val="tx2"/>
                </a:solidFill>
              </a:rPr>
              <a:t>Shared </a:t>
            </a:r>
            <a:r>
              <a:rPr lang="en-US" sz="1400" b="1" u="none" dirty="0">
                <a:solidFill>
                  <a:schemeClr val="tx2"/>
                </a:solidFill>
              </a:rPr>
              <a:t>personal feelings </a:t>
            </a:r>
            <a:r>
              <a:rPr lang="en-US" sz="1400" b="1" u="none" dirty="0" smtClean="0">
                <a:solidFill>
                  <a:schemeClr val="tx2"/>
                </a:solidFill>
              </a:rPr>
              <a:t>and problems </a:t>
            </a:r>
            <a:endParaRPr lang="en-US" sz="1400" b="1" u="none" dirty="0">
              <a:solidFill>
                <a:schemeClr val="tx2"/>
              </a:solidFill>
            </a:endParaRPr>
          </a:p>
          <a:p>
            <a:pPr marL="115888" indent="-115888">
              <a:buFont typeface="Arial" charset="0"/>
              <a:buChar char="•"/>
              <a:defRPr/>
            </a:pPr>
            <a:r>
              <a:rPr lang="en-US" sz="1400" b="1" u="none" dirty="0" smtClean="0">
                <a:solidFill>
                  <a:schemeClr val="tx2"/>
                </a:solidFill>
              </a:rPr>
              <a:t>Dined </a:t>
            </a:r>
            <a:r>
              <a:rPr lang="en-US" sz="1400" b="1" u="none" dirty="0">
                <a:solidFill>
                  <a:schemeClr val="tx2"/>
                </a:solidFill>
              </a:rPr>
              <a:t>or shared a meal </a:t>
            </a:r>
          </a:p>
          <a:p>
            <a:pPr marL="115888" indent="-115888">
              <a:buFont typeface="Arial" charset="0"/>
              <a:buChar char="•"/>
              <a:defRPr/>
            </a:pPr>
            <a:r>
              <a:rPr lang="en-US" sz="1400" b="1" u="none" dirty="0" smtClean="0">
                <a:solidFill>
                  <a:schemeClr val="tx2"/>
                </a:solidFill>
              </a:rPr>
              <a:t>Had </a:t>
            </a:r>
            <a:r>
              <a:rPr lang="en-US" sz="1400" b="1" u="none" dirty="0">
                <a:solidFill>
                  <a:schemeClr val="tx2"/>
                </a:solidFill>
              </a:rPr>
              <a:t>meaningful and honest discussions </a:t>
            </a:r>
            <a:r>
              <a:rPr lang="en-US" sz="1400" b="1" u="none" dirty="0" smtClean="0">
                <a:solidFill>
                  <a:schemeClr val="tx2"/>
                </a:solidFill>
              </a:rPr>
              <a:t> about race/ethnic relations </a:t>
            </a:r>
            <a:r>
              <a:rPr lang="en-US" sz="1400" b="1" u="none" dirty="0">
                <a:solidFill>
                  <a:schemeClr val="tx2"/>
                </a:solidFill>
              </a:rPr>
              <a:t>outside of class</a:t>
            </a:r>
          </a:p>
          <a:p>
            <a:pPr marL="115888" indent="-115888">
              <a:buFont typeface="Arial" charset="0"/>
              <a:buChar char="•"/>
              <a:defRPr/>
            </a:pPr>
            <a:r>
              <a:rPr lang="en-US" sz="1400" b="1" u="none" dirty="0" smtClean="0">
                <a:solidFill>
                  <a:schemeClr val="tx2"/>
                </a:solidFill>
              </a:rPr>
              <a:t>Studied </a:t>
            </a:r>
            <a:r>
              <a:rPr lang="en-US" sz="1400" b="1" u="none" dirty="0">
                <a:solidFill>
                  <a:schemeClr val="tx2"/>
                </a:solidFill>
              </a:rPr>
              <a:t>or prepared for class</a:t>
            </a:r>
          </a:p>
          <a:p>
            <a:pPr marL="115888" indent="-115888">
              <a:buFont typeface="Arial" charset="0"/>
              <a:buChar char="•"/>
              <a:defRPr/>
            </a:pPr>
            <a:r>
              <a:rPr lang="en-US" sz="1400" b="1" u="none" dirty="0" smtClean="0">
                <a:solidFill>
                  <a:schemeClr val="tx2"/>
                </a:solidFill>
              </a:rPr>
              <a:t>Socialized </a:t>
            </a:r>
            <a:r>
              <a:rPr lang="en-US" sz="1400" b="1" u="none" dirty="0">
                <a:solidFill>
                  <a:schemeClr val="tx2"/>
                </a:solidFill>
              </a:rPr>
              <a:t>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 </a:t>
            </a:r>
            <a:r>
              <a:rPr lang="en-US" sz="1200" b="1" u="none" dirty="0">
                <a:solidFill>
                  <a:schemeClr val="tx2"/>
                </a:solidFill>
              </a:rPr>
              <a:t>Your Institution   ■ Comparison Group</a:t>
            </a:r>
          </a:p>
        </p:txBody>
      </p:sp>
      <p:graphicFrame>
        <p:nvGraphicFramePr>
          <p:cNvPr id="9" name="Positive CRI"/>
          <p:cNvGraphicFramePr>
            <a:graphicFrameLocks noChangeAspect="1"/>
          </p:cNvGraphicFramePr>
          <p:nvPr>
            <p:custDataLst>
              <p:tags r:id="rId1"/>
            </p:custDataLst>
            <p:extLst>
              <p:ext uri="{D42A27DB-BD31-4B8C-83A1-F6EECF244321}">
                <p14:modId xmlns:p14="http://schemas.microsoft.com/office/powerpoint/2010/main" val="2583603653"/>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a:t>Negative Cross-Racial Interaction</a:t>
            </a:r>
            <a:r>
              <a:rPr lang="en-US" sz="2000" dirty="0"/>
              <a:t/>
            </a:r>
            <a:br>
              <a:rPr lang="en-US" sz="2000" dirty="0"/>
            </a:br>
            <a:r>
              <a:rPr lang="en-US" sz="1600" dirty="0"/>
              <a:t/>
            </a:r>
            <a:br>
              <a:rPr lang="en-US" sz="1600" dirty="0"/>
            </a:br>
            <a:r>
              <a:rPr lang="en-US" sz="1600" dirty="0">
                <a:solidFill>
                  <a:schemeClr val="accent4"/>
                </a:solidFill>
              </a:rPr>
              <a:t>Contact with diverse peers allows students to gain valuable insights about </a:t>
            </a:r>
            <a:br>
              <a:rPr lang="en-US" sz="1600" dirty="0">
                <a:solidFill>
                  <a:schemeClr val="accent4"/>
                </a:solidFill>
              </a:rPr>
            </a:br>
            <a:r>
              <a:rPr lang="en-US" sz="1600" dirty="0">
                <a:solidFill>
                  <a:schemeClr val="accent4"/>
                </a:solidFill>
              </a:rPr>
              <a:t>themselves and others. </a:t>
            </a:r>
            <a:r>
              <a:rPr lang="en-US" sz="1600" i="1" dirty="0">
                <a:solidFill>
                  <a:schemeClr val="accent4"/>
                </a:solidFill>
              </a:rPr>
              <a:t>Negative Cross-Racial Interaction </a:t>
            </a:r>
            <a:r>
              <a:rPr lang="en-US" sz="1600" dirty="0">
                <a:solidFill>
                  <a:schemeClr val="accent4"/>
                </a:solidFill>
              </a:rPr>
              <a:t>is a unified measure of </a:t>
            </a:r>
            <a:br>
              <a:rPr lang="en-US" sz="1600" dirty="0">
                <a:solidFill>
                  <a:schemeClr val="accent4"/>
                </a:solidFill>
              </a:rPr>
            </a:br>
            <a:r>
              <a:rPr lang="en-US" sz="1600" dirty="0">
                <a:solidFill>
                  <a:schemeClr val="accent4"/>
                </a:solidFill>
              </a:rPr>
              <a:t>students’ level of negative interaction with diverse peers.</a:t>
            </a: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28</a:t>
            </a:fld>
            <a:endParaRPr lang="en-US"/>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3296681069"/>
              </p:ext>
            </p:ext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1600438"/>
          </a:xfrm>
          <a:prstGeom prst="rect">
            <a:avLst/>
          </a:prstGeom>
          <a:noFill/>
          <a:ln w="9525">
            <a:noFill/>
            <a:miter lim="800000"/>
            <a:headEnd/>
            <a:tailEnd/>
          </a:ln>
        </p:spPr>
        <p:txBody>
          <a:bodyPr>
            <a:spAutoFit/>
          </a:bodyPr>
          <a:lstStyle/>
          <a:p>
            <a:pPr algn="ctr">
              <a:spcAft>
                <a:spcPts val="0"/>
              </a:spcAft>
              <a:defRPr/>
            </a:pPr>
            <a:r>
              <a:rPr lang="en-US" sz="1400" b="1" dirty="0" smtClean="0">
                <a:solidFill>
                  <a:schemeClr val="tx2"/>
                </a:solidFill>
              </a:rPr>
              <a:t>Construct </a:t>
            </a:r>
            <a:r>
              <a:rPr lang="en-US" sz="1400" b="1" dirty="0">
                <a:solidFill>
                  <a:schemeClr val="tx2"/>
                </a:solidFill>
              </a:rPr>
              <a:t>Items</a:t>
            </a:r>
          </a:p>
          <a:p>
            <a:pPr>
              <a:spcAft>
                <a:spcPts val="0"/>
              </a:spcAft>
              <a:defRPr/>
            </a:pPr>
            <a:endParaRPr lang="en-US" sz="1400" b="1" dirty="0">
              <a:solidFill>
                <a:schemeClr val="tx2"/>
              </a:solidFill>
            </a:endParaRPr>
          </a:p>
          <a:p>
            <a:pPr marL="115888" indent="-115888">
              <a:spcAft>
                <a:spcPts val="0"/>
              </a:spcAft>
              <a:buFont typeface="Arial" pitchFamily="34" charset="0"/>
              <a:buChar char="•"/>
              <a:defRPr/>
            </a:pPr>
            <a:r>
              <a:rPr lang="en-US" sz="1400" b="1" u="none" dirty="0">
                <a:solidFill>
                  <a:schemeClr val="tx2"/>
                </a:solidFill>
              </a:rPr>
              <a:t>Had tense, somewhat hostile interactions</a:t>
            </a:r>
          </a:p>
          <a:p>
            <a:pPr marL="115888" indent="-115888">
              <a:spcAft>
                <a:spcPts val="0"/>
              </a:spcAft>
              <a:buFont typeface="Arial" pitchFamily="34" charset="0"/>
              <a:buChar char="•"/>
              <a:defRPr/>
            </a:pPr>
            <a:r>
              <a:rPr lang="en-US" sz="1400" b="1" u="none" dirty="0">
                <a:solidFill>
                  <a:schemeClr val="tx2"/>
                </a:solidFill>
              </a:rPr>
              <a:t>Felt insulted or threatened because of your race/ethnicity</a:t>
            </a:r>
          </a:p>
          <a:p>
            <a:pPr marL="115888" indent="-115888">
              <a:spcAft>
                <a:spcPts val="0"/>
              </a:spcAft>
              <a:buFont typeface="Arial" pitchFamily="34" charset="0"/>
              <a:buChar char="•"/>
              <a:defRPr/>
            </a:pPr>
            <a:r>
              <a:rPr lang="en-US" sz="1400" b="1" u="none" dirty="0">
                <a:solidFill>
                  <a:schemeClr val="tx2"/>
                </a:solidFill>
              </a:rPr>
              <a:t>Had guarded, cautious interactions</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29</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29</a:t>
            </a:fld>
            <a:endParaRPr lang="en-US"/>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a:t>Sense of Belonging</a:t>
            </a:r>
            <a:r>
              <a:rPr lang="en-US" sz="2000" dirty="0"/>
              <a:t/>
            </a:r>
            <a:br>
              <a:rPr lang="en-US" sz="2000" dirty="0"/>
            </a:br>
            <a:r>
              <a:rPr lang="en-US" sz="1600" dirty="0"/>
              <a:t/>
            </a:r>
            <a:br>
              <a:rPr lang="en-US" sz="1600" dirty="0"/>
            </a:br>
            <a:r>
              <a:rPr lang="en-US" sz="1600" dirty="0">
                <a:solidFill>
                  <a:schemeClr val="accent4"/>
                </a:solidFill>
              </a:rPr>
              <a:t>The campus community is a powerful source of influence on students’ development. </a:t>
            </a:r>
            <a:br>
              <a:rPr lang="en-US" sz="1600" dirty="0">
                <a:solidFill>
                  <a:schemeClr val="accent4"/>
                </a:solidFill>
              </a:rPr>
            </a:br>
            <a:r>
              <a:rPr lang="en-US" sz="1600" i="1" dirty="0">
                <a:solidFill>
                  <a:schemeClr val="accent4"/>
                </a:solidFill>
              </a:rPr>
              <a:t>Sense of Belonging </a:t>
            </a:r>
            <a:r>
              <a:rPr lang="en-US" sz="1600" dirty="0">
                <a:solidFill>
                  <a:schemeClr val="accent4"/>
                </a:solidFill>
              </a:rPr>
              <a:t>measures the extent to which students feel a sense of academic and </a:t>
            </a:r>
            <a:br>
              <a:rPr lang="en-US" sz="1600" dirty="0">
                <a:solidFill>
                  <a:schemeClr val="accent4"/>
                </a:solidFill>
              </a:rPr>
            </a:br>
            <a:r>
              <a:rPr lang="en-US" sz="1600" dirty="0">
                <a:solidFill>
                  <a:schemeClr val="accent4"/>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39946" name="TextBox 8"/>
          <p:cNvSpPr txBox="1">
            <a:spLocks noChangeArrowheads="1"/>
          </p:cNvSpPr>
          <p:nvPr/>
        </p:nvSpPr>
        <p:spPr bwMode="auto">
          <a:xfrm>
            <a:off x="5943600" y="2514600"/>
            <a:ext cx="3200400" cy="1600438"/>
          </a:xfrm>
          <a:prstGeom prst="rect">
            <a:avLst/>
          </a:prstGeom>
          <a:noFill/>
          <a:ln w="9525">
            <a:noFill/>
            <a:miter lim="800000"/>
            <a:headEnd/>
            <a:tailEnd/>
          </a:ln>
        </p:spPr>
        <p:txBody>
          <a:bodyPr>
            <a:spAutoFit/>
          </a:bodyPr>
          <a:lstStyle/>
          <a:p>
            <a:pPr marL="115888" indent="-115888" algn="ctr">
              <a:defRPr/>
            </a:pPr>
            <a:r>
              <a:rPr lang="en-US" sz="1400" b="1" dirty="0" smtClean="0">
                <a:solidFill>
                  <a:schemeClr val="tx2"/>
                </a:solidFill>
              </a:rPr>
              <a:t>Construct </a:t>
            </a:r>
            <a:r>
              <a:rPr lang="en-US" sz="1400" b="1" dirty="0">
                <a:solidFill>
                  <a:schemeClr val="tx2"/>
                </a:solidFill>
              </a:rPr>
              <a:t>Items</a:t>
            </a:r>
          </a:p>
          <a:p>
            <a:pPr marL="115888" indent="-115888">
              <a:defRPr/>
            </a:pPr>
            <a:endParaRPr lang="en-US" sz="1400" b="1" dirty="0">
              <a:solidFill>
                <a:schemeClr val="tx2"/>
              </a:solidFill>
            </a:endParaRPr>
          </a:p>
          <a:p>
            <a:pPr marL="115888" indent="-115888">
              <a:buFont typeface="Arial" charset="0"/>
              <a:buChar char="•"/>
              <a:defRPr/>
            </a:pPr>
            <a:r>
              <a:rPr lang="en-US" sz="1400" b="1" u="none" dirty="0" smtClean="0">
                <a:solidFill>
                  <a:schemeClr val="tx2"/>
                </a:solidFill>
              </a:rPr>
              <a:t>I </a:t>
            </a:r>
            <a:r>
              <a:rPr lang="en-US" sz="1400" b="1" u="none" dirty="0">
                <a:solidFill>
                  <a:schemeClr val="tx2"/>
                </a:solidFill>
              </a:rPr>
              <a:t>feel I am a member of this campus</a:t>
            </a:r>
          </a:p>
          <a:p>
            <a:pPr marL="115888" indent="-115888">
              <a:buFont typeface="Arial" charset="0"/>
              <a:buChar char="•"/>
              <a:defRPr/>
            </a:pPr>
            <a:r>
              <a:rPr lang="en-US" sz="1400" b="1" u="none" dirty="0" smtClean="0">
                <a:solidFill>
                  <a:schemeClr val="tx2"/>
                </a:solidFill>
              </a:rPr>
              <a:t>I </a:t>
            </a:r>
            <a:r>
              <a:rPr lang="en-US" sz="1400" b="1" u="none" dirty="0">
                <a:solidFill>
                  <a:schemeClr val="tx2"/>
                </a:solidFill>
              </a:rPr>
              <a:t>feel a sense of belonging to </a:t>
            </a:r>
            <a:r>
              <a:rPr lang="en-US" sz="1400" b="1" u="none" dirty="0" smtClean="0">
                <a:solidFill>
                  <a:schemeClr val="tx2"/>
                </a:solidFill>
              </a:rPr>
              <a:t>this college</a:t>
            </a:r>
            <a:endParaRPr lang="en-US" sz="1400" b="1" u="none" dirty="0">
              <a:solidFill>
                <a:schemeClr val="tx2"/>
              </a:solidFill>
            </a:endParaRPr>
          </a:p>
          <a:p>
            <a:pPr marL="115888" indent="-115888">
              <a:buFont typeface="Arial" charset="0"/>
              <a:buChar char="•"/>
              <a:defRPr/>
            </a:pPr>
            <a:r>
              <a:rPr lang="en-US" sz="1400" b="1" u="none" dirty="0" smtClean="0">
                <a:solidFill>
                  <a:schemeClr val="tx2"/>
                </a:solidFill>
              </a:rPr>
              <a:t>If </a:t>
            </a:r>
            <a:r>
              <a:rPr lang="en-US" sz="1400" b="1" u="none" dirty="0">
                <a:solidFill>
                  <a:schemeClr val="tx2"/>
                </a:solidFill>
              </a:rPr>
              <a:t>asked, I would recommend this college </a:t>
            </a:r>
            <a:r>
              <a:rPr lang="en-US" sz="1400" b="1" u="none" dirty="0" smtClean="0">
                <a:solidFill>
                  <a:schemeClr val="tx2"/>
                </a:solidFill>
              </a:rPr>
              <a:t>to others</a:t>
            </a:r>
            <a:endParaRPr lang="en-US" sz="1400" b="1" dirty="0">
              <a:solidFill>
                <a:schemeClr val="tx2"/>
              </a:solidFill>
            </a:endParaRPr>
          </a:p>
        </p:txBody>
      </p:sp>
      <p:graphicFrame>
        <p:nvGraphicFramePr>
          <p:cNvPr id="9" name="Sense of Belonging"/>
          <p:cNvGraphicFramePr>
            <a:graphicFrameLocks noChangeAspect="1"/>
          </p:cNvGraphicFramePr>
          <p:nvPr>
            <p:custDataLst>
              <p:tags r:id="rId1"/>
            </p:custDataLst>
            <p:extLst>
              <p:ext uri="{D42A27DB-BD31-4B8C-83A1-F6EECF244321}">
                <p14:modId xmlns:p14="http://schemas.microsoft.com/office/powerpoint/2010/main" val="662356169"/>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a:t>Table of Contents</a:t>
            </a:r>
          </a:p>
        </p:txBody>
      </p:sp>
      <p:sp>
        <p:nvSpPr>
          <p:cNvPr id="5123" name="Rectangle 6"/>
          <p:cNvSpPr>
            <a:spLocks noGrp="1" noChangeArrowheads="1"/>
          </p:cNvSpPr>
          <p:nvPr>
            <p:ph sz="half" idx="1"/>
          </p:nvPr>
        </p:nvSpPr>
        <p:spPr>
          <a:xfrm>
            <a:off x="228600" y="1219200"/>
            <a:ext cx="44196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 action="ppaction://hlinksldjump"/>
              </a:rPr>
              <a:t>Demographics</a:t>
            </a:r>
            <a:endParaRPr lang="en-US" sz="1600" b="1" u="sng"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3" action="ppaction://hlinksldjump"/>
              </a:rPr>
              <a:t>Sex and Race/Ethnicity</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4" action="ppaction://hlinksldjump"/>
              </a:rPr>
              <a:t>Major</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smtClean="0">
                <a:solidFill>
                  <a:schemeClr val="tx2"/>
                </a:solidFill>
                <a:effectLst/>
                <a:latin typeface="Franklin Gothic Book" panose="020B0503020102020204" pitchFamily="34" charset="0"/>
                <a:hlinkClick r:id="rId5" action="ppaction://hlinksldjump"/>
              </a:rPr>
              <a:t>Finances</a:t>
            </a:r>
            <a:endParaRPr lang="en-US" sz="1200" b="1" dirty="0">
              <a:solidFill>
                <a:schemeClr val="tx2"/>
              </a:solidFill>
              <a:effectLst/>
              <a:latin typeface="Franklin Gothic Book" panose="020B0503020102020204" pitchFamily="34" charset="0"/>
            </a:endParaRPr>
          </a:p>
          <a:p>
            <a:pPr eaLnBrk="1" hangingPunct="1">
              <a:lnSpc>
                <a:spcPct val="150000"/>
              </a:lnSpc>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6" action="ppaction://hlinksldjump"/>
              </a:rPr>
              <a:t>Academic Outcomes and Experiences </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7" action="ppaction://hlinksldjump"/>
              </a:rPr>
              <a:t>Habits of Mind</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8" action="ppaction://hlinksldjump"/>
              </a:rPr>
              <a:t>Pluralistic Orientation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9" action="ppaction://hlinksldjump"/>
              </a:rPr>
              <a:t>Academic Self-Concept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0" action="ppaction://hlinksldjump"/>
              </a:rPr>
              <a:t>Faculty Interaction: Mentorship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11" action="ppaction://hlinksldjump"/>
              </a:rPr>
              <a:t>General </a:t>
            </a:r>
            <a:r>
              <a:rPr lang="en-US" sz="1200" b="1" dirty="0">
                <a:solidFill>
                  <a:schemeClr val="tx2"/>
                </a:solidFill>
                <a:effectLst/>
                <a:latin typeface="Franklin Gothic Book" panose="020B0503020102020204" pitchFamily="34" charset="0"/>
                <a:hlinkClick r:id="rId11" action="ppaction://hlinksldjump"/>
              </a:rPr>
              <a:t>Interpersonal Validation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2" action="ppaction://hlinksldjump"/>
              </a:rPr>
              <a:t>Academic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3" action="ppaction://hlinksldjump"/>
              </a:rPr>
              <a:t>Academic Enhancement Experiences </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4" action="ppaction://hlinksldjump"/>
              </a:rPr>
              <a:t>Active and Collaborative Learning </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15" action="ppaction://hlinksldjump"/>
              </a:rPr>
              <a:t>Written </a:t>
            </a:r>
            <a:r>
              <a:rPr lang="en-US" sz="1200" b="1" dirty="0">
                <a:solidFill>
                  <a:schemeClr val="tx2"/>
                </a:solidFill>
                <a:effectLst/>
                <a:latin typeface="Franklin Gothic Book" panose="020B0503020102020204" pitchFamily="34" charset="0"/>
                <a:hlinkClick r:id="rId15" action="ppaction://hlinksldjump"/>
              </a:rPr>
              <a:t>and Oral </a:t>
            </a:r>
            <a:r>
              <a:rPr lang="en-US" sz="1200" b="1" dirty="0" smtClean="0">
                <a:solidFill>
                  <a:schemeClr val="tx2"/>
                </a:solidFill>
                <a:effectLst/>
                <a:latin typeface="Franklin Gothic Book" panose="020B0503020102020204" pitchFamily="34" charset="0"/>
                <a:hlinkClick r:id="rId15" action="ppaction://hlinksldjump"/>
              </a:rPr>
              <a:t>Communication</a:t>
            </a:r>
            <a:endParaRPr lang="en-US" sz="1200" b="1" dirty="0">
              <a:solidFill>
                <a:schemeClr val="tx2"/>
              </a:solidFill>
              <a:effectLst/>
              <a:latin typeface="Franklin Gothic Book" panose="020B0503020102020204" pitchFamily="34" charset="0"/>
              <a:hlinkClick r:id="rId16" action="ppaction://hlinksldjump"/>
            </a:endParaRPr>
          </a:p>
          <a:p>
            <a:pPr eaLnBrk="1" hangingPunct="1">
              <a:lnSpc>
                <a:spcPct val="150000"/>
              </a:lnSpc>
              <a:spcBef>
                <a:spcPct val="0"/>
              </a:spcBef>
              <a:spcAft>
                <a:spcPts val="300"/>
              </a:spcAft>
              <a:buClr>
                <a:schemeClr val="accent1">
                  <a:lumMod val="50000"/>
                </a:schemeClr>
              </a:buClr>
              <a:defRPr/>
            </a:pPr>
            <a:r>
              <a:rPr lang="en-US" sz="1400" b="1" u="sng" dirty="0">
                <a:solidFill>
                  <a:schemeClr val="tx2"/>
                </a:solidFill>
                <a:effectLst/>
                <a:latin typeface="Franklin Gothic Book" panose="020B0503020102020204" pitchFamily="34" charset="0"/>
                <a:hlinkClick r:id="rId17" action="ppaction://hlinksldjump"/>
              </a:rPr>
              <a:t>Co-Curricular Outcomes and Experiences</a:t>
            </a:r>
            <a:endParaRPr lang="en-US" sz="14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8" action="ppaction://hlinksldjump"/>
              </a:rPr>
              <a:t>Social Agency</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9" action="ppaction://hlinksldjump"/>
              </a:rPr>
              <a:t>Civic Engagement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0" action="ppaction://hlinksldjump"/>
              </a:rPr>
              <a:t>Civic Awareness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1" action="ppaction://hlinksldjump"/>
              </a:rPr>
              <a:t>Leadership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22" action="ppaction://hlinksldjump"/>
              </a:rPr>
              <a:t>Health and Wellness </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rgbClr val="7680AC"/>
              </a:buClr>
              <a:buFontTx/>
              <a:buNone/>
              <a:defRPr/>
            </a:pPr>
            <a:r>
              <a:rPr lang="en-US" sz="1600" b="1" dirty="0" smtClean="0">
                <a:solidFill>
                  <a:schemeClr val="tx2"/>
                </a:solidFill>
                <a:effectLst/>
                <a:latin typeface="Franklin Gothic Book" panose="020B0503020102020204" pitchFamily="34" charset="0"/>
                <a:hlinkClick r:id="rId16" action="ppaction://hlinksldjump"/>
              </a:rPr>
              <a:t> </a:t>
            </a:r>
            <a:endParaRPr lang="en-US" sz="16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400" b="1" dirty="0" smtClean="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800" b="1" dirty="0">
              <a:solidFill>
                <a:schemeClr val="tx2"/>
              </a:solidFill>
              <a:effectLst/>
              <a:latin typeface="Franklin Gothic Book" panose="020B0503020102020204" pitchFamily="34" charset="0"/>
            </a:endParaRPr>
          </a:p>
        </p:txBody>
      </p:sp>
      <p:sp>
        <p:nvSpPr>
          <p:cNvPr id="5124" name="Rectangle 7"/>
          <p:cNvSpPr>
            <a:spLocks noGrp="1" noChangeArrowheads="1"/>
          </p:cNvSpPr>
          <p:nvPr>
            <p:ph sz="half" idx="2"/>
          </p:nvPr>
        </p:nvSpPr>
        <p:spPr>
          <a:xfrm>
            <a:off x="4419600" y="1219200"/>
            <a:ext cx="4495800" cy="5181600"/>
          </a:xfrm>
        </p:spPr>
        <p:txBody>
          <a:bodyPr/>
          <a:lstStyle/>
          <a:p>
            <a:pPr eaLnBrk="1" hangingPunct="1">
              <a:spcBef>
                <a:spcPct val="0"/>
              </a:spcBef>
              <a:spcAft>
                <a:spcPts val="300"/>
              </a:spcAft>
              <a:buClr>
                <a:srgbClr val="7680AC"/>
              </a:buClr>
              <a:defRPr/>
            </a:pPr>
            <a:r>
              <a:rPr lang="en-US" sz="1600" b="1" dirty="0" smtClean="0">
                <a:solidFill>
                  <a:schemeClr val="tx2"/>
                </a:solidFill>
                <a:effectLst/>
                <a:latin typeface="Franklin Gothic Book" panose="020B0503020102020204" pitchFamily="34" charset="0"/>
                <a:hlinkClick r:id="rId23" action="ppaction://hlinksldjump"/>
              </a:rPr>
              <a:t>Diversity </a:t>
            </a:r>
            <a:endParaRPr lang="en-US" sz="1600" b="1" dirty="0" smtClean="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16" action="ppaction://hlinksldjump"/>
              </a:rPr>
              <a:t>Positive </a:t>
            </a:r>
            <a:r>
              <a:rPr lang="en-US" sz="1200" b="1" dirty="0">
                <a:solidFill>
                  <a:schemeClr val="tx2"/>
                </a:solidFill>
                <a:effectLst/>
                <a:latin typeface="Franklin Gothic Book" panose="020B0503020102020204" pitchFamily="34" charset="0"/>
                <a:hlinkClick r:id="rId16" action="ppaction://hlinksldjump"/>
              </a:rPr>
              <a:t>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4" action="ppaction://hlinksldjump"/>
              </a:rPr>
              <a:t>Negative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5" action="ppaction://hlinksldjump"/>
              </a:rPr>
              <a:t>Sense of Belonging</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26" action="ppaction://hlinksldjump"/>
              </a:rPr>
              <a:t>Diversity Outcomes</a:t>
            </a:r>
            <a:endParaRPr lang="en-US" sz="1200" b="1" dirty="0" smtClean="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27" action="ppaction://hlinksldjump"/>
              </a:rPr>
              <a:t>Campus Climate and Diversity </a:t>
            </a:r>
            <a:endParaRPr lang="en-US" sz="1200" b="1" dirty="0" smtClean="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smtClean="0">
                <a:solidFill>
                  <a:schemeClr val="tx2"/>
                </a:solidFill>
                <a:effectLst/>
                <a:latin typeface="Franklin Gothic Book" panose="020B0503020102020204" pitchFamily="34" charset="0"/>
                <a:hlinkClick r:id="rId28" action="ppaction://hlinksldjump"/>
              </a:rPr>
              <a:t>Future Plans</a:t>
            </a:r>
            <a:endParaRPr lang="en-US" sz="1600" b="1" u="sng"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9" action="ppaction://hlinksldjump"/>
              </a:rPr>
              <a:t>Preparedness for Future </a:t>
            </a:r>
            <a:r>
              <a:rPr lang="en-US" sz="1200" b="1" dirty="0" smtClean="0">
                <a:solidFill>
                  <a:schemeClr val="tx2"/>
                </a:solidFill>
                <a:effectLst/>
                <a:latin typeface="Franklin Gothic Book" panose="020B0503020102020204" pitchFamily="34" charset="0"/>
                <a:hlinkClick r:id="rId29" action="ppaction://hlinksldjump"/>
              </a:rPr>
              <a:t>Plans</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0" action="ppaction://hlinksldjump"/>
              </a:rPr>
              <a:t>Employment</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1" action="ppaction://hlinksldjump"/>
              </a:rPr>
              <a:t>Graduate/Professional School</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2" action="ppaction://hlinksldjump"/>
              </a:rPr>
              <a:t>Probable </a:t>
            </a:r>
            <a:r>
              <a:rPr lang="en-US" sz="1200" b="1" dirty="0" smtClean="0">
                <a:solidFill>
                  <a:schemeClr val="tx2"/>
                </a:solidFill>
                <a:effectLst/>
                <a:latin typeface="Franklin Gothic Book" panose="020B0503020102020204" pitchFamily="34" charset="0"/>
                <a:hlinkClick r:id="rId32" action="ppaction://hlinksldjump"/>
              </a:rPr>
              <a:t>Career/Occupation</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3" action="ppaction://hlinksldjump"/>
              </a:rPr>
              <a:t>Career Consideration</a:t>
            </a:r>
            <a:endParaRPr lang="en-US" sz="1200" b="1" dirty="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4" action="ppaction://hlinksldjump"/>
              </a:rPr>
              <a:t>Satisfaction</a:t>
            </a:r>
            <a:endParaRPr lang="en-US" sz="1600" b="1" u="sng" dirty="0">
              <a:solidFill>
                <a:schemeClr val="tx2"/>
              </a:solidFill>
              <a:effectLst/>
              <a:latin typeface="Franklin Gothic Book" panose="020B0503020102020204" pitchFamily="34" charset="0"/>
            </a:endParaRPr>
          </a:p>
          <a:p>
            <a:pPr lvl="1" eaLnBrk="1" hangingPunct="1">
              <a:spcBef>
                <a:spcPts val="30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35" action="ppaction://hlinksldjump"/>
              </a:rPr>
              <a:t>Overall Satisfaction</a:t>
            </a:r>
            <a:endParaRPr lang="en-US" sz="1200" b="1" dirty="0">
              <a:solidFill>
                <a:schemeClr val="tx2"/>
              </a:solidFill>
              <a:effectLst/>
              <a:latin typeface="Franklin Gothic Book" panose="020B0503020102020204" pitchFamily="34" charset="0"/>
            </a:endParaRPr>
          </a:p>
          <a:p>
            <a:pPr lvl="1" eaLnBrk="1" hangingPunct="1">
              <a:spcBef>
                <a:spcPts val="300"/>
              </a:spcBef>
              <a:spcAft>
                <a:spcPts val="300"/>
              </a:spcAft>
              <a:buClr>
                <a:srgbClr val="7680AC"/>
              </a:buClr>
              <a:buFontTx/>
              <a:buNone/>
              <a:defRPr/>
            </a:pPr>
            <a:r>
              <a:rPr lang="en-US" sz="1200" b="1" dirty="0" smtClean="0">
                <a:solidFill>
                  <a:schemeClr val="tx2"/>
                </a:solidFill>
                <a:effectLst/>
                <a:latin typeface="Franklin Gothic Book" panose="020B0503020102020204" pitchFamily="34" charset="0"/>
                <a:hlinkClick r:id="rId36" action="ppaction://hlinksldjump"/>
              </a:rPr>
              <a:t>Satisfaction </a:t>
            </a:r>
            <a:r>
              <a:rPr lang="en-US" sz="1200" b="1" dirty="0">
                <a:solidFill>
                  <a:schemeClr val="tx2"/>
                </a:solidFill>
                <a:effectLst/>
                <a:latin typeface="Franklin Gothic Book" panose="020B0503020102020204" pitchFamily="34" charset="0"/>
                <a:hlinkClick r:id="rId36" action="ppaction://hlinksldjump"/>
              </a:rPr>
              <a:t>with Academic Support and Courses </a:t>
            </a:r>
            <a:endParaRPr lang="en-US" sz="1200" b="1" dirty="0" smtClean="0">
              <a:solidFill>
                <a:schemeClr val="tx2"/>
              </a:solidFill>
              <a:effectLst/>
              <a:latin typeface="Franklin Gothic Book" panose="020B0503020102020204" pitchFamily="34" charset="0"/>
            </a:endParaRPr>
          </a:p>
          <a:p>
            <a:pPr lvl="1" eaLnBrk="1" hangingPunct="1">
              <a:spcBef>
                <a:spcPts val="30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37" action="ppaction://hlinksldjump"/>
              </a:rPr>
              <a:t>Satisfaction with Campus </a:t>
            </a:r>
            <a:r>
              <a:rPr lang="en-US" sz="1200" b="1" dirty="0" smtClean="0">
                <a:solidFill>
                  <a:schemeClr val="tx2"/>
                </a:solidFill>
                <a:effectLst/>
                <a:latin typeface="Franklin Gothic Book" panose="020B0503020102020204" pitchFamily="34" charset="0"/>
                <a:hlinkClick r:id="rId37" action="ppaction://hlinksldjump"/>
              </a:rPr>
              <a:t>Diversity</a:t>
            </a:r>
            <a:endParaRPr lang="en-US" sz="1200" b="1" dirty="0">
              <a:solidFill>
                <a:schemeClr val="tx2"/>
              </a:solidFill>
              <a:effectLst/>
              <a:latin typeface="Franklin Gothic Book" panose="020B0503020102020204" pitchFamily="34" charset="0"/>
            </a:endParaRPr>
          </a:p>
          <a:p>
            <a:pPr lvl="1" eaLnBrk="1" hangingPunct="1">
              <a:spcBef>
                <a:spcPts val="30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38" action="ppaction://hlinksldjump"/>
              </a:rPr>
              <a:t>Satisfaction with Services and Community </a:t>
            </a:r>
            <a:endParaRPr lang="en-US" sz="1200" b="1" dirty="0">
              <a:solidFill>
                <a:schemeClr val="tx2"/>
              </a:solidFill>
              <a:effectLst/>
              <a:latin typeface="Franklin Gothic Book" panose="020B0503020102020204" pitchFamily="34" charset="0"/>
            </a:endParaRPr>
          </a:p>
          <a:p>
            <a:pPr lvl="1" eaLnBrk="1" hangingPunct="1">
              <a:spcBef>
                <a:spcPts val="300"/>
              </a:spcBef>
              <a:buClr>
                <a:srgbClr val="7680AC"/>
              </a:buClr>
              <a:buFontTx/>
              <a:buNone/>
              <a:defRPr/>
            </a:pPr>
            <a:endParaRPr lang="en-US" sz="1200" b="1" dirty="0">
              <a:solidFill>
                <a:schemeClr val="tx2"/>
              </a:solidFill>
              <a:effectLst/>
              <a:latin typeface="Franklin Gothic Book" panose="020B0503020102020204" pitchFamily="34" charset="0"/>
            </a:endParaRPr>
          </a:p>
          <a:p>
            <a:pPr eaLnBrk="1" hangingPunct="1">
              <a:lnSpc>
                <a:spcPct val="150000"/>
              </a:lnSpc>
              <a:spcBef>
                <a:spcPts val="300"/>
              </a:spcBef>
              <a:buClr>
                <a:srgbClr val="7680AC"/>
              </a:buClr>
              <a:defRPr/>
            </a:pPr>
            <a:endParaRPr lang="en-US" sz="1600" b="1" u="sng" dirty="0">
              <a:solidFill>
                <a:schemeClr val="tx2"/>
              </a:solidFill>
              <a:effectLst/>
              <a:latin typeface="Franklin Gothic Book" panose="020B0503020102020204" pitchFamily="34" charset="0"/>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a:p>
        </p:txBody>
      </p:sp>
      <p:sp>
        <p:nvSpPr>
          <p:cNvPr id="6" name="Footer Placeholder 5"/>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30</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30</a:t>
            </a:fld>
            <a:endParaRPr lang="en-US"/>
          </a:p>
        </p:txBody>
      </p:sp>
      <p:sp>
        <p:nvSpPr>
          <p:cNvPr id="35847" name="Rectangle 5"/>
          <p:cNvSpPr>
            <a:spLocks noChangeArrowheads="1"/>
          </p:cNvSpPr>
          <p:nvPr/>
        </p:nvSpPr>
        <p:spPr bwMode="auto">
          <a:xfrm>
            <a:off x="685800" y="5031194"/>
            <a:ext cx="3962399" cy="638175"/>
          </a:xfrm>
          <a:prstGeom prst="rect">
            <a:avLst/>
          </a:prstGeom>
          <a:noFill/>
          <a:ln w="9525">
            <a:noFill/>
            <a:miter lim="800000"/>
            <a:headEnd/>
            <a:tailEnd/>
          </a:ln>
        </p:spPr>
        <p:txBody>
          <a:bodyPr anchor="ctr"/>
          <a:lstStyle/>
          <a:p>
            <a:pPr algn="ctr" fontAlgn="ctr">
              <a:defRPr/>
            </a:pPr>
            <a:r>
              <a:rPr lang="en-US" sz="1200" b="1" u="none" dirty="0">
                <a:solidFill>
                  <a:schemeClr val="tx2"/>
                </a:solidFill>
              </a:rPr>
              <a:t>This institution has contributed to my 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108277140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Diversity Outcomes</a:t>
            </a:r>
            <a:r>
              <a:rPr lang="en-US" sz="1600" b="1" u="none" kern="0" dirty="0">
                <a:solidFill>
                  <a:schemeClr val="tx2"/>
                </a:solidFill>
                <a:latin typeface="Franklin Gothic Medium" panose="020B0603020102020204" pitchFamily="34" charset="0"/>
                <a:ea typeface="+mj-ea"/>
                <a:cs typeface="+mj-cs"/>
              </a:rPr>
              <a:t/>
            </a:r>
            <a:br>
              <a:rPr lang="en-US" sz="1600" b="1" u="none" kern="0" dirty="0">
                <a:solidFill>
                  <a:schemeClr val="tx2"/>
                </a:solidFill>
                <a:latin typeface="Franklin Gothic Medium" panose="020B0603020102020204" pitchFamily="34" charset="0"/>
                <a:ea typeface="+mj-ea"/>
                <a:cs typeface="+mj-cs"/>
              </a:rPr>
            </a:br>
            <a:endParaRPr lang="en-US" sz="1600" b="1" u="none" kern="0" dirty="0">
              <a:solidFill>
                <a:schemeClr val="tx2"/>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Contact with diverse students, faculty, and ideas allows students to </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gain valuable insights about themselves and others. </a:t>
            </a:r>
          </a:p>
        </p:txBody>
      </p:sp>
      <p:sp>
        <p:nvSpPr>
          <p:cNvPr id="14" name="Rectangle 6"/>
          <p:cNvSpPr>
            <a:spLocks noChangeArrowheads="1"/>
          </p:cNvSpPr>
          <p:nvPr/>
        </p:nvSpPr>
        <p:spPr bwMode="auto">
          <a:xfrm>
            <a:off x="1181099" y="5640794"/>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smtClean="0"/>
              <a:t>2017 College Senior Survey</a:t>
            </a:r>
            <a:endParaRPr lang="en-US" dirty="0"/>
          </a:p>
        </p:txBody>
      </p:sp>
      <p:sp>
        <p:nvSpPr>
          <p:cNvPr id="11" name="Rectangle 6"/>
          <p:cNvSpPr>
            <a:spLocks noChangeArrowheads="1"/>
          </p:cNvSpPr>
          <p:nvPr/>
        </p:nvSpPr>
        <p:spPr bwMode="auto">
          <a:xfrm>
            <a:off x="5524499" y="56606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Yes</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No</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Yes</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No</a:t>
            </a:r>
          </a:p>
          <a:p>
            <a:pPr>
              <a:defRPr/>
            </a:pPr>
            <a:endParaRPr lang="en-US" sz="1200" b="1" u="none" dirty="0">
              <a:solidFill>
                <a:schemeClr val="tx2"/>
              </a:solidFill>
            </a:endParaRPr>
          </a:p>
        </p:txBody>
      </p:sp>
      <p:sp>
        <p:nvSpPr>
          <p:cNvPr id="15" name="Rectangle 5"/>
          <p:cNvSpPr>
            <a:spLocks noChangeArrowheads="1"/>
          </p:cNvSpPr>
          <p:nvPr/>
        </p:nvSpPr>
        <p:spPr bwMode="auto">
          <a:xfrm>
            <a:off x="5029200" y="5033188"/>
            <a:ext cx="3962399" cy="638175"/>
          </a:xfrm>
          <a:prstGeom prst="rect">
            <a:avLst/>
          </a:prstGeom>
          <a:noFill/>
          <a:ln w="9525">
            <a:noFill/>
            <a:miter lim="800000"/>
            <a:headEnd/>
            <a:tailEnd/>
          </a:ln>
        </p:spPr>
        <p:txBody>
          <a:bodyPr anchor="ctr"/>
          <a:lstStyle/>
          <a:p>
            <a:pPr algn="ctr" fontAlgn="ctr">
              <a:defRPr/>
            </a:pPr>
            <a:r>
              <a:rPr lang="en-US" sz="1200" b="1" u="none" dirty="0">
                <a:solidFill>
                  <a:schemeClr val="tx2"/>
                </a:solidFill>
              </a:rPr>
              <a:t>Had a roommate of different race/ethnicity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31</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31</a:t>
            </a:fld>
            <a:endParaRPr lang="en-US"/>
          </a:p>
        </p:txBody>
      </p:sp>
      <p:graphicFrame>
        <p:nvGraphicFramePr>
          <p:cNvPr id="11" name="Campus Climate"/>
          <p:cNvGraphicFramePr>
            <a:graphicFrameLocks noChangeAspect="1"/>
          </p:cNvGraphicFramePr>
          <p:nvPr>
            <p:extLst>
              <p:ext uri="{D42A27DB-BD31-4B8C-83A1-F6EECF244321}">
                <p14:modId xmlns:p14="http://schemas.microsoft.com/office/powerpoint/2010/main" val="1028782950"/>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334000"/>
            <a:ext cx="2362200" cy="8382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In class, I have heard faculty express stereotypes based on social identity </a:t>
            </a:r>
          </a:p>
          <a:p>
            <a:pPr algn="ctr" fontAlgn="ctr">
              <a:defRPr/>
            </a:pPr>
            <a:r>
              <a:rPr lang="en-US" sz="1200" b="1" u="none" dirty="0">
                <a:solidFill>
                  <a:schemeClr val="tx2"/>
                </a:solidFill>
              </a:rPr>
              <a:t>(such as race/ethnicity, gender, sexual orientation, disability status, or religion)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There is a lot of racial tension on this campus</a:t>
            </a:r>
          </a:p>
        </p:txBody>
      </p:sp>
      <p:sp>
        <p:nvSpPr>
          <p:cNvPr id="38923" name="Rectangle 15"/>
          <p:cNvSpPr>
            <a:spLocks noChangeArrowheads="1"/>
          </p:cNvSpPr>
          <p:nvPr/>
        </p:nvSpPr>
        <p:spPr bwMode="auto">
          <a:xfrm>
            <a:off x="685800" y="5257800"/>
            <a:ext cx="2514600" cy="7620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 I have felt discriminated against at this institution because of my race/ethnicity, gender, sexual orientation, disability status, or religion</a:t>
            </a:r>
            <a:endParaRPr lang="en-US" sz="1200" b="1" dirty="0">
              <a:solidFill>
                <a:schemeClr val="tx2"/>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Campus Climate and Diversity</a:t>
            </a:r>
          </a:p>
          <a:p>
            <a:pPr algn="ctr" eaLnBrk="1" hangingPunct="1">
              <a:defRPr/>
            </a:pPr>
            <a:endParaRPr lang="en-US" sz="1600" b="1" u="none" kern="0" dirty="0">
              <a:solidFill>
                <a:schemeClr val="accent1"/>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A diverse and inclusive campus environment strengthens students’ learning experiences </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Future Plans</a:t>
            </a:r>
          </a:p>
        </p:txBody>
      </p:sp>
      <p:sp>
        <p:nvSpPr>
          <p:cNvPr id="6" name="Subtitle 4"/>
          <p:cNvSpPr txBox="1">
            <a:spLocks/>
          </p:cNvSpPr>
          <p:nvPr/>
        </p:nvSpPr>
        <p:spPr>
          <a:xfrm>
            <a:off x="1295400" y="45720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4"/>
                </a:solidFill>
                <a:latin typeface="+mn-lt"/>
              </a:rPr>
              <a:t>This section describes students’ degree aspirations and career plans.</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32</a:t>
            </a:fld>
            <a:endParaRPr lang="en-US"/>
          </a:p>
        </p:txBody>
      </p:sp>
      <p:sp>
        <p:nvSpPr>
          <p:cNvPr id="7" name="Footer Placeholder 6"/>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33</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33</a:t>
            </a:fld>
            <a:endParaRPr lang="en-US"/>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a:t>Future Plans</a:t>
            </a:r>
            <a:r>
              <a:rPr lang="en-US" sz="1600" dirty="0"/>
              <a:t/>
            </a:r>
            <a:br>
              <a:rPr lang="en-US" sz="1600" dirty="0"/>
            </a:br>
            <a:r>
              <a:rPr lang="en-US" sz="1600" dirty="0"/>
              <a:t/>
            </a:r>
            <a:br>
              <a:rPr lang="en-US" sz="1600" dirty="0"/>
            </a:br>
            <a:r>
              <a:rPr lang="en-US" sz="1600" dirty="0">
                <a:solidFill>
                  <a:schemeClr val="accent4"/>
                </a:solidFill>
              </a:rPr>
              <a:t>Preparedness for Future Plans</a:t>
            </a:r>
            <a:endParaRPr lang="en-US" sz="1200" dirty="0">
              <a:solidFill>
                <a:schemeClr val="accent4"/>
              </a:solidFill>
            </a:endParaRPr>
          </a:p>
        </p:txBody>
      </p:sp>
      <p:graphicFrame>
        <p:nvGraphicFramePr>
          <p:cNvPr id="10" name="future plans"/>
          <p:cNvGraphicFramePr>
            <a:graphicFrameLocks noChangeAspect="1"/>
          </p:cNvGraphicFramePr>
          <p:nvPr>
            <p:extLst>
              <p:ext uri="{D42A27DB-BD31-4B8C-83A1-F6EECF244321}">
                <p14:modId xmlns:p14="http://schemas.microsoft.com/office/powerpoint/2010/main" val="47860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219200" y="5029200"/>
            <a:ext cx="3048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a:t>
            </a:r>
            <a:r>
              <a:rPr lang="en-US" sz="1400" b="1" u="none" dirty="0" smtClean="0">
                <a:solidFill>
                  <a:schemeClr val="tx2"/>
                </a:solidFill>
              </a:rPr>
              <a:t>for employment </a:t>
            </a:r>
            <a:r>
              <a:rPr lang="en-US" sz="1400" b="1" u="none" dirty="0">
                <a:solidFill>
                  <a:schemeClr val="tx2"/>
                </a:solidFill>
              </a:rPr>
              <a:t>after college</a:t>
            </a:r>
          </a:p>
        </p:txBody>
      </p:sp>
      <p:sp>
        <p:nvSpPr>
          <p:cNvPr id="51210" name="Rectangle 8"/>
          <p:cNvSpPr>
            <a:spLocks noChangeArrowheads="1"/>
          </p:cNvSpPr>
          <p:nvPr/>
        </p:nvSpPr>
        <p:spPr bwMode="auto">
          <a:xfrm>
            <a:off x="5435600" y="5029200"/>
            <a:ext cx="30988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34</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34</a:t>
            </a:fld>
            <a:endParaRPr lang="en-US"/>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a:t>Future </a:t>
            </a:r>
            <a:r>
              <a:rPr lang="en-US" dirty="0" smtClean="0"/>
              <a:t>Plans: Employment</a:t>
            </a:r>
            <a:r>
              <a:rPr lang="en-US" sz="1200" dirty="0"/>
              <a:t/>
            </a:r>
            <a:br>
              <a:rPr lang="en-US" sz="1200" dirty="0"/>
            </a:br>
            <a:endParaRPr lang="en-US" sz="1200" dirty="0"/>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3836549982"/>
              </p:ext>
            </p:extLst>
          </p:nvPr>
        </p:nvGraphicFramePr>
        <p:xfrm>
          <a:off x="1371600" y="1295400"/>
          <a:ext cx="6400800" cy="1170096"/>
        </p:xfrm>
        <a:graphic>
          <a:graphicData uri="http://schemas.openxmlformats.org/drawingml/2006/table">
            <a:tbl>
              <a:tblPr/>
              <a:tblGrid>
                <a:gridCol w="4267200">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066800">
                  <a:extLst>
                    <a:ext uri="{9D8B030D-6E8A-4147-A177-3AD203B41FA5}">
                      <a16:colId xmlns:a16="http://schemas.microsoft.com/office/drawing/2014/main" xmlns=""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2"/>
                          </a:solidFill>
                          <a:effectLst/>
                          <a:latin typeface="+mn-lt"/>
                        </a:rPr>
                        <a:t>Planned Primary Activity Fall </a:t>
                      </a:r>
                      <a:r>
                        <a:rPr kumimoji="0" lang="en-US" sz="1600" b="1" i="0" u="sng" strike="noStrike" cap="none" normalizeH="0" baseline="0" dirty="0" smtClean="0">
                          <a:ln>
                            <a:noFill/>
                          </a:ln>
                          <a:solidFill>
                            <a:schemeClr val="tx2"/>
                          </a:solidFill>
                          <a:effectLst/>
                          <a:latin typeface="+mn-lt"/>
                        </a:rPr>
                        <a:t>2017</a:t>
                      </a:r>
                      <a:endParaRPr kumimoji="0" lang="en-US" sz="1600" b="1" i="0" u="sng" strike="noStrike" cap="none" normalizeH="0" baseline="0" dirty="0">
                        <a:ln>
                          <a:noFill/>
                        </a:ln>
                        <a:solidFill>
                          <a:schemeClr val="tx2"/>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93328E"/>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1F2A44"/>
                    </a:solidFill>
                  </a:tcPr>
                </a:tc>
                <a:extLst>
                  <a:ext uri="{0D108BD9-81ED-4DB2-BD59-A6C34878D82A}">
                    <a16:rowId xmlns:a16="http://schemas.microsoft.com/office/drawing/2014/main" xmlns=""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68.8%</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73.2%</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1F2A44"/>
                    </a:solidFill>
                  </a:tcPr>
                </a:tc>
                <a:extLst>
                  <a:ext uri="{0D108BD9-81ED-4DB2-BD59-A6C34878D82A}">
                    <a16:rowId xmlns:a16="http://schemas.microsoft.com/office/drawing/2014/main" xmlns=""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25.8%</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32.4%</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2"/>
                  </a:ext>
                </a:extLst>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4056621248"/>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35</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35</a:t>
            </a:fld>
            <a:endParaRPr lang="en-US"/>
          </a:p>
        </p:txBody>
      </p:sp>
      <p:sp>
        <p:nvSpPr>
          <p:cNvPr id="52230"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t>Future Plans: Graduate/Professional School</a:t>
            </a:r>
            <a:endParaRPr lang="en-US" sz="1200" dirty="0"/>
          </a:p>
        </p:txBody>
      </p:sp>
      <p:sp>
        <p:nvSpPr>
          <p:cNvPr id="8" name="Footer Placeholder 3"/>
          <p:cNvSpPr>
            <a:spLocks noGrp="1"/>
          </p:cNvSpPr>
          <p:nvPr>
            <p:ph type="ftr" sz="quarter" idx="10"/>
          </p:nvPr>
        </p:nvSpPr>
        <p:spPr/>
        <p:txBody>
          <a:bodyPr/>
          <a:lstStyle/>
          <a:p>
            <a:pPr>
              <a:defRPr/>
            </a:pPr>
            <a:r>
              <a:rPr lang="en-US" dirty="0" smtClean="0"/>
              <a:t>2017 College Senior Survey</a:t>
            </a:r>
            <a:endParaRPr lang="en-US" dirty="0"/>
          </a:p>
        </p:txBody>
      </p:sp>
      <p:graphicFrame>
        <p:nvGraphicFramePr>
          <p:cNvPr id="3" name="Group 84"/>
          <p:cNvGraphicFramePr>
            <a:graphicFrameLocks noGrp="1"/>
          </p:cNvGraphicFramePr>
          <p:nvPr>
            <p:extLst>
              <p:ext uri="{D42A27DB-BD31-4B8C-83A1-F6EECF244321}">
                <p14:modId xmlns:p14="http://schemas.microsoft.com/office/powerpoint/2010/main" val="848137728"/>
              </p:ext>
            </p:extLst>
          </p:nvPr>
        </p:nvGraphicFramePr>
        <p:xfrm>
          <a:off x="531812" y="1676400"/>
          <a:ext cx="8077200" cy="2966720"/>
        </p:xfrm>
        <a:graphic>
          <a:graphicData uri="http://schemas.openxmlformats.org/drawingml/2006/table">
            <a:tbl>
              <a:tblPr bandCol="1">
                <a:tableStyleId>{D27102A9-8310-4765-A935-A1911B00CA55}</a:tableStyleId>
              </a:tblPr>
              <a:tblGrid>
                <a:gridCol w="3962400">
                  <a:extLst>
                    <a:ext uri="{9D8B030D-6E8A-4147-A177-3AD203B41FA5}">
                      <a16:colId xmlns:a16="http://schemas.microsoft.com/office/drawing/2014/main" xmlns="" val="20000"/>
                    </a:ext>
                  </a:extLst>
                </a:gridCol>
                <a:gridCol w="2057400">
                  <a:extLst>
                    <a:ext uri="{9D8B030D-6E8A-4147-A177-3AD203B41FA5}">
                      <a16:colId xmlns:a16="http://schemas.microsoft.com/office/drawing/2014/main" xmlns="" val="20001"/>
                    </a:ext>
                  </a:extLst>
                </a:gridCol>
                <a:gridCol w="2057400">
                  <a:extLst>
                    <a:ext uri="{9D8B030D-6E8A-4147-A177-3AD203B41FA5}">
                      <a16:colId xmlns:a16="http://schemas.microsoft.com/office/drawing/2014/main" xmlns=""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cap="none" normalizeH="0" baseline="0" dirty="0" smtClean="0">
                          <a:ln>
                            <a:noFill/>
                          </a:ln>
                          <a:solidFill>
                            <a:schemeClr val="tx2"/>
                          </a:solidFill>
                          <a:effectLst/>
                          <a:latin typeface="+mn-lt"/>
                        </a:rPr>
                        <a:t>Planned Activity Fall 2017</a:t>
                      </a:r>
                      <a:endParaRPr kumimoji="0" lang="en-US" sz="1800" b="1" i="0" u="sng" strike="noStrike" cap="none" normalizeH="0" baseline="0" dirty="0" smtClean="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xmlns="" val="10000"/>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Attend graduate/professional school full-time</a:t>
                      </a:r>
                      <a:endParaRPr kumimoji="0" lang="en-US" sz="1400" b="1" i="0" u="none"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smtClean="0">
                          <a:solidFill>
                            <a:schemeClr val="bg1"/>
                          </a:solidFill>
                        </a:rPr>
                        <a:t>34.0%</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28.5%</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1"/>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Attend graduate/professional school part-time</a:t>
                      </a:r>
                      <a:endParaRPr kumimoji="0" lang="en-US" sz="1400" b="1" i="0" u="none"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smtClean="0">
                          <a:solidFill>
                            <a:schemeClr val="bg1"/>
                          </a:solidFill>
                        </a:rPr>
                        <a:t>12.6%</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11.6%</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2"/>
                  </a:ext>
                </a:extLst>
              </a:tr>
              <a:tr h="370840">
                <a:tc>
                  <a:txBody>
                    <a:bodyPr/>
                    <a:lstStyle/>
                    <a:p>
                      <a:endParaRPr lang="en-US" sz="1400" b="1" dirty="0">
                        <a:solidFill>
                          <a:schemeClr val="tx2"/>
                        </a:solidFill>
                      </a:endParaRP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3"/>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sng" strike="noStrike" cap="none" normalizeH="0" baseline="0" dirty="0" smtClean="0">
                          <a:ln>
                            <a:noFill/>
                          </a:ln>
                          <a:solidFill>
                            <a:schemeClr val="tx2"/>
                          </a:solidFill>
                          <a:effectLst/>
                          <a:latin typeface="Garamond" pitchFamily="18" charset="0"/>
                        </a:rPr>
                        <a:t>Current State of Educational Plans</a:t>
                      </a:r>
                      <a:endParaRPr kumimoji="0" lang="en-US" sz="1800" b="1" i="0" u="sng"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4"/>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Accepted and will be attending in fall</a:t>
                      </a:r>
                    </a:p>
                  </a:txBody>
                  <a:tcPr marL="85725" marR="0" marT="0" marB="0" anchor="ctr" horzOverflow="overflow">
                    <a:solidFill>
                      <a:schemeClr val="bg1">
                        <a:alpha val="20000"/>
                      </a:schemeClr>
                    </a:solidFill>
                  </a:tcPr>
                </a:tc>
                <a:tc>
                  <a:txBody>
                    <a:bodyPr/>
                    <a:lstStyle/>
                    <a:p>
                      <a:pPr algn="ctr"/>
                      <a:r>
                        <a:rPr lang="en-US" sz="1600" b="1" smtClean="0">
                          <a:solidFill>
                            <a:schemeClr val="bg1"/>
                          </a:solidFill>
                        </a:rPr>
                        <a:t>22.8%</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22.5%</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5"/>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Still awaiting responses, no acceptances</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2.4%</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No plans to apply to school now or in the future</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11.9%</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13.3%</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7"/>
                  </a:ext>
                </a:extLst>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36</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36</a:t>
            </a:fld>
            <a:endParaRPr lang="en-US"/>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a:t>Future Plans</a:t>
            </a:r>
            <a:r>
              <a:rPr lang="en-US" sz="2000" dirty="0"/>
              <a:t/>
            </a:r>
            <a:br>
              <a:rPr lang="en-US" sz="2000" dirty="0"/>
            </a:br>
            <a:r>
              <a:rPr lang="en-US" sz="1600" dirty="0"/>
              <a:t/>
            </a:r>
            <a:br>
              <a:rPr lang="en-US" sz="1600" dirty="0"/>
            </a:br>
            <a:r>
              <a:rPr lang="en-US" sz="1800" dirty="0">
                <a:solidFill>
                  <a:schemeClr val="accent4"/>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2997716931"/>
              </p:ext>
            </p:extLst>
          </p:nvPr>
        </p:nvGraphicFramePr>
        <p:xfrm>
          <a:off x="312737" y="1676400"/>
          <a:ext cx="8602662" cy="3862274"/>
        </p:xfrm>
        <a:graphic>
          <a:graphicData uri="http://schemas.openxmlformats.org/drawingml/2006/table">
            <a:tbl>
              <a:tblPr/>
              <a:tblGrid>
                <a:gridCol w="2212112">
                  <a:extLst>
                    <a:ext uri="{9D8B030D-6E8A-4147-A177-3AD203B41FA5}">
                      <a16:colId xmlns:a16="http://schemas.microsoft.com/office/drawing/2014/main" xmlns="" val="20000"/>
                    </a:ext>
                  </a:extLst>
                </a:gridCol>
                <a:gridCol w="751751">
                  <a:extLst>
                    <a:ext uri="{9D8B030D-6E8A-4147-A177-3AD203B41FA5}">
                      <a16:colId xmlns:a16="http://schemas.microsoft.com/office/drawing/2014/main" xmlns="" val="20001"/>
                    </a:ext>
                  </a:extLst>
                </a:gridCol>
                <a:gridCol w="838200">
                  <a:extLst>
                    <a:ext uri="{9D8B030D-6E8A-4147-A177-3AD203B41FA5}">
                      <a16:colId xmlns:a16="http://schemas.microsoft.com/office/drawing/2014/main" xmlns="" val="20002"/>
                    </a:ext>
                  </a:extLst>
                </a:gridCol>
                <a:gridCol w="400386">
                  <a:extLst>
                    <a:ext uri="{9D8B030D-6E8A-4147-A177-3AD203B41FA5}">
                      <a16:colId xmlns:a16="http://schemas.microsoft.com/office/drawing/2014/main" xmlns="" val="20003"/>
                    </a:ext>
                  </a:extLst>
                </a:gridCol>
                <a:gridCol w="2800014">
                  <a:extLst>
                    <a:ext uri="{9D8B030D-6E8A-4147-A177-3AD203B41FA5}">
                      <a16:colId xmlns:a16="http://schemas.microsoft.com/office/drawing/2014/main" xmlns="" val="20004"/>
                    </a:ext>
                  </a:extLst>
                </a:gridCol>
                <a:gridCol w="825629">
                  <a:extLst>
                    <a:ext uri="{9D8B030D-6E8A-4147-A177-3AD203B41FA5}">
                      <a16:colId xmlns:a16="http://schemas.microsoft.com/office/drawing/2014/main" xmlns="" val="20005"/>
                    </a:ext>
                  </a:extLst>
                </a:gridCol>
                <a:gridCol w="774570">
                  <a:extLst>
                    <a:ext uri="{9D8B030D-6E8A-4147-A177-3AD203B41FA5}">
                      <a16:colId xmlns:a16="http://schemas.microsoft.com/office/drawing/2014/main" xmlns="" val="20006"/>
                    </a:ext>
                  </a:extLst>
                </a:gridCol>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tx1"/>
                          </a:solidFill>
                          <a:effectLst/>
                          <a:latin typeface="Garamond" pitchFamily="18" charset="0"/>
                        </a:rPr>
                        <a:t>Career/Occupation</a:t>
                      </a:r>
                      <a:endParaRPr kumimoji="0" lang="en-US" sz="1600" b="1" i="0" u="sng" strike="noStrike" cap="none" normalizeH="0" baseline="0" dirty="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600" b="1" i="0" u="sng" strike="noStrike" cap="none" normalizeH="0" baseline="0" dirty="0" smtClean="0">
                          <a:ln>
                            <a:noFill/>
                          </a:ln>
                          <a:solidFill>
                            <a:schemeClr val="tx1"/>
                          </a:solidFill>
                          <a:effectLst/>
                          <a:latin typeface="Garamond" pitchFamily="18" charset="0"/>
                        </a:rPr>
                        <a:t>Career/Occupation</a:t>
                      </a: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0"/>
                  </a:ext>
                </a:extLst>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tx2"/>
                          </a:solidFill>
                          <a:effectLst/>
                          <a:latin typeface="Garamond" pitchFamily="18" charset="0"/>
                        </a:rPr>
                        <a:t>Artist</a:t>
                      </a:r>
                      <a:endParaRPr kumimoji="0" lang="en-US" sz="1400" b="1" i="0" u="none" strike="noStrike" cap="none" normalizeH="0" baseline="0" dirty="0">
                        <a:ln>
                          <a:noFill/>
                        </a:ln>
                        <a:solidFill>
                          <a:schemeClr val="tx2"/>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8.6%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1"/>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Business</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27.6%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20.8%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Lawyer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6.7%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2"/>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Business (Clerical)</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3"/>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College Teacher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Nurse</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4"/>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Doctor (MD or DDS)</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Research scientist</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5"/>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9.5%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10.4%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Social/welfare/rec worker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6"/>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Engineer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7"/>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Government</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Other choice</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12.1%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8"/>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2"/>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xmlns="" val="10009"/>
                  </a:ext>
                </a:extLst>
              </a:tr>
            </a:tbl>
          </a:graphicData>
        </a:graphic>
      </p:graphicFrame>
      <p:sp>
        <p:nvSpPr>
          <p:cNvPr id="6" name="Footer Placeholder 5"/>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37</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37</a:t>
            </a:fld>
            <a:endParaRPr lang="en-US"/>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a:t>Future Plans</a:t>
            </a:r>
            <a:br>
              <a:rPr lang="en-US" dirty="0"/>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4"/>
                </a:solidFill>
              </a:rPr>
              <a:t>When thinking about your career path after college, </a:t>
            </a:r>
            <a:br>
              <a:rPr lang="en-US" sz="1600" dirty="0">
                <a:solidFill>
                  <a:schemeClr val="accent4"/>
                </a:solidFill>
              </a:rPr>
            </a:br>
            <a:r>
              <a:rPr lang="en-US" sz="1600" dirty="0">
                <a:solidFill>
                  <a:schemeClr val="accent4"/>
                </a:solidFill>
              </a:rPr>
              <a:t>how important are the following considerations:</a:t>
            </a:r>
            <a:br>
              <a:rPr lang="en-US" sz="1600" dirty="0">
                <a:solidFill>
                  <a:schemeClr val="accent4"/>
                </a:solidFill>
              </a:rPr>
            </a:br>
            <a:r>
              <a:rPr lang="en-US" sz="1200" dirty="0">
                <a:solidFill>
                  <a:schemeClr val="accent1"/>
                </a:solidFill>
              </a:rPr>
              <a:t/>
            </a:r>
            <a:br>
              <a:rPr lang="en-US" sz="1200" dirty="0">
                <a:solidFill>
                  <a:schemeClr val="accent1"/>
                </a:solidFill>
              </a:rPr>
            </a:br>
            <a:r>
              <a:rPr lang="en-US" sz="1200" b="0" dirty="0"/>
              <a:t>(Percentages combine “Essential” and “Very Important” responses)</a:t>
            </a:r>
          </a:p>
        </p:txBody>
      </p:sp>
      <p:graphicFrame>
        <p:nvGraphicFramePr>
          <p:cNvPr id="6" name="Table 5"/>
          <p:cNvGraphicFramePr>
            <a:graphicFrameLocks noGrp="1"/>
          </p:cNvGraphicFramePr>
          <p:nvPr>
            <p:extLst>
              <p:ext uri="{D42A27DB-BD31-4B8C-83A1-F6EECF244321}">
                <p14:modId xmlns:p14="http://schemas.microsoft.com/office/powerpoint/2010/main" val="2878899413"/>
              </p:ext>
            </p:extLst>
          </p:nvPr>
        </p:nvGraphicFramePr>
        <p:xfrm>
          <a:off x="914400" y="1914144"/>
          <a:ext cx="7543800" cy="4450080"/>
        </p:xfrm>
        <a:graphic>
          <a:graphicData uri="http://schemas.openxmlformats.org/drawingml/2006/table">
            <a:tbl>
              <a:tblPr bandCol="1">
                <a:tableStyleId>{D27102A9-8310-4765-A935-A1911B00CA55}</a:tableStyleId>
              </a:tblPr>
              <a:tblGrid>
                <a:gridCol w="2514600">
                  <a:extLst>
                    <a:ext uri="{9D8B030D-6E8A-4147-A177-3AD203B41FA5}">
                      <a16:colId xmlns:a16="http://schemas.microsoft.com/office/drawing/2014/main" xmlns="" val="20000"/>
                    </a:ext>
                  </a:extLst>
                </a:gridCol>
                <a:gridCol w="2514600">
                  <a:extLst>
                    <a:ext uri="{9D8B030D-6E8A-4147-A177-3AD203B41FA5}">
                      <a16:colId xmlns:a16="http://schemas.microsoft.com/office/drawing/2014/main" xmlns="" val="20001"/>
                    </a:ext>
                  </a:extLst>
                </a:gridCol>
                <a:gridCol w="2514600">
                  <a:extLst>
                    <a:ext uri="{9D8B030D-6E8A-4147-A177-3AD203B41FA5}">
                      <a16:colId xmlns:a16="http://schemas.microsoft.com/office/drawing/2014/main" xmlns="" val="20002"/>
                    </a:ext>
                  </a:extLst>
                </a:gridCol>
              </a:tblGrid>
              <a:tr h="370840">
                <a:tc>
                  <a:txBody>
                    <a:bodyPr/>
                    <a:lstStyle/>
                    <a:p>
                      <a:endParaRPr lang="en-US" b="1" dirty="0">
                        <a:solidFill>
                          <a:schemeClr val="tx2"/>
                        </a:solidFill>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xmlns="" val="10000"/>
                  </a:ext>
                </a:extLst>
              </a:tr>
              <a:tr h="370840">
                <a:tc>
                  <a:txBody>
                    <a:bodyPr/>
                    <a:lstStyle/>
                    <a:p>
                      <a:r>
                        <a:rPr lang="en-US" sz="1400" b="1" dirty="0">
                          <a:solidFill>
                            <a:schemeClr val="tx2"/>
                          </a:solidFill>
                        </a:rPr>
                        <a:t>Work/Life</a:t>
                      </a:r>
                      <a:r>
                        <a:rPr lang="en-US" sz="1400" b="1" baseline="0" dirty="0">
                          <a:solidFill>
                            <a:schemeClr val="tx2"/>
                          </a:solidFill>
                        </a:rPr>
                        <a:t> balance</a:t>
                      </a:r>
                    </a:p>
                  </a:txBody>
                  <a:tcPr>
                    <a:solidFill>
                      <a:schemeClr val="bg1">
                        <a:alpha val="20000"/>
                      </a:schemeClr>
                    </a:solidFill>
                  </a:tcPr>
                </a:tc>
                <a:tc>
                  <a:txBody>
                    <a:bodyPr/>
                    <a:lstStyle/>
                    <a:p>
                      <a:pPr algn="ctr"/>
                      <a:r>
                        <a:rPr lang="en-US" sz="1600" b="1" smtClean="0">
                          <a:solidFill>
                            <a:schemeClr val="bg1"/>
                          </a:solidFill>
                        </a:rPr>
                        <a:t>89.0%</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90.6%</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1"/>
                  </a:ext>
                </a:extLst>
              </a:tr>
              <a:tr h="370840">
                <a:tc>
                  <a:txBody>
                    <a:bodyPr/>
                    <a:lstStyle/>
                    <a:p>
                      <a:r>
                        <a:rPr lang="en-US" sz="1400" b="1" dirty="0">
                          <a:solidFill>
                            <a:schemeClr val="tx2"/>
                          </a:solidFill>
                        </a:rPr>
                        <a:t>Stable,</a:t>
                      </a:r>
                      <a:r>
                        <a:rPr lang="en-US" sz="1400" b="1" baseline="0" dirty="0">
                          <a:solidFill>
                            <a:schemeClr val="tx2"/>
                          </a:solidFill>
                        </a:rPr>
                        <a:t> secure future</a:t>
                      </a:r>
                      <a:endParaRPr lang="en-US" sz="1400" b="1" dirty="0">
                        <a:solidFill>
                          <a:schemeClr val="tx2"/>
                        </a:solidFill>
                      </a:endParaRPr>
                    </a:p>
                  </a:txBody>
                  <a:tcPr>
                    <a:solidFill>
                      <a:schemeClr val="bg1">
                        <a:alpha val="20000"/>
                      </a:schemeClr>
                    </a:solidFill>
                  </a:tcPr>
                </a:tc>
                <a:tc>
                  <a:txBody>
                    <a:bodyPr/>
                    <a:lstStyle/>
                    <a:p>
                      <a:pPr algn="ctr"/>
                      <a:r>
                        <a:rPr lang="en-US" sz="1600" b="1" smtClean="0">
                          <a:solidFill>
                            <a:schemeClr val="bg1"/>
                          </a:solidFill>
                        </a:rPr>
                        <a:t>90.0%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86.8%</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2"/>
                  </a:ext>
                </a:extLst>
              </a:tr>
              <a:tr h="370840">
                <a:tc>
                  <a:txBody>
                    <a:bodyPr/>
                    <a:lstStyle/>
                    <a:p>
                      <a:r>
                        <a:rPr lang="en-US" sz="1400" b="1" dirty="0">
                          <a:solidFill>
                            <a:schemeClr val="tx2"/>
                          </a:solidFill>
                        </a:rPr>
                        <a:t>Availability of jobs</a:t>
                      </a:r>
                    </a:p>
                  </a:txBody>
                  <a:tcPr>
                    <a:solidFill>
                      <a:schemeClr val="bg1">
                        <a:alpha val="20000"/>
                      </a:schemeClr>
                    </a:solidFill>
                  </a:tcPr>
                </a:tc>
                <a:tc>
                  <a:txBody>
                    <a:bodyPr/>
                    <a:lstStyle/>
                    <a:p>
                      <a:pPr algn="ctr"/>
                      <a:r>
                        <a:rPr lang="en-US" sz="1600" b="1" smtClean="0">
                          <a:solidFill>
                            <a:schemeClr val="bg1"/>
                          </a:solidFill>
                        </a:rPr>
                        <a:t>73.0%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75.2%</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3"/>
                  </a:ext>
                </a:extLst>
              </a:tr>
              <a:tr h="370840">
                <a:tc>
                  <a:txBody>
                    <a:bodyPr/>
                    <a:lstStyle/>
                    <a:p>
                      <a:r>
                        <a:rPr lang="en-US" sz="1400" b="1" dirty="0">
                          <a:solidFill>
                            <a:schemeClr val="tx2"/>
                          </a:solidFill>
                        </a:rPr>
                        <a:t>Ability to pay off debt</a:t>
                      </a:r>
                    </a:p>
                  </a:txBody>
                  <a:tcPr>
                    <a:solidFill>
                      <a:schemeClr val="bg1">
                        <a:alpha val="20000"/>
                      </a:schemeClr>
                    </a:solidFill>
                  </a:tcPr>
                </a:tc>
                <a:tc>
                  <a:txBody>
                    <a:bodyPr/>
                    <a:lstStyle/>
                    <a:p>
                      <a:pPr algn="ctr"/>
                      <a:r>
                        <a:rPr lang="en-US" sz="1600" b="1" smtClean="0">
                          <a:solidFill>
                            <a:schemeClr val="bg1"/>
                          </a:solidFill>
                        </a:rPr>
                        <a:t>88.0%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81.2%</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4"/>
                  </a:ext>
                </a:extLst>
              </a:tr>
              <a:tr h="370840">
                <a:tc>
                  <a:txBody>
                    <a:bodyPr/>
                    <a:lstStyle/>
                    <a:p>
                      <a:r>
                        <a:rPr lang="en-US" sz="1400" b="1" dirty="0">
                          <a:solidFill>
                            <a:schemeClr val="tx2"/>
                          </a:solidFill>
                        </a:rPr>
                        <a:t>Leadership potential</a:t>
                      </a:r>
                    </a:p>
                  </a:txBody>
                  <a:tcPr>
                    <a:solidFill>
                      <a:schemeClr val="bg1">
                        <a:alpha val="20000"/>
                      </a:schemeClr>
                    </a:solidFill>
                  </a:tcPr>
                </a:tc>
                <a:tc>
                  <a:txBody>
                    <a:bodyPr/>
                    <a:lstStyle/>
                    <a:p>
                      <a:pPr algn="ctr"/>
                      <a:r>
                        <a:rPr lang="en-US" sz="1600" b="1" smtClean="0">
                          <a:solidFill>
                            <a:schemeClr val="bg1"/>
                          </a:solidFill>
                        </a:rPr>
                        <a:t>82.9%</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67.1%</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5"/>
                  </a:ext>
                </a:extLst>
              </a:tr>
              <a:tr h="370840">
                <a:tc>
                  <a:txBody>
                    <a:bodyPr/>
                    <a:lstStyle/>
                    <a:p>
                      <a:r>
                        <a:rPr lang="en-US" sz="1400" b="1" dirty="0">
                          <a:solidFill>
                            <a:schemeClr val="tx2"/>
                          </a:solidFill>
                        </a:rPr>
                        <a:t>Expression of personal</a:t>
                      </a:r>
                      <a:r>
                        <a:rPr lang="en-US" sz="1400" b="1" baseline="0" dirty="0">
                          <a:solidFill>
                            <a:schemeClr val="tx2"/>
                          </a:solidFill>
                        </a:rPr>
                        <a:t> values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75.0%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75.4%</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6"/>
                  </a:ext>
                </a:extLst>
              </a:tr>
              <a:tr h="370840">
                <a:tc>
                  <a:txBody>
                    <a:bodyPr/>
                    <a:lstStyle/>
                    <a:p>
                      <a:r>
                        <a:rPr lang="en-US" sz="1400" b="1" dirty="0">
                          <a:solidFill>
                            <a:schemeClr val="tx2"/>
                          </a:solidFill>
                        </a:rPr>
                        <a:t>Creativity and initiative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74.0%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68.3%</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8"/>
                  </a:ext>
                </a:extLst>
              </a:tr>
              <a:tr h="370840">
                <a:tc>
                  <a:txBody>
                    <a:bodyPr/>
                    <a:lstStyle/>
                    <a:p>
                      <a:r>
                        <a:rPr lang="en-US" sz="1400" b="1" dirty="0">
                          <a:solidFill>
                            <a:schemeClr val="tx2"/>
                          </a:solidFill>
                        </a:rPr>
                        <a:t>High income potential</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68.0%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57.3%</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09"/>
                  </a:ext>
                </a:extLst>
              </a:tr>
              <a:tr h="370840">
                <a:tc>
                  <a:txBody>
                    <a:bodyPr/>
                    <a:lstStyle/>
                    <a:p>
                      <a:r>
                        <a:rPr lang="en-US" sz="1400" b="1" dirty="0">
                          <a:solidFill>
                            <a:schemeClr val="tx2"/>
                          </a:solidFill>
                        </a:rPr>
                        <a:t>Working for social change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49.0%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58.1%</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10"/>
                  </a:ext>
                </a:extLst>
              </a:tr>
              <a:tr h="370840">
                <a:tc>
                  <a:txBody>
                    <a:bodyPr/>
                    <a:lstStyle/>
                    <a:p>
                      <a:r>
                        <a:rPr lang="en-US" sz="1400" b="1" dirty="0">
                          <a:solidFill>
                            <a:schemeClr val="tx2"/>
                          </a:solidFill>
                        </a:rPr>
                        <a:t>Social</a:t>
                      </a:r>
                      <a:r>
                        <a:rPr lang="en-US" sz="1400" b="1" baseline="0" dirty="0">
                          <a:solidFill>
                            <a:schemeClr val="tx2"/>
                          </a:solidFill>
                        </a:rPr>
                        <a:t> recognition or status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37.0%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32.9%</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11"/>
                  </a:ext>
                </a:extLst>
              </a:tr>
              <a:tr h="370840">
                <a:tc>
                  <a:txBody>
                    <a:bodyPr/>
                    <a:lstStyle/>
                    <a:p>
                      <a:r>
                        <a:rPr lang="en-US" sz="1400" b="1" dirty="0" smtClean="0">
                          <a:solidFill>
                            <a:schemeClr val="tx2"/>
                          </a:solidFill>
                        </a:rPr>
                        <a:t>Connection to college major</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52.0%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61.3%</a:t>
                      </a:r>
                      <a:endParaRPr lang="en-US" sz="1600" b="1" dirty="0">
                        <a:solidFill>
                          <a:schemeClr val="bg1"/>
                        </a:solidFill>
                      </a:endParaRPr>
                    </a:p>
                  </a:txBody>
                  <a:tcPr>
                    <a:solidFill>
                      <a:srgbClr val="1F2A44"/>
                    </a:solidFill>
                  </a:tcPr>
                </a:tc>
                <a:extLst>
                  <a:ext uri="{0D108BD9-81ED-4DB2-BD59-A6C34878D82A}">
                    <a16:rowId xmlns:a16="http://schemas.microsoft.com/office/drawing/2014/main" xmlns="" val="10012"/>
                  </a:ext>
                </a:extLst>
              </a:tr>
            </a:tbl>
          </a:graphicData>
        </a:graphic>
      </p:graphicFrame>
      <p:sp>
        <p:nvSpPr>
          <p:cNvPr id="7" name="Footer Placeholder 6"/>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0" y="2813050"/>
            <a:ext cx="9144000" cy="1301750"/>
          </a:xfrm>
          <a:solidFill>
            <a:schemeClr val="accent4"/>
          </a:solidFill>
          <a:ln w="9525">
            <a:solidFill>
              <a:schemeClr val="tx2"/>
            </a:solidFill>
          </a:ln>
        </p:spPr>
        <p:txBody>
          <a:bodyPr anchor="ctr"/>
          <a:lstStyle/>
          <a:p>
            <a:pPr eaLnBrk="1" hangingPunct="1">
              <a:defRPr/>
            </a:pPr>
            <a:r>
              <a:rPr lang="en-US" dirty="0">
                <a:solidFill>
                  <a:schemeClr val="bg1"/>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a:solidFill>
                  <a:schemeClr val="accent4"/>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39</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39</a:t>
            </a:fld>
            <a:endParaRPr lang="en-US"/>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a:t>Overall Satisfaction</a:t>
            </a:r>
            <a:br>
              <a:rPr lang="en-US" dirty="0"/>
            </a:br>
            <a:r>
              <a:rPr lang="en-US" sz="1600" dirty="0"/>
              <a:t/>
            </a:r>
            <a:br>
              <a:rPr lang="en-US" sz="1600" dirty="0"/>
            </a:br>
            <a:r>
              <a:rPr lang="en-US" sz="1600" i="1" dirty="0">
                <a:solidFill>
                  <a:schemeClr val="accent4"/>
                </a:solidFill>
              </a:rPr>
              <a:t>Overall Satisfaction </a:t>
            </a:r>
            <a:r>
              <a:rPr lang="en-US" sz="1600" dirty="0">
                <a:solidFill>
                  <a:schemeClr val="accent4"/>
                </a:solidFill>
              </a:rPr>
              <a:t>measures students’ satisfaction with the college experience. </a:t>
            </a:r>
          </a:p>
        </p:txBody>
      </p:sp>
      <p:sp>
        <p:nvSpPr>
          <p:cNvPr id="45066" name="TextBox 8"/>
          <p:cNvSpPr txBox="1">
            <a:spLocks noChangeArrowheads="1"/>
          </p:cNvSpPr>
          <p:nvPr/>
        </p:nvSpPr>
        <p:spPr bwMode="auto">
          <a:xfrm>
            <a:off x="5715000" y="2514600"/>
            <a:ext cx="3276600" cy="1877437"/>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400" b="1" dirty="0">
                <a:solidFill>
                  <a:schemeClr val="tx2"/>
                </a:solidFill>
              </a:rPr>
              <a:t>Construct Items</a:t>
            </a:r>
          </a:p>
          <a:p>
            <a:pPr>
              <a:defRPr/>
            </a:pPr>
            <a:endParaRPr lang="en-US" sz="1400" b="1" dirty="0" smtClean="0">
              <a:solidFill>
                <a:schemeClr val="tx2"/>
              </a:solidFill>
            </a:endParaRPr>
          </a:p>
          <a:p>
            <a:pPr marL="285750" indent="-285750">
              <a:buFont typeface="Arial" panose="020B0604020202020204" pitchFamily="34" charset="0"/>
              <a:buChar char="•"/>
              <a:defRPr/>
            </a:pPr>
            <a:r>
              <a:rPr lang="en-US" sz="1400" b="1" u="none" dirty="0" smtClean="0">
                <a:solidFill>
                  <a:schemeClr val="tx2"/>
                </a:solidFill>
              </a:rPr>
              <a:t>Overall college experience</a:t>
            </a:r>
          </a:p>
          <a:p>
            <a:pPr marL="285750" indent="-285750">
              <a:buFont typeface="Arial" panose="020B0604020202020204" pitchFamily="34" charset="0"/>
              <a:buChar char="•"/>
              <a:defRPr/>
            </a:pPr>
            <a:r>
              <a:rPr lang="en-US" sz="1400" b="1" u="none" dirty="0">
                <a:solidFill>
                  <a:schemeClr val="tx2"/>
                </a:solidFill>
              </a:rPr>
              <a:t>If you could make your college choice over, would still choose to enroll at your current college</a:t>
            </a:r>
          </a:p>
          <a:p>
            <a:pPr marL="285750" indent="-285750">
              <a:buFont typeface="Arial" panose="020B0604020202020204" pitchFamily="34" charset="0"/>
              <a:buChar char="•"/>
              <a:defRPr/>
            </a:pPr>
            <a:r>
              <a:rPr lang="en-US" sz="1400" b="1" u="none" dirty="0" smtClean="0">
                <a:solidFill>
                  <a:schemeClr val="tx2"/>
                </a:solidFill>
              </a:rPr>
              <a:t>Overall quality of instruction</a:t>
            </a:r>
          </a:p>
          <a:p>
            <a:pPr>
              <a:defRPr/>
            </a:pPr>
            <a:endParaRPr lang="en-US" sz="1800" dirty="0"/>
          </a:p>
        </p:txBody>
      </p:sp>
      <p:graphicFrame>
        <p:nvGraphicFramePr>
          <p:cNvPr id="9" name="Overall Satisfaction"/>
          <p:cNvGraphicFramePr>
            <a:graphicFrameLocks noChangeAspect="1"/>
          </p:cNvGraphicFramePr>
          <p:nvPr>
            <p:custDataLst>
              <p:tags r:id="rId1"/>
            </p:custDataLst>
            <p:extLst>
              <p:ext uri="{D42A27DB-BD31-4B8C-83A1-F6EECF244321}">
                <p14:modId xmlns:p14="http://schemas.microsoft.com/office/powerpoint/2010/main" val="2233132430"/>
              </p:ext>
            </p:ext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a:t>A Note about CIRP Constructs</a:t>
            </a:r>
          </a:p>
        </p:txBody>
      </p:sp>
      <p:sp>
        <p:nvSpPr>
          <p:cNvPr id="8" name="Content Placeholder 7"/>
          <p:cNvSpPr>
            <a:spLocks noGrp="1"/>
          </p:cNvSpPr>
          <p:nvPr>
            <p:ph idx="1"/>
          </p:nvPr>
        </p:nvSpPr>
        <p:spPr/>
        <p:txBody>
          <a:bodyPr/>
          <a:lstStyle/>
          <a:p>
            <a:pPr>
              <a:buFontTx/>
              <a:buNone/>
              <a:defRPr/>
            </a:pPr>
            <a:r>
              <a:rPr lang="en-US" sz="2800" b="1" smtClean="0">
                <a:solidFill>
                  <a:schemeClr val="accent1">
                    <a:lumMod val="50000"/>
                  </a:schemeClr>
                </a:solidFill>
                <a:effectLst/>
                <a:latin typeface="Franklin Gothic Book" panose="020B0503020102020204" pitchFamily="34" charset="0"/>
              </a:rPr>
              <a:t>	</a:t>
            </a:r>
            <a:r>
              <a:rPr lang="en-US" sz="2800" b="1">
                <a:solidFill>
                  <a:schemeClr val="accent4"/>
                </a:solidFill>
                <a:effectLst/>
                <a:latin typeface="Franklin Gothic Book" panose="020B0503020102020204" pitchFamily="34" charset="0"/>
              </a:rPr>
              <a:t>The CIRP constructs illustrate important information from the CSS about your students</a:t>
            </a:r>
            <a:r>
              <a:rPr lang="en-US" sz="2800" b="1" smtClean="0">
                <a:solidFill>
                  <a:schemeClr val="accent4"/>
                </a:solidFill>
                <a:effectLst/>
                <a:latin typeface="Franklin Gothic Book" panose="020B0503020102020204" pitchFamily="34" charset="0"/>
              </a:rPr>
              <a:t>.</a:t>
            </a:r>
          </a:p>
          <a:p>
            <a:pPr>
              <a:buFontTx/>
              <a:buNone/>
              <a:defRPr/>
            </a:pPr>
            <a:endParaRPr lang="en-US" sz="1800" b="1" dirty="0" smtClean="0">
              <a:solidFill>
                <a:schemeClr val="accent4"/>
              </a:solidFill>
              <a:effectLst/>
              <a:latin typeface="Franklin Gothic Book" panose="020B0503020102020204" pitchFamily="34" charset="0"/>
            </a:endParaRPr>
          </a:p>
          <a:p>
            <a:pPr marL="0" indent="0">
              <a:buClr>
                <a:schemeClr val="accent1">
                  <a:lumMod val="50000"/>
                </a:schemeClr>
              </a:buClr>
              <a:buFontTx/>
              <a:buNone/>
              <a:defRPr/>
            </a:pPr>
            <a:r>
              <a:rPr lang="en-US" sz="2400" b="1" dirty="0" smtClean="0">
                <a:solidFill>
                  <a:schemeClr val="accent1">
                    <a:lumMod val="50000"/>
                  </a:schemeClr>
                </a:solidFill>
                <a:effectLst/>
                <a:latin typeface="Franklin Gothic Book" panose="020B0503020102020204" pitchFamily="34" charset="0"/>
              </a:rPr>
              <a:t>     </a:t>
            </a:r>
            <a:r>
              <a:rPr lang="en-US" sz="2400" b="1" dirty="0">
                <a:solidFill>
                  <a:schemeClr val="tx2"/>
                </a:solidFill>
                <a:effectLst/>
                <a:latin typeface="Franklin Gothic Book" panose="020B0503020102020204" pitchFamily="34" charset="0"/>
              </a:rPr>
              <a:t>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tx2"/>
                </a:solidFill>
                <a:effectLst/>
                <a:latin typeface="Franklin Gothic Book" panose="020B0503020102020204" pitchFamily="34" charset="0"/>
              </a:rPr>
              <a:t>      Longitudinal 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a:p>
        </p:txBody>
      </p:sp>
      <p:sp>
        <p:nvSpPr>
          <p:cNvPr id="5" name="Footer Placeholder 4"/>
          <p:cNvSpPr>
            <a:spLocks noGrp="1"/>
          </p:cNvSpPr>
          <p:nvPr>
            <p:ph type="ftr" sz="quarter" idx="10"/>
          </p:nvPr>
        </p:nvSpPr>
        <p:spPr/>
        <p:txBody>
          <a:bodyPr/>
          <a:lstStyle/>
          <a:p>
            <a:pPr>
              <a:defRPr/>
            </a:pPr>
            <a:r>
              <a:rPr lang="en-US" dirty="0" smtClean="0"/>
              <a:t>2017 </a:t>
            </a:r>
            <a:r>
              <a:rPr lang="en-US" dirty="0"/>
              <a:t>College Senior Survey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40</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t>Satisfaction with Coursework</a:t>
            </a:r>
            <a:br>
              <a:rPr lang="en-US" dirty="0" smtClean="0"/>
            </a:br>
            <a:r>
              <a:rPr lang="en-US" sz="1600" dirty="0" smtClean="0"/>
              <a:t/>
            </a:r>
            <a:br>
              <a:rPr lang="en-US" sz="1600" dirty="0" smtClean="0"/>
            </a:br>
            <a:r>
              <a:rPr lang="en-US" sz="1600" i="1" dirty="0" smtClean="0">
                <a:solidFill>
                  <a:schemeClr val="accent4"/>
                </a:solidFill>
              </a:rPr>
              <a:t>Satisfaction with Coursework </a:t>
            </a:r>
            <a:r>
              <a:rPr lang="en-US" sz="1600" dirty="0" smtClean="0">
                <a:solidFill>
                  <a:schemeClr val="accent4"/>
                </a:solidFill>
              </a:rPr>
              <a:t>measures the extent to which students see their </a:t>
            </a:r>
            <a:br>
              <a:rPr lang="en-US" sz="1600" dirty="0" smtClean="0">
                <a:solidFill>
                  <a:schemeClr val="accent4"/>
                </a:solidFill>
              </a:rPr>
            </a:br>
            <a:r>
              <a:rPr lang="en-US" sz="1600" dirty="0" smtClean="0">
                <a:solidFill>
                  <a:schemeClr val="accent4"/>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2677656"/>
          </a:xfrm>
          <a:prstGeom prst="rect">
            <a:avLst/>
          </a:prstGeom>
          <a:noFill/>
          <a:ln w="9525">
            <a:noFill/>
            <a:miter lim="800000"/>
            <a:headEnd/>
            <a:tailEnd/>
          </a:ln>
        </p:spPr>
        <p:txBody>
          <a:bodyPr>
            <a:spAutoFit/>
          </a:bodyPr>
          <a:lstStyle/>
          <a:p>
            <a:pPr>
              <a:defRPr/>
            </a:pPr>
            <a:r>
              <a:rPr lang="en-US" sz="1200" u="none" dirty="0">
                <a:solidFill>
                  <a:schemeClr val="tx2"/>
                </a:solidFill>
              </a:rPr>
              <a:t>	</a:t>
            </a:r>
            <a:r>
              <a:rPr lang="en-US" sz="1400" b="1" dirty="0">
                <a:solidFill>
                  <a:schemeClr val="tx2"/>
                </a:solidFill>
              </a:rPr>
              <a:t>Construct Items</a:t>
            </a:r>
          </a:p>
          <a:p>
            <a:pPr>
              <a:defRPr/>
            </a:pPr>
            <a:endParaRPr lang="en-US" sz="1400" b="1" u="none" dirty="0">
              <a:solidFill>
                <a:schemeClr val="tx2"/>
              </a:solidFill>
            </a:endParaRPr>
          </a:p>
          <a:p>
            <a:pPr marL="285750" indent="-285750">
              <a:buFont typeface="Arial" panose="020B0604020202020204" pitchFamily="34" charset="0"/>
              <a:buChar char="•"/>
              <a:defRPr/>
            </a:pPr>
            <a:r>
              <a:rPr lang="en-US" sz="1400" b="1" u="none" dirty="0">
                <a:solidFill>
                  <a:schemeClr val="tx2"/>
                </a:solidFill>
              </a:rPr>
              <a:t>Relevance of coursework to future   career plans</a:t>
            </a:r>
          </a:p>
          <a:p>
            <a:pPr marL="285750" indent="-285750">
              <a:buFont typeface="Arial" panose="020B0604020202020204" pitchFamily="34" charset="0"/>
              <a:buChar char="•"/>
              <a:defRPr/>
            </a:pPr>
            <a:r>
              <a:rPr lang="en-US" sz="1400" b="1" u="none" dirty="0">
                <a:solidFill>
                  <a:schemeClr val="tx2"/>
                </a:solidFill>
              </a:rPr>
              <a:t>Relevance of coursework to everyday </a:t>
            </a:r>
            <a:r>
              <a:rPr lang="en-US" sz="1400" b="1" u="none" dirty="0" smtClean="0">
                <a:solidFill>
                  <a:schemeClr val="tx2"/>
                </a:solidFill>
              </a:rPr>
              <a:t>life</a:t>
            </a:r>
          </a:p>
          <a:p>
            <a:pPr marL="285750" indent="-285750">
              <a:buFont typeface="Arial" panose="020B0604020202020204" pitchFamily="34" charset="0"/>
              <a:buChar char="•"/>
              <a:defRPr/>
            </a:pPr>
            <a:r>
              <a:rPr lang="en-US" sz="1400" b="1" u="none" dirty="0" smtClean="0">
                <a:solidFill>
                  <a:schemeClr val="tx2"/>
                </a:solidFill>
              </a:rPr>
              <a:t>Courses </a:t>
            </a:r>
            <a:r>
              <a:rPr lang="en-US" sz="1400" b="1" u="none" dirty="0">
                <a:solidFill>
                  <a:schemeClr val="tx2"/>
                </a:solidFill>
              </a:rPr>
              <a:t>in your major field</a:t>
            </a:r>
          </a:p>
          <a:p>
            <a:pPr marL="285750" indent="-285750">
              <a:buFont typeface="Arial" panose="020B0604020202020204" pitchFamily="34" charset="0"/>
              <a:buChar char="•"/>
              <a:defRPr/>
            </a:pPr>
            <a:r>
              <a:rPr lang="en-US" sz="1400" b="1" u="none" dirty="0">
                <a:solidFill>
                  <a:schemeClr val="tx2"/>
                </a:solidFill>
              </a:rPr>
              <a:t>General education or core curriculum courses</a:t>
            </a:r>
          </a:p>
          <a:p>
            <a:pPr marL="285750" indent="-285750">
              <a:buFont typeface="Arial" panose="020B0604020202020204" pitchFamily="34" charset="0"/>
              <a:buChar char="•"/>
              <a:defRPr/>
            </a:pPr>
            <a:endParaRPr lang="en-US" sz="1400" b="1" u="none" dirty="0">
              <a:solidFill>
                <a:schemeClr val="tx2"/>
              </a:solidFill>
            </a:endParaRPr>
          </a:p>
          <a:p>
            <a:pPr marL="285750" indent="-285750">
              <a:buFont typeface="Arial" panose="020B0604020202020204" pitchFamily="34" charset="0"/>
              <a:buChar char="•"/>
              <a:defRPr/>
            </a:pPr>
            <a:endParaRPr lang="en-US" sz="1400" b="1" u="none" dirty="0">
              <a:solidFill>
                <a:schemeClr val="tx2"/>
              </a:solidFill>
            </a:endParaRPr>
          </a:p>
          <a:p>
            <a:pPr>
              <a:buFont typeface="Arial" charset="0"/>
              <a:buChar char="•"/>
              <a:defRPr/>
            </a:pPr>
            <a:endParaRPr lang="en-US" sz="1400" b="1" dirty="0">
              <a:solidFill>
                <a:schemeClr val="tx2"/>
              </a:solidFill>
            </a:endParaRPr>
          </a:p>
        </p:txBody>
      </p:sp>
      <p:graphicFrame>
        <p:nvGraphicFramePr>
          <p:cNvPr id="8" name="Satis Coursework"/>
          <p:cNvGraphicFramePr>
            <a:graphicFrameLocks noChangeAspect="1"/>
          </p:cNvGraphicFramePr>
          <p:nvPr>
            <p:custDataLst>
              <p:tags r:id="rId1"/>
            </p:custDataLst>
            <p:extLst>
              <p:ext uri="{D42A27DB-BD31-4B8C-83A1-F6EECF244321}">
                <p14:modId xmlns:p14="http://schemas.microsoft.com/office/powerpoint/2010/main" val="2727557404"/>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40</a:t>
            </a:fld>
            <a:endParaRPr lang="en-US"/>
          </a:p>
        </p:txBody>
      </p:sp>
      <p:sp>
        <p:nvSpPr>
          <p:cNvPr id="9" name="Footer Placeholder 8"/>
          <p:cNvSpPr>
            <a:spLocks noGrp="1"/>
          </p:cNvSpPr>
          <p:nvPr>
            <p:ph type="ftr" sz="quarter" idx="10"/>
          </p:nvPr>
        </p:nvSpPr>
        <p:spPr/>
        <p:txBody>
          <a:bodyPr/>
          <a:lstStyle/>
          <a:p>
            <a:pPr>
              <a:defRPr/>
            </a:pPr>
            <a:r>
              <a:rPr lang="en-US" dirty="0" smtClean="0"/>
              <a:t>2017 College Senior Survey</a:t>
            </a:r>
            <a:endParaRPr lang="en-US" dirty="0"/>
          </a:p>
        </p:txBody>
      </p:sp>
    </p:spTree>
    <p:extLst>
      <p:ext uri="{BB962C8B-B14F-4D97-AF65-F5344CB8AC3E}">
        <p14:creationId xmlns:p14="http://schemas.microsoft.com/office/powerpoint/2010/main" val="9694990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41</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41</a:t>
            </a:fld>
            <a:endParaRPr lang="en-US"/>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a:t>Satisfaction with Academic Support and Courses</a:t>
            </a:r>
            <a:r>
              <a:rPr lang="en-US" sz="1600" dirty="0"/>
              <a:t/>
            </a:r>
            <a:br>
              <a:rPr lang="en-US" sz="1600" dirty="0"/>
            </a:br>
            <a:r>
              <a:rPr lang="en-US" sz="1600" dirty="0"/>
              <a:t/>
            </a:r>
            <a:br>
              <a:rPr lang="en-US" sz="1600" dirty="0"/>
            </a:br>
            <a:r>
              <a:rPr lang="en-US" sz="1600" dirty="0">
                <a:solidFill>
                  <a:schemeClr val="accent4"/>
                </a:solidFill>
              </a:rPr>
              <a:t>In addition to actual coursework, various support services are instrumental in </a:t>
            </a:r>
            <a:br>
              <a:rPr lang="en-US" sz="1600" dirty="0">
                <a:solidFill>
                  <a:schemeClr val="accent4"/>
                </a:solidFill>
              </a:rPr>
            </a:br>
            <a:r>
              <a:rPr lang="en-US" sz="1600" dirty="0">
                <a:solidFill>
                  <a:schemeClr val="accent4"/>
                </a:solidFill>
              </a:rPr>
              <a:t>shaping students’ academic experiences.</a:t>
            </a: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3805726435"/>
              </p:ext>
            </p:extLst>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4" name="TextBox 10"/>
          <p:cNvSpPr txBox="1">
            <a:spLocks noChangeArrowheads="1"/>
          </p:cNvSpPr>
          <p:nvPr/>
        </p:nvSpPr>
        <p:spPr bwMode="auto">
          <a:xfrm>
            <a:off x="5029200" y="4817222"/>
            <a:ext cx="17526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Tutoring or other academic assistance</a:t>
            </a:r>
          </a:p>
        </p:txBody>
      </p:sp>
      <p:sp>
        <p:nvSpPr>
          <p:cNvPr id="47115" name="TextBox 11"/>
          <p:cNvSpPr txBox="1">
            <a:spLocks noChangeArrowheads="1"/>
          </p:cNvSpPr>
          <p:nvPr/>
        </p:nvSpPr>
        <p:spPr bwMode="auto">
          <a:xfrm>
            <a:off x="3124200" y="4800600"/>
            <a:ext cx="13716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Academic advising</a:t>
            </a:r>
          </a:p>
        </p:txBody>
      </p:sp>
      <p:sp>
        <p:nvSpPr>
          <p:cNvPr id="47116" name="TextBox 13"/>
          <p:cNvSpPr txBox="1">
            <a:spLocks noChangeArrowheads="1"/>
          </p:cNvSpPr>
          <p:nvPr/>
        </p:nvSpPr>
        <p:spPr bwMode="auto">
          <a:xfrm>
            <a:off x="762000" y="4800600"/>
            <a:ext cx="1600200" cy="738664"/>
          </a:xfrm>
          <a:prstGeom prst="rect">
            <a:avLst/>
          </a:prstGeom>
          <a:noFill/>
          <a:ln w="9525">
            <a:noFill/>
            <a:miter lim="800000"/>
            <a:headEnd/>
            <a:tailEnd/>
          </a:ln>
        </p:spPr>
        <p:txBody>
          <a:bodyPr>
            <a:spAutoFit/>
          </a:bodyPr>
          <a:lstStyle/>
          <a:p>
            <a:pPr algn="ctr">
              <a:defRPr/>
            </a:pPr>
            <a:r>
              <a:rPr lang="en-US" sz="1400" b="1" u="none" dirty="0">
                <a:solidFill>
                  <a:schemeClr val="tx2"/>
                </a:solidFill>
              </a:rPr>
              <a:t>Amount of contact with faculty</a:t>
            </a:r>
          </a:p>
        </p:txBody>
      </p:sp>
      <p:sp>
        <p:nvSpPr>
          <p:cNvPr id="47117" name="TextBox 13"/>
          <p:cNvSpPr txBox="1">
            <a:spLocks noChangeArrowheads="1"/>
          </p:cNvSpPr>
          <p:nvPr/>
        </p:nvSpPr>
        <p:spPr bwMode="auto">
          <a:xfrm>
            <a:off x="7391400" y="4817222"/>
            <a:ext cx="10668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Class</a:t>
            </a:r>
            <a:r>
              <a:rPr lang="en-US" sz="1400" b="1" u="none" dirty="0">
                <a:solidFill>
                  <a:schemeClr val="accent1">
                    <a:lumMod val="50000"/>
                  </a:schemeClr>
                </a:solidFill>
              </a:rPr>
              <a:t> </a:t>
            </a:r>
            <a:r>
              <a:rPr lang="en-US" sz="1400" b="1" u="none" dirty="0">
                <a:solidFill>
                  <a:schemeClr val="tx2"/>
                </a:solidFill>
              </a:rPr>
              <a:t>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42</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42</a:t>
            </a:fld>
            <a:endParaRPr lang="en-US"/>
          </a:p>
        </p:txBody>
      </p:sp>
      <p:graphicFrame>
        <p:nvGraphicFramePr>
          <p:cNvPr id="10" name="Satis Campus Diversity"/>
          <p:cNvGraphicFramePr>
            <a:graphicFrameLocks noChangeAspect="1"/>
          </p:cNvGraphicFramePr>
          <p:nvPr>
            <p:extLst>
              <p:ext uri="{D42A27DB-BD31-4B8C-83A1-F6EECF244321}">
                <p14:modId xmlns:p14="http://schemas.microsoft.com/office/powerpoint/2010/main" val="2777497199"/>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838200" y="5029200"/>
            <a:ext cx="3810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Respect for the expression of diverse beliefs</a:t>
            </a:r>
          </a:p>
        </p:txBody>
      </p:sp>
      <p:sp>
        <p:nvSpPr>
          <p:cNvPr id="36874" name="Rectangle 15"/>
          <p:cNvSpPr>
            <a:spLocks noChangeArrowheads="1"/>
          </p:cNvSpPr>
          <p:nvPr/>
        </p:nvSpPr>
        <p:spPr bwMode="auto">
          <a:xfrm>
            <a:off x="5029200" y="5029200"/>
            <a:ext cx="37338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tx2"/>
                </a:solidFill>
                <a:latin typeface="Franklin Gothic Medium" panose="020B0603020102020204" pitchFamily="34" charset="0"/>
              </a:rPr>
              <a:t> Satisfaction with Campus Diversity</a:t>
            </a:r>
            <a:r>
              <a:rPr lang="en-US" sz="1600" b="1" u="none" dirty="0">
                <a:solidFill>
                  <a:schemeClr val="tx2"/>
                </a:solidFill>
                <a:latin typeface="Franklin Gothic Medium" panose="020B0603020102020204" pitchFamily="34" charset="0"/>
              </a:rPr>
              <a:t/>
            </a:r>
            <a:br>
              <a:rPr lang="en-US" sz="1600" b="1" u="none" dirty="0">
                <a:solidFill>
                  <a:schemeClr val="tx2"/>
                </a:solidFill>
                <a:latin typeface="Franklin Gothic Medium" panose="020B0603020102020204" pitchFamily="34" charset="0"/>
              </a:rPr>
            </a:br>
            <a:endParaRPr lang="en-US" sz="1600" b="1" u="none" dirty="0">
              <a:solidFill>
                <a:schemeClr val="tx2"/>
              </a:solidFill>
              <a:latin typeface="Franklin Gothic Medium" panose="020B0603020102020204" pitchFamily="34" charset="0"/>
            </a:endParaRPr>
          </a:p>
          <a:p>
            <a:pPr algn="ctr" eaLnBrk="1" hangingPunct="1">
              <a:defRPr/>
            </a:pPr>
            <a:r>
              <a:rPr lang="en-US" sz="1600" b="1" u="none" dirty="0">
                <a:solidFill>
                  <a:schemeClr val="accent4"/>
                </a:solidFill>
                <a:latin typeface="Franklin Gothic Medium" panose="020B0603020102020204" pitchFamily="34" charset="0"/>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4"/>
                </a:solidFill>
                <a:latin typeface="Franklin Gothic Medium" panose="020B0603020102020204" pitchFamily="34" charset="0"/>
              </a:rPr>
              <a:t>body, faculty, and beliefs.</a:t>
            </a:r>
            <a:endParaRPr lang="en-US" sz="1600" b="1" u="none" kern="0" dirty="0">
              <a:solidFill>
                <a:schemeClr val="accent4"/>
              </a:solidFill>
              <a:latin typeface="Franklin Gothic Medium" panose="020B0603020102020204" pitchFamily="34" charset="0"/>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Satisfied</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43</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43</a:t>
            </a:fld>
            <a:endParaRPr lang="en-US"/>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Satisfaction with Services and Community</a:t>
            </a:r>
            <a:r>
              <a:rPr lang="en-US" sz="1600" dirty="0"/>
              <a:t/>
            </a:r>
            <a:br>
              <a:rPr lang="en-US" sz="1600" dirty="0"/>
            </a:br>
            <a:r>
              <a:rPr lang="en-US" sz="1600" dirty="0">
                <a:solidFill>
                  <a:schemeClr val="accent1"/>
                </a:solidFill>
              </a:rPr>
              <a:t/>
            </a:r>
            <a:br>
              <a:rPr lang="en-US" sz="1600" dirty="0">
                <a:solidFill>
                  <a:schemeClr val="accent1"/>
                </a:solidFill>
              </a:rPr>
            </a:br>
            <a:r>
              <a:rPr lang="en-US" sz="1600" dirty="0">
                <a:solidFill>
                  <a:schemeClr val="accent4"/>
                </a:solidFill>
              </a:rPr>
              <a:t>Where students live and the support they receive are critical to </a:t>
            </a:r>
            <a:br>
              <a:rPr lang="en-US" sz="1600" dirty="0">
                <a:solidFill>
                  <a:schemeClr val="accent4"/>
                </a:solidFill>
              </a:rPr>
            </a:br>
            <a:r>
              <a:rPr lang="en-US" sz="1600" dirty="0">
                <a:solidFill>
                  <a:schemeClr val="accent4"/>
                </a:solidFill>
              </a:rPr>
              <a:t>shaping their college experience.</a:t>
            </a:r>
            <a:endParaRPr lang="en-US" sz="1200" dirty="0">
              <a:solidFill>
                <a:schemeClr val="accent4"/>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1887379125"/>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b="1" u="none" dirty="0">
                <a:solidFill>
                  <a:schemeClr val="tx2"/>
                </a:solidFill>
              </a:rPr>
              <a:t>Career-related resources and support</a:t>
            </a:r>
          </a:p>
        </p:txBody>
      </p:sp>
      <p:sp>
        <p:nvSpPr>
          <p:cNvPr id="48138" name="TextBox 10"/>
          <p:cNvSpPr txBox="1">
            <a:spLocks noChangeArrowheads="1"/>
          </p:cNvSpPr>
          <p:nvPr/>
        </p:nvSpPr>
        <p:spPr bwMode="auto">
          <a:xfrm>
            <a:off x="5181600" y="4876800"/>
            <a:ext cx="14478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Student housing</a:t>
            </a:r>
          </a:p>
        </p:txBody>
      </p:sp>
      <p:sp>
        <p:nvSpPr>
          <p:cNvPr id="48139" name="TextBox 11"/>
          <p:cNvSpPr txBox="1">
            <a:spLocks noChangeArrowheads="1"/>
          </p:cNvSpPr>
          <p:nvPr/>
        </p:nvSpPr>
        <p:spPr bwMode="auto">
          <a:xfrm>
            <a:off x="3200400" y="4876800"/>
            <a:ext cx="12192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Financial aid package</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b="1" u="none" dirty="0">
                <a:solidFill>
                  <a:schemeClr val="tx2"/>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44</a:t>
            </a:fld>
            <a:endParaRPr lang="en-US"/>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tx2"/>
                </a:solidFill>
                <a:latin typeface="Franklin Gothic Book" panose="020B0503020102020204" pitchFamily="34" charset="0"/>
              </a:rPr>
              <a:t>For more information about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HERI/CIRP Surveys</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The Freshman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Your First College Year Survey</a:t>
            </a:r>
          </a:p>
          <a:p>
            <a:pPr algn="ctr" eaLnBrk="1" hangingPunct="1">
              <a:defRPr/>
            </a:pPr>
            <a:r>
              <a:rPr lang="en-US" b="1" u="none" dirty="0">
                <a:solidFill>
                  <a:schemeClr val="tx2"/>
                </a:solidFill>
                <a:latin typeface="Franklin Gothic Book" panose="020B0503020102020204" pitchFamily="34" charset="0"/>
              </a:rPr>
              <a:t>Diverse Learning Environments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College Senior </a:t>
            </a:r>
            <a:r>
              <a:rPr lang="en-US" b="1" u="none" dirty="0" smtClean="0">
                <a:solidFill>
                  <a:schemeClr val="tx2"/>
                </a:solidFill>
                <a:latin typeface="Franklin Gothic Book" panose="020B0503020102020204" pitchFamily="34" charset="0"/>
              </a:rPr>
              <a:t>Survey</a:t>
            </a:r>
            <a:br>
              <a:rPr lang="en-US" b="1" u="none" dirty="0" smtClean="0">
                <a:solidFill>
                  <a:schemeClr val="tx2"/>
                </a:solidFill>
                <a:latin typeface="Franklin Gothic Book" panose="020B0503020102020204" pitchFamily="34" charset="0"/>
              </a:rPr>
            </a:br>
            <a:r>
              <a:rPr lang="en-US" b="1" u="none" dirty="0" smtClean="0">
                <a:solidFill>
                  <a:schemeClr val="tx2"/>
                </a:solidFill>
                <a:latin typeface="Franklin Gothic Book" panose="020B0503020102020204" pitchFamily="34" charset="0"/>
              </a:rPr>
              <a:t>Staff Climate Survey</a:t>
            </a:r>
            <a:endParaRPr lang="en-US" b="1" u="none" dirty="0">
              <a:solidFill>
                <a:schemeClr val="tx2"/>
              </a:solidFill>
              <a:latin typeface="Franklin Gothic Book" panose="020B0503020102020204" pitchFamily="34" charset="0"/>
            </a:endParaRPr>
          </a:p>
          <a:p>
            <a:pPr algn="ctr" eaLnBrk="1" hangingPunct="1">
              <a:defRPr/>
            </a:pPr>
            <a:r>
              <a:rPr lang="en-US" b="1" u="none" dirty="0">
                <a:solidFill>
                  <a:schemeClr val="tx2"/>
                </a:solidFill>
                <a:latin typeface="Franklin Gothic Book" panose="020B0503020102020204" pitchFamily="34" charset="0"/>
              </a:rPr>
              <a:t>The Faculty Survey</a:t>
            </a: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Please contact:</a:t>
            </a:r>
          </a:p>
          <a:p>
            <a:pPr algn="ctr" eaLnBrk="1" hangingPunct="1">
              <a:defRPr/>
            </a:pPr>
            <a:r>
              <a:rPr lang="en-US" sz="2800" b="1" u="none" dirty="0">
                <a:solidFill>
                  <a:schemeClr val="tx2"/>
                </a:solidFill>
                <a:latin typeface="Franklin Gothic Book" panose="020B0503020102020204" pitchFamily="34" charset="0"/>
              </a:rPr>
              <a:t>heri@ucla.edu</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(310) 825-1925</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www.heri.ucla.edu</a:t>
            </a:r>
          </a:p>
        </p:txBody>
      </p:sp>
      <p:sp>
        <p:nvSpPr>
          <p:cNvPr id="5" name="TextBox 4"/>
          <p:cNvSpPr txBox="1"/>
          <p:nvPr/>
        </p:nvSpPr>
        <p:spPr>
          <a:xfrm>
            <a:off x="1066800" y="0"/>
            <a:ext cx="8077200" cy="954107"/>
          </a:xfrm>
          <a:prstGeom prst="rect">
            <a:avLst/>
          </a:prstGeom>
          <a:solidFill>
            <a:schemeClr val="accent4"/>
          </a:solidFill>
        </p:spPr>
        <p:txBody>
          <a:bodyPr wrap="square">
            <a:spAutoFit/>
          </a:bodyPr>
          <a:lstStyle/>
          <a:p>
            <a:pPr algn="ctr">
              <a:defRPr/>
            </a:pPr>
            <a:r>
              <a:rPr lang="en-US" sz="2800" u="none" dirty="0">
                <a:solidFill>
                  <a:srgbClr val="FFFFFF"/>
                </a:solidFill>
                <a:latin typeface="Franklin Gothic Book" panose="020B0503020102020204" pitchFamily="34" charset="0"/>
              </a:rPr>
              <a:t>The more you get to know your students, the better you can understand their needs. </a:t>
            </a:r>
          </a:p>
        </p:txBody>
      </p:sp>
      <p:sp>
        <p:nvSpPr>
          <p:cNvPr id="6" name="Footer Placeholder 5"/>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52400"/>
            <a:ext cx="9140825" cy="838200"/>
          </a:xfrm>
        </p:spPr>
        <p:txBody>
          <a:bodyPr/>
          <a:lstStyle/>
          <a:p>
            <a:pPr eaLnBrk="1" hangingPunct="1">
              <a:defRPr/>
            </a:pPr>
            <a:r>
              <a:rPr lang="en-US" dirty="0"/>
              <a:t>Demographics</a:t>
            </a:r>
            <a:endParaRPr lang="en-US" sz="1600" dirty="0"/>
          </a:p>
        </p:txBody>
      </p:sp>
      <p:graphicFrame>
        <p:nvGraphicFramePr>
          <p:cNvPr id="7" name="Sex"/>
          <p:cNvGraphicFramePr>
            <a:graphicFrameLocks noGrp="1" noChangeAspect="1"/>
          </p:cNvGraphicFramePr>
          <p:nvPr>
            <p:ph sz="half" idx="1"/>
            <p:extLst>
              <p:ext uri="{D42A27DB-BD31-4B8C-83A1-F6EECF244321}">
                <p14:modId xmlns:p14="http://schemas.microsoft.com/office/powerpoint/2010/main" val="4065059483"/>
              </p:ext>
            </p:ext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395883471"/>
              </p:ext>
            </p:extLst>
          </p:nvPr>
        </p:nvGraphicFramePr>
        <p:xfrm>
          <a:off x="3090672" y="1371600"/>
          <a:ext cx="5900928"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a:p>
        </p:txBody>
      </p:sp>
      <p:sp>
        <p:nvSpPr>
          <p:cNvPr id="6" name="Footer Placeholder 5"/>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a:t>Demographics</a:t>
            </a:r>
            <a:r>
              <a:rPr lang="en-US" sz="1800" dirty="0">
                <a:solidFill>
                  <a:schemeClr val="accent1">
                    <a:lumMod val="50000"/>
                  </a:schemeClr>
                </a:solidFill>
              </a:rPr>
              <a:t/>
            </a:r>
            <a:br>
              <a:rPr lang="en-US" sz="1800" dirty="0">
                <a:solidFill>
                  <a:schemeClr val="accent1">
                    <a:lumMod val="50000"/>
                  </a:schemeClr>
                </a:solidFill>
              </a:rPr>
            </a:br>
            <a:r>
              <a:rPr lang="en-US" sz="1600" dirty="0">
                <a:solidFill>
                  <a:schemeClr val="accent1"/>
                </a:solidFill>
              </a:rPr>
              <a:t/>
            </a:r>
            <a:br>
              <a:rPr lang="en-US" sz="1600" dirty="0">
                <a:solidFill>
                  <a:schemeClr val="accent1"/>
                </a:solidFill>
              </a:rPr>
            </a:br>
            <a:r>
              <a:rPr lang="en-US" sz="1800" b="0" dirty="0">
                <a:solidFill>
                  <a:schemeClr val="accent4"/>
                </a:solidFill>
              </a:rPr>
              <a:t>Primary Major (Aggregated)</a:t>
            </a:r>
          </a:p>
        </p:txBody>
      </p:sp>
      <p:graphicFrame>
        <p:nvGraphicFramePr>
          <p:cNvPr id="6" name="Demographics"/>
          <p:cNvGraphicFramePr>
            <a:graphicFrameLocks noGrp="1"/>
          </p:cNvGraphicFramePr>
          <p:nvPr>
            <p:ph idx="1"/>
            <p:extLst>
              <p:ext uri="{D42A27DB-BD31-4B8C-83A1-F6EECF244321}">
                <p14:modId xmlns:p14="http://schemas.microsoft.com/office/powerpoint/2010/main" val="3823285137"/>
              </p:ext>
            </p:extLst>
          </p:nvPr>
        </p:nvGraphicFramePr>
        <p:xfrm>
          <a:off x="152400" y="1088994"/>
          <a:ext cx="88392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a:p>
        </p:txBody>
      </p:sp>
      <p:sp>
        <p:nvSpPr>
          <p:cNvPr id="5" name="Footer Placeholder 4"/>
          <p:cNvSpPr>
            <a:spLocks noGrp="1"/>
          </p:cNvSpPr>
          <p:nvPr>
            <p:ph type="ftr" sz="quarter" idx="10"/>
          </p:nvPr>
        </p:nvSpPr>
        <p:spPr/>
        <p:txBody>
          <a:bodyPr/>
          <a:lstStyle/>
          <a:p>
            <a:pPr>
              <a:defRPr/>
            </a:pPr>
            <a:r>
              <a:rPr lang="en-US" smtClean="0"/>
              <a:t>2017 College Senior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smtClean="0"/>
              <a:t>Demographics</a:t>
            </a:r>
            <a:br>
              <a:rPr lang="en-US" dirty="0" smtClean="0"/>
            </a:br>
            <a:r>
              <a:rPr lang="en-US" sz="1800" dirty="0" smtClean="0"/>
              <a:t/>
            </a:r>
            <a:br>
              <a:rPr lang="en-US" sz="1800" dirty="0" smtClean="0"/>
            </a:br>
            <a:r>
              <a:rPr lang="en-US" sz="1800" dirty="0" smtClean="0">
                <a:solidFill>
                  <a:schemeClr val="accent4"/>
                </a:solidFill>
              </a:rPr>
              <a:t>Finances</a:t>
            </a:r>
            <a:endParaRPr lang="en-US" sz="1800" dirty="0">
              <a:solidFill>
                <a:schemeClr val="accent4"/>
              </a:solidFill>
            </a:endParaRP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7</a:t>
            </a:fld>
            <a:endParaRPr lang="en-US"/>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2212621654"/>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903827768"/>
              </p:ext>
            </p:extLst>
          </p:nvPr>
        </p:nvGraphicFramePr>
        <p:xfrm>
          <a:off x="5105400" y="2743200"/>
          <a:ext cx="3124200" cy="1355726"/>
        </p:xfrm>
        <a:graphic>
          <a:graphicData uri="http://schemas.openxmlformats.org/drawingml/2006/table">
            <a:tbl>
              <a:tblPr/>
              <a:tblGrid>
                <a:gridCol w="1774099">
                  <a:extLst>
                    <a:ext uri="{9D8B030D-6E8A-4147-A177-3AD203B41FA5}">
                      <a16:colId xmlns:a16="http://schemas.microsoft.com/office/drawing/2014/main" xmlns="" val="20000"/>
                    </a:ext>
                  </a:extLst>
                </a:gridCol>
                <a:gridCol w="1350101">
                  <a:extLst>
                    <a:ext uri="{9D8B030D-6E8A-4147-A177-3AD203B41FA5}">
                      <a16:colId xmlns:a16="http://schemas.microsoft.com/office/drawing/2014/main" xmlns="" val="20001"/>
                    </a:ext>
                  </a:extLst>
                </a:gridCol>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xmlns="" val="10000"/>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Your Institution</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$34,000.00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extLst>
                  <a:ext uri="{0D108BD9-81ED-4DB2-BD59-A6C34878D82A}">
                    <a16:rowId xmlns:a16="http://schemas.microsoft.com/office/drawing/2014/main" xmlns="" val="10001"/>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Comparison Group</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$30,000.00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xmlns="" val="10002"/>
                  </a:ext>
                </a:extLst>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smtClean="0"/>
              <a:t>2017 College Senior Survey</a:t>
            </a:r>
            <a:endParaRPr lang="en-US" dirty="0"/>
          </a:p>
        </p:txBody>
      </p:sp>
    </p:spTree>
    <p:extLst>
      <p:ext uri="{BB962C8B-B14F-4D97-AF65-F5344CB8AC3E}">
        <p14:creationId xmlns:p14="http://schemas.microsoft.com/office/powerpoint/2010/main" val="4250179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a:t>Demographics</a:t>
            </a:r>
            <a:r>
              <a:rPr lang="en-US" dirty="0">
                <a:solidFill>
                  <a:schemeClr val="accent4"/>
                </a:solidFill>
              </a:rPr>
              <a:t/>
            </a:r>
            <a:br>
              <a:rPr lang="en-US" dirty="0">
                <a:solidFill>
                  <a:schemeClr val="accent4"/>
                </a:solidFill>
              </a:rPr>
            </a:br>
            <a:r>
              <a:rPr lang="en-US" sz="2000" dirty="0">
                <a:solidFill>
                  <a:schemeClr val="accent4"/>
                </a:solidFill>
              </a:rPr>
              <a:t/>
            </a:r>
            <a:br>
              <a:rPr lang="en-US" sz="2000" dirty="0">
                <a:solidFill>
                  <a:schemeClr val="accent4"/>
                </a:solidFill>
              </a:rPr>
            </a:br>
            <a:r>
              <a:rPr lang="en-US" sz="1800" dirty="0" smtClean="0">
                <a:solidFill>
                  <a:schemeClr val="accent4"/>
                </a:solidFill>
              </a:rPr>
              <a:t>Finances: </a:t>
            </a:r>
            <a:r>
              <a:rPr lang="en-US" sz="1800" dirty="0"/>
              <a:t>Sources of Funding for College Expenses</a:t>
            </a:r>
            <a:r>
              <a:rPr lang="en-US" sz="2000" dirty="0"/>
              <a:t/>
            </a:r>
            <a:br>
              <a:rPr lang="en-US" sz="2000" dirty="0"/>
            </a:br>
            <a:endParaRPr lang="en-US" sz="1800" dirty="0">
              <a:solidFill>
                <a:schemeClr val="accent4"/>
              </a:solidFill>
            </a:endParaRP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8</a:t>
            </a:fld>
            <a:endParaRPr lang="en-US"/>
          </a:p>
        </p:txBody>
      </p:sp>
      <p:graphicFrame>
        <p:nvGraphicFramePr>
          <p:cNvPr id="7" name="title"/>
          <p:cNvGraphicFramePr>
            <a:graphicFrameLocks noChangeAspect="1"/>
          </p:cNvGraphicFramePr>
          <p:nvPr>
            <p:custDataLst>
              <p:tags r:id="rId1"/>
            </p:custDataLst>
            <p:extLst>
              <p:ext uri="{D42A27DB-BD31-4B8C-83A1-F6EECF244321}">
                <p14:modId xmlns:p14="http://schemas.microsoft.com/office/powerpoint/2010/main" val="618584996"/>
              </p:ext>
            </p:extLst>
          </p:nvPr>
        </p:nvGraphicFramePr>
        <p:xfrm>
          <a:off x="368300" y="1331912"/>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6" name="Funding Chart"/>
          <p:cNvGraphicFramePr/>
          <p:nvPr>
            <p:extLst>
              <p:ext uri="{D42A27DB-BD31-4B8C-83A1-F6EECF244321}">
                <p14:modId xmlns:p14="http://schemas.microsoft.com/office/powerpoint/2010/main" val="539839754"/>
              </p:ext>
            </p:extLst>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dirty="0" smtClean="0"/>
              <a:t>2017 College Senior Survey</a:t>
            </a:r>
            <a:endParaRPr lang="en-US" dirty="0"/>
          </a:p>
        </p:txBody>
      </p:sp>
    </p:spTree>
    <p:extLst>
      <p:ext uri="{BB962C8B-B14F-4D97-AF65-F5344CB8AC3E}">
        <p14:creationId xmlns:p14="http://schemas.microsoft.com/office/powerpoint/2010/main" val="1962937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0" y="2743200"/>
            <a:ext cx="9144000" cy="1371600"/>
          </a:xfrm>
          <a:solidFill>
            <a:schemeClr val="accent4"/>
          </a:solidFill>
          <a:ln w="9525">
            <a:solidFill>
              <a:schemeClr val="tx2"/>
            </a:solidFill>
          </a:ln>
        </p:spPr>
        <p:txBody>
          <a:bodyPr anchor="ctr"/>
          <a:lstStyle/>
          <a:p>
            <a:pPr eaLnBrk="1" hangingPunct="1">
              <a:defRPr/>
            </a:pPr>
            <a:r>
              <a:rPr lang="en-US" dirty="0">
                <a:solidFill>
                  <a:schemeClr val="bg1"/>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a:solidFill>
                  <a:schemeClr val="accent4"/>
                </a:solidFill>
                <a:effectLst/>
              </a:rPr>
              <a:t>Students develop skills, knowledge, and abilities through their experiences both in and out of the classroom.</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6.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7.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BorrowMoney"/>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26436</TotalTime>
  <Words>3877</Words>
  <Application>Microsoft Office PowerPoint</Application>
  <PresentationFormat>On-screen Show (4:3)</PresentationFormat>
  <Paragraphs>785</Paragraphs>
  <Slides>44</Slides>
  <Notes>44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Teamwork</vt:lpstr>
      <vt:lpstr>Wabash College College Senior Survey 2017 Results</vt:lpstr>
      <vt:lpstr>College Senior Survey</vt:lpstr>
      <vt:lpstr>Table of Contents</vt:lpstr>
      <vt:lpstr>A Note about CIRP Constructs</vt:lpstr>
      <vt:lpstr>Demographics</vt:lpstr>
      <vt:lpstr>Demographics  Primary Major (Aggregated)</vt:lpstr>
      <vt:lpstr>Demographics  Finances</vt:lpstr>
      <vt:lpstr>Demographics  Finances: Sources of Funding for College Expenses </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PowerPoint Presentation</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Diversity</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Future Plans</vt:lpstr>
      <vt:lpstr>Future Plans  Preparedness for Future Plans</vt:lpstr>
      <vt:lpstr>Future Plans: Employment </vt:lpstr>
      <vt:lpstr> Future Plans: Graduate/Professional School</vt:lpstr>
      <vt:lpstr>Future Plans  Probable Career/Occupation</vt:lpstr>
      <vt:lpstr>Future Plans  When thinking about your career path after college,  how important are the following considerations:  (Percentages combine “Essential” and “Very Important” responses)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PowerPoint Presentation</vt:lpstr>
      <vt:lpstr>Satisfaction with Services and Community  Where students live and the support they receive are critical to  shaping their college experience.</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Kevin Eagan</cp:lastModifiedBy>
  <cp:revision>1993</cp:revision>
  <cp:lastPrinted>2017-09-06T19:13:47Z</cp:lastPrinted>
  <dcterms:created xsi:type="dcterms:W3CDTF">2007-06-27T16:52:25Z</dcterms:created>
  <dcterms:modified xsi:type="dcterms:W3CDTF">2017-12-04T10:16:36Z</dcterms:modified>
</cp:coreProperties>
</file>