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5.xml" ContentType="application/vnd.openxmlformats-officedocument.drawingml.chart+xml"/>
  <Override PartName="/ppt/tags/tag6.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tags/tag7.xml" ContentType="application/vnd.openxmlformats-officedocument.presentationml.tags+xml"/>
  <Override PartName="/ppt/notesSlides/notesSlide14.xml" ContentType="application/vnd.openxmlformats-officedocument.presentationml.notesSlide+xml"/>
  <Override PartName="/ppt/charts/chart11.xml" ContentType="application/vnd.openxmlformats-officedocument.drawingml.chart+xml"/>
  <Override PartName="/ppt/tags/tag8.xml" ContentType="application/vnd.openxmlformats-officedocument.presentationml.tags+xml"/>
  <Override PartName="/ppt/notesSlides/notesSlide15.xml" ContentType="application/vnd.openxmlformats-officedocument.presentationml.notesSlide+xml"/>
  <Override PartName="/ppt/charts/chart12.xml" ContentType="application/vnd.openxmlformats-officedocument.drawingml.chart+xml"/>
  <Override PartName="/ppt/tags/tag9.xml" ContentType="application/vnd.openxmlformats-officedocument.presentationml.tags+xml"/>
  <Override PartName="/ppt/notesSlides/notesSlide16.xml" ContentType="application/vnd.openxmlformats-officedocument.presentationml.notesSlide+xml"/>
  <Override PartName="/ppt/charts/chart13.xml" ContentType="application/vnd.openxmlformats-officedocument.drawingml.chart+xml"/>
  <Override PartName="/ppt/tags/tag10.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tags/tag11.xml" ContentType="application/vnd.openxmlformats-officedocument.presentationml.tags+xml"/>
  <Override PartName="/ppt/notesSlides/notesSlide18.xml" ContentType="application/vnd.openxmlformats-officedocument.presentationml.notesSlide+xml"/>
  <Override PartName="/ppt/charts/chart15.xml" ContentType="application/vnd.openxmlformats-officedocument.drawingml.chart+xml"/>
  <Override PartName="/ppt/tags/tag12.xml" ContentType="application/vnd.openxmlformats-officedocument.presentationml.tags+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notesSlides/notesSlide22.xml" ContentType="application/vnd.openxmlformats-officedocument.presentationml.notesSlide+xml"/>
  <Override PartName="/ppt/charts/chart19.xml" ContentType="application/vnd.openxmlformats-officedocument.drawingml.chart+xml"/>
  <Override PartName="/ppt/tags/tag13.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tags/tag14.xml" ContentType="application/vnd.openxmlformats-officedocument.presentationml.tags+xml"/>
  <Override PartName="/ppt/notesSlides/notesSlide27.xml" ContentType="application/vnd.openxmlformats-officedocument.presentationml.notesSlide+xml"/>
  <Override PartName="/ppt/charts/chart23.xml" ContentType="application/vnd.openxmlformats-officedocument.drawingml.chart+xml"/>
  <Override PartName="/ppt/tags/tag15.xml" ContentType="application/vnd.openxmlformats-officedocument.presentationml.tags+xml"/>
  <Override PartName="/ppt/notesSlides/notesSlide28.xml" ContentType="application/vnd.openxmlformats-officedocument.presentationml.notesSlide+xml"/>
  <Override PartName="/ppt/charts/chart24.xml" ContentType="application/vnd.openxmlformats-officedocument.drawingml.chart+xml"/>
  <Override PartName="/ppt/tags/tag16.xml" ContentType="application/vnd.openxmlformats-officedocument.presentationml.tags+xml"/>
  <Override PartName="/ppt/notesSlides/notesSlide29.xml" ContentType="application/vnd.openxmlformats-officedocument.presentationml.notesSlide+xml"/>
  <Override PartName="/ppt/charts/chart25.xml" ContentType="application/vnd.openxmlformats-officedocument.drawingml.chart+xml"/>
  <Override PartName="/ppt/tags/tag17.xml" ContentType="application/vnd.openxmlformats-officedocument.presentationml.tags+xml"/>
  <Override PartName="/ppt/notesSlides/notesSlide30.xml" ContentType="application/vnd.openxmlformats-officedocument.presentationml.notesSlide+xml"/>
  <Override PartName="/ppt/charts/chart26.xml" ContentType="application/vnd.openxmlformats-officedocument.drawingml.chart+xml"/>
  <Override PartName="/ppt/tags/tag18.xml" ContentType="application/vnd.openxmlformats-officedocument.presentationml.tags+xml"/>
  <Override PartName="/ppt/notesSlides/notesSlide31.xml" ContentType="application/vnd.openxmlformats-officedocument.presentationml.notesSlide+xml"/>
  <Override PartName="/ppt/charts/chart27.xml" ContentType="application/vnd.openxmlformats-officedocument.drawingml.chart+xml"/>
  <Override PartName="/ppt/notesSlides/notesSlide32.xml" ContentType="application/vnd.openxmlformats-officedocument.presentationml.notesSlide+xml"/>
  <Override PartName="/ppt/charts/chart28.xml" ContentType="application/vnd.openxmlformats-officedocument.drawingml.chart+xml"/>
  <Override PartName="/ppt/notesSlides/notesSlide33.xml" ContentType="application/vnd.openxmlformats-officedocument.presentationml.notesSlide+xml"/>
  <Override PartName="/ppt/charts/chart29.xml" ContentType="application/vnd.openxmlformats-officedocument.drawingml.chart+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charts/chart33.xml" ContentType="application/vnd.openxmlformats-officedocument.drawingml.chart+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charts/chart34.xml" ContentType="application/vnd.openxmlformats-officedocument.drawingml.chart+xml"/>
  <Override PartName="/ppt/tags/tag2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5.xml" ContentType="application/vnd.openxmlformats-officedocument.drawingml.chart+xml"/>
  <Override PartName="/ppt/tags/tag2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36.xml" ContentType="application/vnd.openxmlformats-officedocument.drawingml.chart+xml"/>
  <Override PartName="/ppt/notesSlides/notesSlide45.xml" ContentType="application/vnd.openxmlformats-officedocument.presentationml.notesSlide+xml"/>
  <Override PartName="/ppt/tags/tag22.xml" ContentType="application/vnd.openxmlformats-officedocument.presentationml.tags+xml"/>
  <Override PartName="/ppt/notesSlides/notesSlide46.xml" ContentType="application/vnd.openxmlformats-officedocument.presentationml.notesSlide+xml"/>
  <Override PartName="/ppt/charts/chart37.xml" ContentType="application/vnd.openxmlformats-officedocument.drawingml.chart+xml"/>
  <Override PartName="/ppt/tags/tag23.xml" ContentType="application/vnd.openxmlformats-officedocument.presentationml.tags+xml"/>
  <Override PartName="/ppt/notesSlides/notesSlide47.xml" ContentType="application/vnd.openxmlformats-officedocument.presentationml.notesSlide+xml"/>
  <Override PartName="/ppt/charts/chart38.xml" ContentType="application/vnd.openxmlformats-officedocument.drawingml.chart+xml"/>
  <Override PartName="/ppt/notesSlides/notesSlide48.xml" ContentType="application/vnd.openxmlformats-officedocument.presentationml.notesSlide+xml"/>
  <Override PartName="/ppt/charts/chart39.xml" ContentType="application/vnd.openxmlformats-officedocument.drawingml.chart+xml"/>
  <Override PartName="/ppt/notesSlides/notesSlide49.xml" ContentType="application/vnd.openxmlformats-officedocument.presentationml.notesSlide+xml"/>
  <Override PartName="/ppt/charts/chart40.xml" ContentType="application/vnd.openxmlformats-officedocument.drawingml.chart+xml"/>
  <Override PartName="/ppt/notesSlides/notesSlide50.xml" ContentType="application/vnd.openxmlformats-officedocument.presentationml.notesSlide+xml"/>
  <Override PartName="/ppt/charts/chart41.xml" ContentType="application/vnd.openxmlformats-officedocument.drawingml.chart+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3"/>
  </p:notesMasterIdLst>
  <p:handoutMasterIdLst>
    <p:handoutMasterId r:id="rId54"/>
  </p:handoutMasterIdLst>
  <p:sldIdLst>
    <p:sldId id="256" r:id="rId2"/>
    <p:sldId id="469" r:id="rId3"/>
    <p:sldId id="456" r:id="rId4"/>
    <p:sldId id="601" r:id="rId5"/>
    <p:sldId id="323" r:id="rId6"/>
    <p:sldId id="608" r:id="rId7"/>
    <p:sldId id="365" r:id="rId8"/>
    <p:sldId id="609" r:id="rId9"/>
    <p:sldId id="339" r:id="rId10"/>
    <p:sldId id="261" r:id="rId11"/>
    <p:sldId id="369" r:id="rId12"/>
    <p:sldId id="644" r:id="rId13"/>
    <p:sldId id="496" r:id="rId14"/>
    <p:sldId id="375" r:id="rId15"/>
    <p:sldId id="502" r:id="rId16"/>
    <p:sldId id="642" r:id="rId17"/>
    <p:sldId id="628" r:id="rId18"/>
    <p:sldId id="497" r:id="rId19"/>
    <p:sldId id="640" r:id="rId20"/>
    <p:sldId id="507" r:id="rId21"/>
    <p:sldId id="610" r:id="rId22"/>
    <p:sldId id="510" r:id="rId23"/>
    <p:sldId id="586" r:id="rId24"/>
    <p:sldId id="405" r:id="rId25"/>
    <p:sldId id="411" r:id="rId26"/>
    <p:sldId id="647" r:id="rId27"/>
    <p:sldId id="599" r:id="rId28"/>
    <p:sldId id="412" r:id="rId29"/>
    <p:sldId id="428" r:id="rId30"/>
    <p:sldId id="612" r:id="rId31"/>
    <p:sldId id="438" r:id="rId32"/>
    <p:sldId id="532" r:id="rId33"/>
    <p:sldId id="536" r:id="rId34"/>
    <p:sldId id="535" r:id="rId35"/>
    <p:sldId id="549" r:id="rId36"/>
    <p:sldId id="550" r:id="rId37"/>
    <p:sldId id="613" r:id="rId38"/>
    <p:sldId id="616" r:id="rId39"/>
    <p:sldId id="619" r:id="rId40"/>
    <p:sldId id="648" r:id="rId41"/>
    <p:sldId id="625" r:id="rId42"/>
    <p:sldId id="617" r:id="rId43"/>
    <p:sldId id="623" r:id="rId44"/>
    <p:sldId id="618" r:id="rId45"/>
    <p:sldId id="588" r:id="rId46"/>
    <p:sldId id="593" r:id="rId47"/>
    <p:sldId id="600" r:id="rId48"/>
    <p:sldId id="592" r:id="rId49"/>
    <p:sldId id="590" r:id="rId50"/>
    <p:sldId id="615" r:id="rId51"/>
    <p:sldId id="281" r:id="rId52"/>
  </p:sldIdLst>
  <p:sldSz cx="9144000" cy="6858000" type="screen4x3"/>
  <p:notesSz cx="6997700" cy="92837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50D"/>
    <a:srgbClr val="FFE265"/>
    <a:srgbClr val="FFCC29"/>
    <a:srgbClr val="FFA59B"/>
    <a:srgbClr val="C5FFFE"/>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8" autoAdjust="0"/>
    <p:restoredTop sz="86352" autoAdjust="0"/>
  </p:normalViewPr>
  <p:slideViewPr>
    <p:cSldViewPr>
      <p:cViewPr>
        <p:scale>
          <a:sx n="100" d="100"/>
          <a:sy n="100" d="100"/>
        </p:scale>
        <p:origin x="-1272" y="-72"/>
      </p:cViewPr>
      <p:guideLst>
        <p:guide orient="horz" pos="2160"/>
        <p:guide pos="2880"/>
      </p:guideLst>
    </p:cSldViewPr>
  </p:slideViewPr>
  <p:outlineViewPr>
    <p:cViewPr>
      <p:scale>
        <a:sx n="33" d="100"/>
        <a:sy n="33" d="100"/>
      </p:scale>
      <p:origin x="0" y="-45840"/>
    </p:cViewPr>
  </p:outlineViewPr>
  <p:notesTextViewPr>
    <p:cViewPr>
      <p:scale>
        <a:sx n="93" d="100"/>
        <a:sy n="93" d="100"/>
      </p:scale>
      <p:origin x="0" y="0"/>
    </p:cViewPr>
  </p:notesTextViewPr>
  <p:sorterViewPr>
    <p:cViewPr>
      <p:scale>
        <a:sx n="75" d="100"/>
        <a:sy n="75" d="100"/>
      </p:scale>
      <p:origin x="0" y="4356"/>
    </p:cViewPr>
  </p:sorterViewPr>
  <p:notesViewPr>
    <p:cSldViewPr>
      <p:cViewPr varScale="1">
        <p:scale>
          <a:sx n="79" d="100"/>
          <a:sy n="79" d="100"/>
        </p:scale>
        <p:origin x="-1962" y="-84"/>
      </p:cViewPr>
      <p:guideLst>
        <p:guide orient="horz" pos="2924"/>
        <p:guide pos="220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Macro-Enabled_Worksheet13.xlsm"/></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Macro-Enabled_Worksheet18.xlsm"/></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Macro-Enabled_Worksheet29.xlsm"/></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1996">
                <a:solidFill>
                  <a:schemeClr val="accent1">
                    <a:lumMod val="50000"/>
                  </a:schemeClr>
                </a:solidFill>
              </a:defRPr>
            </a:pPr>
            <a:r>
              <a:rPr lang="en-US" sz="1996"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973957916277563"/>
          <c:y val="0"/>
        </c:manualLayout>
      </c:layout>
      <c:overlay val="0"/>
    </c:title>
    <c:autoTitleDeleted val="0"/>
    <c:plotArea>
      <c:layout>
        <c:manualLayout>
          <c:layoutTarget val="inner"/>
          <c:xMode val="edge"/>
          <c:yMode val="edge"/>
          <c:x val="2.7142619505000187E-2"/>
          <c:y val="0.17364545056867894"/>
          <c:w val="0.78738281387750131"/>
          <c:h val="0.48348490813648853"/>
        </c:manualLayout>
      </c:layout>
      <c:pieChart>
        <c:varyColors val="1"/>
        <c:ser>
          <c:idx val="0"/>
          <c:order val="0"/>
          <c:tx>
            <c:strRef>
              <c:f>Sheet1!$B$1</c:f>
              <c:strCache>
                <c:ptCount val="1"/>
                <c:pt idx="0">
                  <c:v>Institution</c:v>
                </c:pt>
              </c:strCache>
            </c:strRef>
          </c:tx>
          <c:dPt>
            <c:idx val="0"/>
            <c:bubble3D val="0"/>
            <c:spPr>
              <a:solidFill>
                <a:srgbClr val="ADB3CD"/>
              </a:solidFill>
            </c:spPr>
          </c:dPt>
          <c:dPt>
            <c:idx val="1"/>
            <c:bubble3D val="0"/>
            <c:spPr>
              <a:solidFill>
                <a:srgbClr val="FFA59B"/>
              </a:solidFill>
            </c:spPr>
          </c:dPt>
          <c:dLbls>
            <c:dLbl>
              <c:idx val="0"/>
              <c:numFmt formatCode="0.0%" sourceLinked="0"/>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dLbl>
            <c:numFmt formatCode="0.0%" sourceLinked="0"/>
            <c:spPr>
              <a:noFill/>
              <a:ln w="25355">
                <a:noFill/>
              </a:ln>
            </c:spPr>
            <c:txPr>
              <a:bodyPr/>
              <a:lstStyle/>
              <a:p>
                <a:pPr>
                  <a:defRPr sz="1397" b="1">
                    <a:solidFill>
                      <a:schemeClr val="accent1">
                        <a:lumMod val="50000"/>
                      </a:schemeClr>
                    </a:solidFill>
                  </a:defRPr>
                </a:pPr>
                <a:endParaRPr lang="en-US"/>
              </a:p>
            </c:txPr>
            <c:dLblPos val="ctr"/>
            <c:showLegendKey val="0"/>
            <c:showVal val="0"/>
            <c:showCatName val="0"/>
            <c:showSerName val="0"/>
            <c:showPercent val="1"/>
            <c:showBubbleSize val="0"/>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0"/>
          <c:showCatName val="0"/>
          <c:showSerName val="0"/>
          <c:showPercent val="0"/>
          <c:showBubbleSize val="0"/>
          <c:showLeaderLines val="1"/>
        </c:dLbls>
        <c:firstSliceAng val="0"/>
      </c:pieChart>
      <c:spPr>
        <a:noFill/>
        <a:ln w="25402">
          <a:noFill/>
        </a:ln>
      </c:spPr>
    </c:plotArea>
    <c:legend>
      <c:legendPos val="r"/>
      <c:layout>
        <c:manualLayout>
          <c:xMode val="edge"/>
          <c:yMode val="edge"/>
          <c:x val="0.15902807064371188"/>
          <c:y val="0.71230165536238665"/>
          <c:w val="0.49027803727923963"/>
          <c:h val="0.11243387645851265"/>
        </c:manualLayout>
      </c:layout>
      <c:overlay val="0"/>
      <c:txPr>
        <a:bodyPr/>
        <a:lstStyle/>
        <a:p>
          <a:pPr>
            <a:defRPr sz="1597" b="1">
              <a:solidFill>
                <a:schemeClr val="accent1">
                  <a:lumMod val="50000"/>
                </a:schemeClr>
              </a:solidFill>
            </a:defRPr>
          </a:pPr>
          <a:endParaRPr lang="en-US"/>
        </a:p>
      </c:txPr>
    </c:legend>
    <c:plotVisOnly val="1"/>
    <c:dispBlanksAs val="zero"/>
    <c:showDLblsOverMax val="0"/>
  </c:chart>
  <c:txPr>
    <a:bodyPr/>
    <a:lstStyle/>
    <a:p>
      <a:pPr>
        <a:defRPr sz="1796"/>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06423155439624E-2"/>
          <c:y val="3.9644940215806487E-2"/>
          <c:w val="0.90177876202974661"/>
          <c:h val="0.78406459609215517"/>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52.55</c:v>
                </c:pt>
                <c:pt idx="1">
                  <c:v>52.01</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50.31</c:v>
                </c:pt>
                <c:pt idx="1">
                  <c:v>50.49</c:v>
                </c:pt>
              </c:numCache>
            </c:numRef>
          </c:val>
          <c:smooth val="0"/>
        </c:ser>
        <c:dLbls>
          <c:showLegendKey val="0"/>
          <c:showVal val="0"/>
          <c:showCatName val="0"/>
          <c:showSerName val="0"/>
          <c:showPercent val="0"/>
          <c:showBubbleSize val="0"/>
        </c:dLbls>
        <c:marker val="1"/>
        <c:smooth val="0"/>
        <c:axId val="43130880"/>
        <c:axId val="53714944"/>
      </c:lineChart>
      <c:catAx>
        <c:axId val="43130880"/>
        <c:scaling>
          <c:orientation val="minMax"/>
        </c:scaling>
        <c:delete val="0"/>
        <c:axPos val="b"/>
        <c:numFmt formatCode="General" sourceLinked="1"/>
        <c:majorTickMark val="none"/>
        <c:minorTickMark val="none"/>
        <c:tickLblPos val="nextTo"/>
        <c:txPr>
          <a:bodyPr/>
          <a:lstStyle/>
          <a:p>
            <a:pPr>
              <a:defRPr sz="1799" b="0"/>
            </a:pPr>
            <a:endParaRPr lang="en-US"/>
          </a:p>
        </c:txPr>
        <c:crossAx val="53714944"/>
        <c:crosses val="autoZero"/>
        <c:auto val="1"/>
        <c:lblAlgn val="ctr"/>
        <c:lblOffset val="100"/>
        <c:noMultiLvlLbl val="0"/>
      </c:catAx>
      <c:valAx>
        <c:axId val="53714944"/>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43130880"/>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1" b="1">
          <a:solidFill>
            <a:schemeClr val="accent1">
              <a:lumMod val="50000"/>
            </a:schemeClr>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2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50.99</c:v>
                </c:pt>
                <c:pt idx="1">
                  <c:v>50.99</c:v>
                </c:pt>
                <c:pt idx="2">
                  <c:v>0</c:v>
                </c:pt>
              </c:numCache>
            </c:numRef>
          </c:val>
        </c:ser>
        <c:ser>
          <c:idx val="0"/>
          <c:order val="1"/>
          <c:tx>
            <c:strRef>
              <c:f>Sheet1!$C$1</c:f>
              <c:strCache>
                <c:ptCount val="1"/>
                <c:pt idx="0">
                  <c:v>Comparison</c:v>
                </c:pt>
              </c:strCache>
            </c:strRef>
          </c:tx>
          <c:spPr>
            <a:solidFill>
              <a:srgbClr val="FFCC00"/>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51.87</c:v>
                </c:pt>
                <c:pt idx="1">
                  <c:v>51.41</c:v>
                </c:pt>
                <c:pt idx="2">
                  <c:v>0</c:v>
                </c:pt>
              </c:numCache>
            </c:numRef>
          </c:val>
        </c:ser>
        <c:dLbls>
          <c:showLegendKey val="0"/>
          <c:showVal val="0"/>
          <c:showCatName val="0"/>
          <c:showSerName val="0"/>
          <c:showPercent val="0"/>
          <c:showBubbleSize val="0"/>
        </c:dLbls>
        <c:gapWidth val="50"/>
        <c:axId val="43431424"/>
        <c:axId val="53721856"/>
      </c:barChart>
      <c:catAx>
        <c:axId val="43431424"/>
        <c:scaling>
          <c:orientation val="minMax"/>
        </c:scaling>
        <c:delete val="0"/>
        <c:axPos val="b"/>
        <c:numFmt formatCode="General" sourceLinked="1"/>
        <c:majorTickMark val="none"/>
        <c:minorTickMark val="none"/>
        <c:tickLblPos val="nextTo"/>
        <c:spPr>
          <a:ln w="3463">
            <a:solidFill>
              <a:schemeClr val="tx1"/>
            </a:solidFill>
            <a:prstDash val="solid"/>
          </a:ln>
        </c:spPr>
        <c:txPr>
          <a:bodyPr rot="0" vert="horz"/>
          <a:lstStyle/>
          <a:p>
            <a:pPr rtl="0">
              <a:defRPr/>
            </a:pPr>
            <a:endParaRPr lang="en-US"/>
          </a:p>
        </c:txPr>
        <c:crossAx val="53721856"/>
        <c:crosses val="autoZero"/>
        <c:auto val="1"/>
        <c:lblAlgn val="ctr"/>
        <c:lblOffset val="100"/>
        <c:tickLblSkip val="1"/>
        <c:tickMarkSkip val="1"/>
        <c:noMultiLvlLbl val="0"/>
      </c:catAx>
      <c:valAx>
        <c:axId val="53721856"/>
        <c:scaling>
          <c:orientation val="minMax"/>
          <c:max val="60"/>
          <c:min val="40"/>
        </c:scaling>
        <c:delete val="0"/>
        <c:axPos val="l"/>
        <c:numFmt formatCode="#,##0" sourceLinked="0"/>
        <c:majorTickMark val="none"/>
        <c:minorTickMark val="none"/>
        <c:tickLblPos val="nextTo"/>
        <c:spPr>
          <a:ln w="3463">
            <a:solidFill>
              <a:schemeClr val="tx1"/>
            </a:solidFill>
            <a:prstDash val="solid"/>
          </a:ln>
        </c:spPr>
        <c:txPr>
          <a:bodyPr rot="0" vert="horz"/>
          <a:lstStyle/>
          <a:p>
            <a:pPr>
              <a:defRPr/>
            </a:pPr>
            <a:endParaRPr lang="en-US"/>
          </a:p>
        </c:txPr>
        <c:crossAx val="4343142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Sheet1!$C$1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dPt>
          <c:dPt>
            <c:idx val="2"/>
            <c:invertIfNegative val="0"/>
            <c:bubble3D val="0"/>
            <c:spPr>
              <a:solidFill>
                <a:schemeClr val="accent5"/>
              </a:solidFill>
              <a:ln w="3155">
                <a:solidFill>
                  <a:schemeClr val="tx1"/>
                </a:solidFill>
              </a:ln>
            </c:spPr>
          </c:dPt>
          <c:dPt>
            <c:idx val="4"/>
            <c:invertIfNegative val="0"/>
            <c:bubble3D val="0"/>
            <c:spPr>
              <a:solidFill>
                <a:schemeClr val="accent5"/>
              </a:solidFill>
              <a:ln w="3155">
                <a:solidFill>
                  <a:schemeClr val="tx1"/>
                </a:solidFill>
              </a:ln>
            </c:spPr>
          </c:dPt>
          <c:dPt>
            <c:idx val="6"/>
            <c:invertIfNegative val="0"/>
            <c:bubble3D val="0"/>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Advice and guidance about your educational program</c:v>
                </c:pt>
                <c:pt idx="1">
                  <c:v>comp</c:v>
                </c:pt>
                <c:pt idx="2">
                  <c:v>Emotional support and encouragement</c:v>
                </c:pt>
                <c:pt idx="3">
                  <c:v>comp</c:v>
                </c:pt>
                <c:pt idx="4">
                  <c:v>Feedback on your academic work</c:v>
                </c:pt>
                <c:pt idx="5">
                  <c:v>comp</c:v>
                </c:pt>
              </c:strCache>
            </c:strRef>
          </c:cat>
          <c:val>
            <c:numRef>
              <c:f>Sheet1!$C$2:$C$7</c:f>
              <c:numCache>
                <c:formatCode>0.0%</c:formatCode>
                <c:ptCount val="6"/>
                <c:pt idx="0">
                  <c:v>0.438</c:v>
                </c:pt>
                <c:pt idx="1">
                  <c:v>0.44900000000000001</c:v>
                </c:pt>
                <c:pt idx="2">
                  <c:v>0.46700000000000003</c:v>
                </c:pt>
                <c:pt idx="3">
                  <c:v>0.46500000000000002</c:v>
                </c:pt>
                <c:pt idx="4">
                  <c:v>0.41799999999999998</c:v>
                </c:pt>
                <c:pt idx="5">
                  <c:v>0.42099999999999999</c:v>
                </c:pt>
              </c:numCache>
            </c:numRef>
          </c:val>
        </c:ser>
        <c:ser>
          <c:idx val="0"/>
          <c:order val="1"/>
          <c:tx>
            <c:strRef>
              <c:f>Sheet1!$B$1</c:f>
              <c:strCache>
                <c:ptCount val="1"/>
                <c:pt idx="0">
                  <c:v>frequently</c:v>
                </c:pt>
              </c:strCache>
            </c:strRef>
          </c:tx>
          <c:spPr>
            <a:solidFill>
              <a:schemeClr val="accent1"/>
            </a:solidFill>
            <a:ln w="3155">
              <a:solidFill>
                <a:schemeClr val="tx1"/>
              </a:solidFill>
            </a:ln>
            <a:effectLst/>
          </c:spPr>
          <c:invertIfNegative val="0"/>
          <c:dPt>
            <c:idx val="0"/>
            <c:invertIfNegative val="0"/>
            <c:bubble3D val="0"/>
            <c:spPr>
              <a:solidFill>
                <a:srgbClr val="C5FFFE"/>
              </a:solidFill>
              <a:ln w="3155">
                <a:solidFill>
                  <a:schemeClr val="tx1"/>
                </a:solidFill>
              </a:ln>
              <a:effectLst/>
            </c:spPr>
          </c:dPt>
          <c:dPt>
            <c:idx val="1"/>
            <c:invertIfNegative val="0"/>
            <c:bubble3D val="0"/>
            <c:spPr>
              <a:solidFill>
                <a:schemeClr val="accent2"/>
              </a:solidFill>
              <a:ln w="3155">
                <a:solidFill>
                  <a:schemeClr val="tx1"/>
                </a:solidFill>
              </a:ln>
              <a:effectLst/>
            </c:spPr>
          </c:dPt>
          <c:dPt>
            <c:idx val="2"/>
            <c:invertIfNegative val="0"/>
            <c:bubble3D val="0"/>
            <c:spPr>
              <a:solidFill>
                <a:srgbClr val="C5FFFE"/>
              </a:solidFill>
              <a:ln w="3155">
                <a:solidFill>
                  <a:schemeClr val="tx1"/>
                </a:solidFill>
              </a:ln>
              <a:effectLst/>
            </c:spPr>
          </c:dPt>
          <c:dPt>
            <c:idx val="3"/>
            <c:invertIfNegative val="0"/>
            <c:bubble3D val="0"/>
            <c:spPr>
              <a:solidFill>
                <a:schemeClr val="accent2"/>
              </a:solidFill>
              <a:ln w="3155">
                <a:solidFill>
                  <a:schemeClr val="tx1"/>
                </a:solidFill>
              </a:ln>
              <a:effectLst/>
            </c:spPr>
          </c:dPt>
          <c:dPt>
            <c:idx val="4"/>
            <c:invertIfNegative val="0"/>
            <c:bubble3D val="0"/>
            <c:spPr>
              <a:solidFill>
                <a:srgbClr val="C5FFFE"/>
              </a:solidFill>
              <a:ln w="3155">
                <a:solidFill>
                  <a:schemeClr val="tx1"/>
                </a:solidFill>
              </a:ln>
              <a:effectLst/>
            </c:spPr>
          </c:dPt>
          <c:dPt>
            <c:idx val="5"/>
            <c:invertIfNegative val="0"/>
            <c:bubble3D val="0"/>
            <c:spPr>
              <a:solidFill>
                <a:schemeClr val="accent2"/>
              </a:solidFill>
              <a:ln w="3155">
                <a:solidFill>
                  <a:schemeClr val="tx1"/>
                </a:solidFill>
              </a:ln>
              <a:effectLst/>
            </c:spPr>
          </c:dPt>
          <c:dPt>
            <c:idx val="6"/>
            <c:invertIfNegative val="0"/>
            <c:bubble3D val="0"/>
            <c:spPr>
              <a:solidFill>
                <a:srgbClr val="C5FFFE"/>
              </a:solidFill>
              <a:ln w="3155">
                <a:solidFill>
                  <a:schemeClr val="tx1"/>
                </a:solidFill>
              </a:ln>
              <a:effectLst/>
            </c:spPr>
          </c:dPt>
          <c:dPt>
            <c:idx val="7"/>
            <c:invertIfNegative val="0"/>
            <c:bubble3D val="0"/>
            <c:spPr>
              <a:solidFill>
                <a:schemeClr val="accent2"/>
              </a:solidFill>
              <a:ln w="3155">
                <a:solidFill>
                  <a:schemeClr val="tx1"/>
                </a:solidFill>
              </a:ln>
              <a:effectLst/>
            </c:spPr>
          </c:dPt>
          <c:dPt>
            <c:idx val="9"/>
            <c:invertIfNegative val="0"/>
            <c:bubble3D val="0"/>
            <c:spPr>
              <a:solidFill>
                <a:srgbClr val="FFCC00"/>
              </a:solidFill>
              <a:ln w="3155">
                <a:solidFill>
                  <a:schemeClr val="tx1"/>
                </a:solidFill>
              </a:ln>
              <a:effectLst/>
            </c:spPr>
          </c:dPt>
          <c:dPt>
            <c:idx val="11"/>
            <c:invertIfNegative val="0"/>
            <c:bubble3D val="0"/>
            <c:spPr>
              <a:solidFill>
                <a:srgbClr val="FFCC00"/>
              </a:solidFill>
              <a:ln w="3155">
                <a:solidFill>
                  <a:schemeClr val="tx1"/>
                </a:solidFill>
              </a:ln>
              <a:effectLst/>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Advice and guidance about your educational program</c:v>
                </c:pt>
                <c:pt idx="1">
                  <c:v>comp</c:v>
                </c:pt>
                <c:pt idx="2">
                  <c:v>Emotional support and encouragement</c:v>
                </c:pt>
                <c:pt idx="3">
                  <c:v>comp</c:v>
                </c:pt>
                <c:pt idx="4">
                  <c:v>Feedback on your academic work</c:v>
                </c:pt>
                <c:pt idx="5">
                  <c:v>comp</c:v>
                </c:pt>
              </c:strCache>
            </c:strRef>
          </c:cat>
          <c:val>
            <c:numRef>
              <c:f>Sheet1!$B$2:$B$7</c:f>
              <c:numCache>
                <c:formatCode>0.0%</c:formatCode>
                <c:ptCount val="6"/>
                <c:pt idx="0">
                  <c:v>0.496</c:v>
                </c:pt>
                <c:pt idx="1">
                  <c:v>0.49199999999999999</c:v>
                </c:pt>
                <c:pt idx="2">
                  <c:v>0.42499999999999999</c:v>
                </c:pt>
                <c:pt idx="3">
                  <c:v>0.41</c:v>
                </c:pt>
                <c:pt idx="4">
                  <c:v>0.52500000000000002</c:v>
                </c:pt>
                <c:pt idx="5">
                  <c:v>0.501</c:v>
                </c:pt>
              </c:numCache>
            </c:numRef>
          </c:val>
        </c:ser>
        <c:dLbls>
          <c:showLegendKey val="0"/>
          <c:showVal val="0"/>
          <c:showCatName val="0"/>
          <c:showSerName val="0"/>
          <c:showPercent val="0"/>
          <c:showBubbleSize val="0"/>
        </c:dLbls>
        <c:gapWidth val="44"/>
        <c:overlap val="100"/>
        <c:axId val="43509248"/>
        <c:axId val="85444288"/>
      </c:barChart>
      <c:catAx>
        <c:axId val="43509248"/>
        <c:scaling>
          <c:orientation val="minMax"/>
        </c:scaling>
        <c:delete val="0"/>
        <c:axPos val="b"/>
        <c:majorGridlines/>
        <c:majorTickMark val="none"/>
        <c:minorTickMark val="none"/>
        <c:tickLblPos val="none"/>
        <c:spPr>
          <a:ln w="2367">
            <a:solidFill>
              <a:schemeClr val="tx1"/>
            </a:solidFill>
            <a:prstDash val="solid"/>
          </a:ln>
        </c:spPr>
        <c:crossAx val="85444288"/>
        <c:crosses val="autoZero"/>
        <c:auto val="1"/>
        <c:lblAlgn val="ctr"/>
        <c:lblOffset val="100"/>
        <c:tickLblSkip val="2"/>
        <c:tickMarkSkip val="2"/>
        <c:noMultiLvlLbl val="0"/>
      </c:catAx>
      <c:valAx>
        <c:axId val="85444288"/>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43509248"/>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8562660355657922E-2"/>
          <c:y val="4.2328576115485572E-2"/>
          <c:w val="0.94143733964434217"/>
          <c:h val="0.9333385279965003"/>
        </c:manualLayout>
      </c:layout>
      <c:barChart>
        <c:barDir val="col"/>
        <c:grouping val="stacked"/>
        <c:varyColors val="0"/>
        <c:ser>
          <c:idx val="1"/>
          <c:order val="0"/>
          <c:tx>
            <c:strRef>
              <c:f>Sheet1!$B$1</c:f>
              <c:strCache>
                <c:ptCount val="1"/>
                <c:pt idx="0">
                  <c:v>occasionally</c:v>
                </c:pt>
              </c:strCache>
            </c:strRef>
          </c:tx>
          <c:spPr>
            <a:solidFill>
              <a:srgbClr val="FFCC29"/>
            </a:solidFill>
            <a:ln w="3155">
              <a:solidFill>
                <a:schemeClr val="tx1"/>
              </a:solidFill>
            </a:ln>
          </c:spPr>
          <c:invertIfNegative val="0"/>
          <c:dPt>
            <c:idx val="0"/>
            <c:invertIfNegative val="0"/>
            <c:bubble3D val="0"/>
            <c:spPr>
              <a:solidFill>
                <a:schemeClr val="accent5"/>
              </a:solidFill>
              <a:ln w="3155">
                <a:solidFill>
                  <a:schemeClr val="tx1"/>
                </a:solidFill>
              </a:ln>
            </c:spPr>
          </c:dPt>
          <c:dPt>
            <c:idx val="2"/>
            <c:invertIfNegative val="0"/>
            <c:bubble3D val="0"/>
            <c:spPr>
              <a:solidFill>
                <a:schemeClr val="accent5"/>
              </a:solidFill>
              <a:ln w="3155">
                <a:solidFill>
                  <a:schemeClr val="tx1"/>
                </a:solidFill>
              </a:ln>
            </c:spPr>
          </c:dPt>
          <c:dPt>
            <c:idx val="4"/>
            <c:invertIfNegative val="0"/>
            <c:bubble3D val="0"/>
            <c:spPr>
              <a:solidFill>
                <a:schemeClr val="accent5"/>
              </a:solidFill>
              <a:ln w="3155">
                <a:solidFill>
                  <a:schemeClr val="tx1"/>
                </a:solidFill>
              </a:ln>
            </c:spPr>
          </c:dPt>
          <c:dPt>
            <c:idx val="6"/>
            <c:invertIfNegative val="0"/>
            <c:bubble3D val="0"/>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Sheet1!$B$2:$B$7</c:f>
              <c:numCache>
                <c:formatCode>0.0%</c:formatCode>
                <c:ptCount val="6"/>
                <c:pt idx="0">
                  <c:v>0.443</c:v>
                </c:pt>
                <c:pt idx="1">
                  <c:v>0.47699999999999998</c:v>
                </c:pt>
                <c:pt idx="2">
                  <c:v>0.41799999999999998</c:v>
                </c:pt>
                <c:pt idx="3">
                  <c:v>0.434</c:v>
                </c:pt>
                <c:pt idx="4">
                  <c:v>0.254</c:v>
                </c:pt>
                <c:pt idx="5">
                  <c:v>0.317</c:v>
                </c:pt>
              </c:numCache>
            </c:numRef>
          </c:val>
        </c:ser>
        <c:ser>
          <c:idx val="0"/>
          <c:order val="1"/>
          <c:tx>
            <c:strRef>
              <c:f>Sheet1!$C$1</c:f>
              <c:strCache>
                <c:ptCount val="1"/>
                <c:pt idx="0">
                  <c:v>frequently</c:v>
                </c:pt>
              </c:strCache>
            </c:strRef>
          </c:tx>
          <c:spPr>
            <a:solidFill>
              <a:schemeClr val="accent1"/>
            </a:solidFill>
            <a:ln w="3155">
              <a:solidFill>
                <a:schemeClr val="tx1"/>
              </a:solidFill>
            </a:ln>
          </c:spPr>
          <c:invertIfNegative val="0"/>
          <c:dPt>
            <c:idx val="0"/>
            <c:invertIfNegative val="0"/>
            <c:bubble3D val="0"/>
            <c:spPr>
              <a:solidFill>
                <a:srgbClr val="C5FFFE"/>
              </a:solidFill>
              <a:ln w="3155">
                <a:solidFill>
                  <a:schemeClr val="tx1"/>
                </a:solidFill>
              </a:ln>
            </c:spPr>
          </c:dPt>
          <c:dPt>
            <c:idx val="1"/>
            <c:invertIfNegative val="0"/>
            <c:bubble3D val="0"/>
            <c:spPr>
              <a:solidFill>
                <a:schemeClr val="accent2"/>
              </a:solidFill>
              <a:ln w="3155">
                <a:solidFill>
                  <a:schemeClr val="tx1"/>
                </a:solidFill>
              </a:ln>
            </c:spPr>
          </c:dPt>
          <c:dPt>
            <c:idx val="2"/>
            <c:invertIfNegative val="0"/>
            <c:bubble3D val="0"/>
            <c:spPr>
              <a:solidFill>
                <a:srgbClr val="C5FFFE"/>
              </a:solidFill>
              <a:ln w="3155">
                <a:solidFill>
                  <a:schemeClr val="tx1"/>
                </a:solidFill>
              </a:ln>
            </c:spPr>
          </c:dPt>
          <c:dPt>
            <c:idx val="3"/>
            <c:invertIfNegative val="0"/>
            <c:bubble3D val="0"/>
            <c:spPr>
              <a:solidFill>
                <a:schemeClr val="accent2"/>
              </a:solidFill>
              <a:ln w="3155">
                <a:solidFill>
                  <a:schemeClr val="tx1"/>
                </a:solidFill>
              </a:ln>
            </c:spPr>
          </c:dPt>
          <c:dPt>
            <c:idx val="4"/>
            <c:invertIfNegative val="0"/>
            <c:bubble3D val="0"/>
            <c:spPr>
              <a:solidFill>
                <a:srgbClr val="C5FFFE"/>
              </a:solidFill>
              <a:ln w="3155">
                <a:solidFill>
                  <a:schemeClr val="tx1"/>
                </a:solidFill>
              </a:ln>
            </c:spPr>
          </c:dPt>
          <c:dPt>
            <c:idx val="5"/>
            <c:invertIfNegative val="0"/>
            <c:bubble3D val="0"/>
            <c:spPr>
              <a:solidFill>
                <a:schemeClr val="accent2"/>
              </a:solidFill>
              <a:ln w="3155">
                <a:solidFill>
                  <a:schemeClr val="tx1"/>
                </a:solidFill>
              </a:ln>
            </c:spPr>
          </c:dPt>
          <c:dPt>
            <c:idx val="6"/>
            <c:invertIfNegative val="0"/>
            <c:bubble3D val="0"/>
            <c:spPr>
              <a:solidFill>
                <a:srgbClr val="C5FFFE"/>
              </a:solidFill>
              <a:ln w="3155">
                <a:solidFill>
                  <a:schemeClr val="tx1"/>
                </a:solidFill>
              </a:ln>
            </c:spPr>
          </c:dPt>
          <c:dPt>
            <c:idx val="7"/>
            <c:invertIfNegative val="0"/>
            <c:bubble3D val="0"/>
            <c:spPr>
              <a:solidFill>
                <a:schemeClr val="accent2"/>
              </a:solidFill>
              <a:ln w="3155">
                <a:solidFill>
                  <a:schemeClr val="tx1"/>
                </a:solidFill>
              </a:ln>
            </c:spPr>
          </c:dPt>
          <c:dPt>
            <c:idx val="9"/>
            <c:invertIfNegative val="0"/>
            <c:bubble3D val="0"/>
            <c:spPr>
              <a:solidFill>
                <a:srgbClr val="FFCC00"/>
              </a:solidFill>
              <a:ln w="3155">
                <a:solidFill>
                  <a:schemeClr val="tx1"/>
                </a:solidFill>
              </a:ln>
            </c:spPr>
          </c:dPt>
          <c:dPt>
            <c:idx val="11"/>
            <c:invertIfNegative val="0"/>
            <c:bubble3D val="0"/>
            <c:spPr>
              <a:solidFill>
                <a:srgbClr val="FFCC00"/>
              </a:solidFill>
              <a:ln w="3155">
                <a:solidFill>
                  <a:schemeClr val="tx1"/>
                </a:solidFill>
              </a:ln>
            </c:spPr>
          </c:dPt>
          <c:dLbls>
            <c:numFmt formatCode="0.0%" sourceLinked="0"/>
            <c:spPr>
              <a:noFill/>
              <a:ln w="18873">
                <a:noFill/>
              </a:ln>
            </c:spPr>
            <c:txPr>
              <a:bodyPr/>
              <a:lstStyle/>
              <a:p>
                <a:pPr>
                  <a:defRPr sz="1387"/>
                </a:pPr>
                <a:endParaRPr lang="en-US"/>
              </a:p>
            </c:txPr>
            <c:showLegendKey val="0"/>
            <c:showVal val="1"/>
            <c:showCatName val="0"/>
            <c:showSerName val="0"/>
            <c:showPercent val="0"/>
            <c:showBubbleSize val="0"/>
            <c:showLeaderLines val="0"/>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Sheet1!$C$2:$C$7</c:f>
              <c:numCache>
                <c:formatCode>0.0%</c:formatCode>
                <c:ptCount val="6"/>
                <c:pt idx="0">
                  <c:v>0.46700000000000003</c:v>
                </c:pt>
                <c:pt idx="1">
                  <c:v>0.44700000000000001</c:v>
                </c:pt>
                <c:pt idx="2">
                  <c:v>0.5</c:v>
                </c:pt>
                <c:pt idx="3">
                  <c:v>0.51400000000000001</c:v>
                </c:pt>
                <c:pt idx="4">
                  <c:v>0.67200000000000004</c:v>
                </c:pt>
                <c:pt idx="5">
                  <c:v>0.64</c:v>
                </c:pt>
              </c:numCache>
            </c:numRef>
          </c:val>
        </c:ser>
        <c:dLbls>
          <c:showLegendKey val="0"/>
          <c:showVal val="0"/>
          <c:showCatName val="0"/>
          <c:showSerName val="0"/>
          <c:showPercent val="0"/>
          <c:showBubbleSize val="0"/>
        </c:dLbls>
        <c:gapWidth val="70"/>
        <c:overlap val="100"/>
        <c:axId val="43558400"/>
        <c:axId val="85446592"/>
      </c:barChart>
      <c:catAx>
        <c:axId val="43558400"/>
        <c:scaling>
          <c:orientation val="minMax"/>
        </c:scaling>
        <c:delete val="0"/>
        <c:axPos val="b"/>
        <c:majorGridlines/>
        <c:majorTickMark val="none"/>
        <c:minorTickMark val="none"/>
        <c:tickLblPos val="none"/>
        <c:spPr>
          <a:ln w="2367">
            <a:solidFill>
              <a:schemeClr val="tx1"/>
            </a:solidFill>
            <a:prstDash val="solid"/>
          </a:ln>
        </c:spPr>
        <c:crossAx val="85446592"/>
        <c:crosses val="autoZero"/>
        <c:auto val="1"/>
        <c:lblAlgn val="ctr"/>
        <c:lblOffset val="100"/>
        <c:tickLblSkip val="2"/>
        <c:tickMarkSkip val="2"/>
        <c:noMultiLvlLbl val="0"/>
      </c:catAx>
      <c:valAx>
        <c:axId val="85446592"/>
        <c:scaling>
          <c:orientation val="minMax"/>
          <c:max val="1"/>
          <c:min val="0"/>
        </c:scaling>
        <c:delete val="0"/>
        <c:axPos val="l"/>
        <c:numFmt formatCode="0%" sourceLinked="0"/>
        <c:majorTickMark val="none"/>
        <c:minorTickMark val="none"/>
        <c:tickLblPos val="nextTo"/>
        <c:spPr>
          <a:ln w="2367">
            <a:solidFill>
              <a:schemeClr val="tx1"/>
            </a:solidFill>
            <a:prstDash val="solid"/>
          </a:ln>
        </c:spPr>
        <c:txPr>
          <a:bodyPr rot="0" vert="horz"/>
          <a:lstStyle/>
          <a:p>
            <a:pPr>
              <a:defRPr sz="1387"/>
            </a:pPr>
            <a:endParaRPr lang="en-US"/>
          </a:p>
        </c:txPr>
        <c:crossAx val="43558400"/>
        <c:crosses val="autoZero"/>
        <c:crossBetween val="between"/>
        <c:majorUnit val="0.1"/>
      </c:valAx>
      <c:spPr>
        <a:noFill/>
        <a:ln w="25384">
          <a:noFill/>
        </a:ln>
      </c:spPr>
    </c:plotArea>
    <c:plotVisOnly val="1"/>
    <c:dispBlanksAs val="gap"/>
    <c:showDLblsOverMax val="0"/>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8282E-2"/>
          <c:y val="3.7012795275590614E-2"/>
          <c:w val="0.93581936211625227"/>
          <c:h val="0.93575623359581084"/>
        </c:manualLayout>
      </c:layout>
      <c:barChart>
        <c:barDir val="col"/>
        <c:grouping val="stacked"/>
        <c:varyColors val="0"/>
        <c:ser>
          <c:idx val="1"/>
          <c:order val="0"/>
          <c:tx>
            <c:strRef>
              <c:f>Sheet1!$B$1</c:f>
              <c:strCache>
                <c:ptCount val="1"/>
                <c:pt idx="0">
                  <c:v>Agree</c:v>
                </c:pt>
              </c:strCache>
            </c:strRef>
          </c:tx>
          <c:spPr>
            <a:solidFill>
              <a:schemeClr val="accent1"/>
            </a:solidFill>
            <a:ln w="3171">
              <a:solidFill>
                <a:schemeClr val="tx1"/>
              </a:solidFill>
            </a:ln>
          </c:spPr>
          <c:invertIfNegative val="0"/>
          <c:dPt>
            <c:idx val="1"/>
            <c:invertIfNegative val="0"/>
            <c:bubble3D val="0"/>
            <c:spPr>
              <a:solidFill>
                <a:srgbClr val="FFCC29"/>
              </a:solidFill>
              <a:ln w="3171">
                <a:solidFill>
                  <a:schemeClr val="tx1"/>
                </a:solidFill>
              </a:ln>
            </c:spPr>
          </c:dPt>
          <c:dPt>
            <c:idx val="3"/>
            <c:invertIfNegative val="0"/>
            <c:bubble3D val="0"/>
            <c:spPr>
              <a:solidFill>
                <a:srgbClr val="FFCC29"/>
              </a:solidFill>
              <a:ln w="3171">
                <a:solidFill>
                  <a:schemeClr val="tx1"/>
                </a:solidFill>
              </a:ln>
            </c:spPr>
          </c:dPt>
          <c:dPt>
            <c:idx val="5"/>
            <c:invertIfNegative val="0"/>
            <c:bubble3D val="0"/>
            <c:spPr>
              <a:solidFill>
                <a:srgbClr val="FFCC29"/>
              </a:solidFill>
              <a:ln w="3171">
                <a:solidFill>
                  <a:schemeClr val="tx1"/>
                </a:solidFill>
              </a:ln>
            </c:spPr>
          </c:dPt>
          <c:dPt>
            <c:idx val="7"/>
            <c:invertIfNegative val="0"/>
            <c:bubble3D val="0"/>
            <c:spPr>
              <a:solidFill>
                <a:srgbClr val="FFCC29"/>
              </a:solidFill>
              <a:ln w="3171">
                <a:solidFill>
                  <a:schemeClr val="tx1"/>
                </a:solidFill>
              </a:ln>
            </c:spPr>
          </c:dPt>
          <c:dPt>
            <c:idx val="9"/>
            <c:invertIfNegative val="0"/>
            <c:bubble3D val="0"/>
            <c:spPr>
              <a:solidFill>
                <a:srgbClr val="FFCC29"/>
              </a:solidFill>
              <a:ln w="3171">
                <a:solidFill>
                  <a:schemeClr val="tx1"/>
                </a:solidFill>
              </a:ln>
            </c:spPr>
          </c:dPt>
          <c:dPt>
            <c:idx val="11"/>
            <c:invertIfNegative val="0"/>
            <c:bubble3D val="0"/>
            <c:spPr>
              <a:solidFill>
                <a:srgbClr val="FFCC29"/>
              </a:solidFill>
              <a:ln w="3171">
                <a:solidFill>
                  <a:schemeClr val="tx1"/>
                </a:solidFill>
              </a:ln>
            </c:spPr>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Sheet1!$B$2:$B$13</c:f>
              <c:numCache>
                <c:formatCode>0.0%</c:formatCode>
                <c:ptCount val="12"/>
                <c:pt idx="0">
                  <c:v>0.38800000000000001</c:v>
                </c:pt>
                <c:pt idx="1">
                  <c:v>0.48099999999999998</c:v>
                </c:pt>
                <c:pt idx="2">
                  <c:v>0.314</c:v>
                </c:pt>
                <c:pt idx="3">
                  <c:v>0.39</c:v>
                </c:pt>
                <c:pt idx="4">
                  <c:v>0.434</c:v>
                </c:pt>
                <c:pt idx="5">
                  <c:v>0.47399999999999998</c:v>
                </c:pt>
                <c:pt idx="6">
                  <c:v>0.59699999999999998</c:v>
                </c:pt>
                <c:pt idx="7">
                  <c:v>0.61799999999999999</c:v>
                </c:pt>
                <c:pt idx="8">
                  <c:v>0.48799999999999999</c:v>
                </c:pt>
                <c:pt idx="9">
                  <c:v>0.57399999999999995</c:v>
                </c:pt>
                <c:pt idx="10">
                  <c:v>0.53300000000000003</c:v>
                </c:pt>
                <c:pt idx="11">
                  <c:v>0.51600000000000001</c:v>
                </c:pt>
              </c:numCache>
            </c:numRef>
          </c:val>
        </c:ser>
        <c:ser>
          <c:idx val="0"/>
          <c:order val="1"/>
          <c:tx>
            <c:strRef>
              <c:f>Sheet1!$C$1</c:f>
              <c:strCache>
                <c:ptCount val="1"/>
                <c:pt idx="0">
                  <c:v>Strongly Agree</c:v>
                </c:pt>
              </c:strCache>
            </c:strRef>
          </c:tx>
          <c:spPr>
            <a:solidFill>
              <a:srgbClr val="C5FFFE"/>
            </a:solidFill>
            <a:ln w="3171">
              <a:solidFill>
                <a:schemeClr val="tx1"/>
              </a:solidFill>
            </a:ln>
          </c:spPr>
          <c:invertIfNegative val="0"/>
          <c:dPt>
            <c:idx val="1"/>
            <c:invertIfNegative val="0"/>
            <c:bubble3D val="0"/>
            <c:spPr>
              <a:solidFill>
                <a:schemeClr val="accent2"/>
              </a:solidFill>
              <a:ln w="3171">
                <a:solidFill>
                  <a:schemeClr val="tx1"/>
                </a:solidFill>
              </a:ln>
            </c:spPr>
          </c:dPt>
          <c:dPt>
            <c:idx val="3"/>
            <c:invertIfNegative val="0"/>
            <c:bubble3D val="0"/>
            <c:spPr>
              <a:solidFill>
                <a:schemeClr val="accent2"/>
              </a:solidFill>
              <a:ln w="3171">
                <a:solidFill>
                  <a:schemeClr val="tx1"/>
                </a:solidFill>
              </a:ln>
            </c:spPr>
          </c:dPt>
          <c:dPt>
            <c:idx val="5"/>
            <c:invertIfNegative val="0"/>
            <c:bubble3D val="0"/>
            <c:spPr>
              <a:solidFill>
                <a:schemeClr val="accent2"/>
              </a:solidFill>
              <a:ln w="3171">
                <a:solidFill>
                  <a:schemeClr val="tx1"/>
                </a:solidFill>
              </a:ln>
            </c:spPr>
          </c:dPt>
          <c:dPt>
            <c:idx val="7"/>
            <c:invertIfNegative val="0"/>
            <c:bubble3D val="0"/>
            <c:spPr>
              <a:solidFill>
                <a:schemeClr val="accent2"/>
              </a:solidFill>
              <a:ln w="3171">
                <a:solidFill>
                  <a:schemeClr val="tx1"/>
                </a:solidFill>
              </a:ln>
            </c:spPr>
          </c:dPt>
          <c:dPt>
            <c:idx val="9"/>
            <c:invertIfNegative val="0"/>
            <c:bubble3D val="0"/>
            <c:spPr>
              <a:solidFill>
                <a:schemeClr val="accent2"/>
              </a:solidFill>
              <a:ln w="3171">
                <a:solidFill>
                  <a:schemeClr val="tx1"/>
                </a:solidFill>
              </a:ln>
            </c:spPr>
          </c:dPt>
          <c:dPt>
            <c:idx val="11"/>
            <c:invertIfNegative val="0"/>
            <c:bubble3D val="0"/>
            <c:spPr>
              <a:solidFill>
                <a:schemeClr val="accent2"/>
              </a:solidFill>
              <a:ln w="3171">
                <a:solidFill>
                  <a:schemeClr val="tx1"/>
                </a:solidFill>
              </a:ln>
            </c:spPr>
          </c:dPt>
          <c:dLbls>
            <c:numFmt formatCode="0.0%" sourceLinked="0"/>
            <c:spPr>
              <a:noFill/>
              <a:ln w="18956">
                <a:noFill/>
              </a:ln>
            </c:spPr>
            <c:txPr>
              <a:bodyPr/>
              <a:lstStyle/>
              <a:p>
                <a:pPr>
                  <a:defRPr sz="1396"/>
                </a:pPr>
                <a:endParaRPr lang="en-US"/>
              </a:p>
            </c:txPr>
            <c:showLegendKey val="0"/>
            <c:showVal val="1"/>
            <c:showCatName val="0"/>
            <c:showSerName val="0"/>
            <c:showPercent val="0"/>
            <c:showBubbleSize val="0"/>
            <c:showLeaderLines val="0"/>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Sheet1!$C$2:$C$13</c:f>
              <c:numCache>
                <c:formatCode>0.0%</c:formatCode>
                <c:ptCount val="12"/>
                <c:pt idx="0">
                  <c:v>0.55400000000000005</c:v>
                </c:pt>
                <c:pt idx="1">
                  <c:v>0.46</c:v>
                </c:pt>
                <c:pt idx="2">
                  <c:v>0.62</c:v>
                </c:pt>
                <c:pt idx="3">
                  <c:v>0.55200000000000005</c:v>
                </c:pt>
                <c:pt idx="4">
                  <c:v>0.52500000000000002</c:v>
                </c:pt>
                <c:pt idx="5">
                  <c:v>0.46400000000000002</c:v>
                </c:pt>
                <c:pt idx="6">
                  <c:v>0.252</c:v>
                </c:pt>
                <c:pt idx="7">
                  <c:v>0.251</c:v>
                </c:pt>
                <c:pt idx="8">
                  <c:v>0.41299999999999998</c:v>
                </c:pt>
                <c:pt idx="9">
                  <c:v>0.35099999999999998</c:v>
                </c:pt>
                <c:pt idx="10">
                  <c:v>0.27500000000000002</c:v>
                </c:pt>
                <c:pt idx="11">
                  <c:v>0.19500000000000001</c:v>
                </c:pt>
              </c:numCache>
            </c:numRef>
          </c:val>
        </c:ser>
        <c:dLbls>
          <c:showLegendKey val="0"/>
          <c:showVal val="0"/>
          <c:showCatName val="0"/>
          <c:showSerName val="0"/>
          <c:showPercent val="0"/>
          <c:showBubbleSize val="0"/>
        </c:dLbls>
        <c:gapWidth val="33"/>
        <c:overlap val="100"/>
        <c:axId val="43730944"/>
        <c:axId val="85450048"/>
      </c:barChart>
      <c:catAx>
        <c:axId val="43730944"/>
        <c:scaling>
          <c:orientation val="minMax"/>
        </c:scaling>
        <c:delete val="0"/>
        <c:axPos val="b"/>
        <c:majorGridlines/>
        <c:majorTickMark val="none"/>
        <c:minorTickMark val="none"/>
        <c:tickLblPos val="none"/>
        <c:spPr>
          <a:noFill/>
          <a:ln w="0">
            <a:solidFill>
              <a:schemeClr val="tx1"/>
            </a:solidFill>
            <a:prstDash val="solid"/>
          </a:ln>
        </c:spPr>
        <c:crossAx val="85450048"/>
        <c:crosses val="autoZero"/>
        <c:auto val="1"/>
        <c:lblAlgn val="ctr"/>
        <c:lblOffset val="100"/>
        <c:tickMarkSkip val="2"/>
        <c:noMultiLvlLbl val="0"/>
      </c:catAx>
      <c:valAx>
        <c:axId val="85450048"/>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pPr>
            <a:endParaRPr lang="en-US"/>
          </a:p>
        </c:txPr>
        <c:crossAx val="43730944"/>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594E-2"/>
          <c:y val="4.267962598425197E-2"/>
          <c:w val="0.95544744758028965"/>
          <c:h val="0.93629374453193348"/>
        </c:manualLayout>
      </c:layout>
      <c:barChart>
        <c:barDir val="col"/>
        <c:grouping val="stacked"/>
        <c:varyColors val="0"/>
        <c:ser>
          <c:idx val="1"/>
          <c:order val="0"/>
          <c:tx>
            <c:strRef>
              <c:f>Sheet1!$C$1</c:f>
              <c:strCache>
                <c:ptCount val="1"/>
                <c:pt idx="0">
                  <c:v>stronger</c:v>
                </c:pt>
              </c:strCache>
            </c:strRef>
          </c:tx>
          <c:spPr>
            <a:solidFill>
              <a:srgbClr val="CCFFFF"/>
            </a:solidFill>
            <a:ln w="3173">
              <a:solidFill>
                <a:schemeClr val="tx1"/>
              </a:solidFill>
            </a:ln>
          </c:spPr>
          <c:invertIfNegative val="0"/>
          <c:dPt>
            <c:idx val="0"/>
            <c:invertIfNegative val="0"/>
            <c:bubble3D val="0"/>
            <c:spPr>
              <a:solidFill>
                <a:schemeClr val="accent1"/>
              </a:solidFill>
              <a:ln w="3173">
                <a:solidFill>
                  <a:schemeClr val="tx1"/>
                </a:solidFill>
              </a:ln>
            </c:spPr>
          </c:dPt>
          <c:dPt>
            <c:idx val="1"/>
            <c:invertIfNegative val="0"/>
            <c:bubble3D val="0"/>
            <c:spPr>
              <a:solidFill>
                <a:srgbClr val="FFCC29"/>
              </a:solidFill>
              <a:ln w="3173">
                <a:solidFill>
                  <a:schemeClr val="tx1"/>
                </a:solidFill>
              </a:ln>
            </c:spPr>
          </c:dPt>
          <c:dPt>
            <c:idx val="2"/>
            <c:invertIfNegative val="0"/>
            <c:bubble3D val="0"/>
            <c:spPr>
              <a:solidFill>
                <a:schemeClr val="accent1"/>
              </a:solidFill>
              <a:ln w="3173">
                <a:solidFill>
                  <a:schemeClr val="tx1"/>
                </a:solidFill>
              </a:ln>
            </c:spPr>
          </c:dPt>
          <c:dPt>
            <c:idx val="3"/>
            <c:invertIfNegative val="0"/>
            <c:bubble3D val="0"/>
            <c:spPr>
              <a:solidFill>
                <a:srgbClr val="FFCC29"/>
              </a:solidFill>
              <a:ln w="3173">
                <a:solidFill>
                  <a:schemeClr val="tx1"/>
                </a:solidFill>
              </a:ln>
            </c:spPr>
          </c:dPt>
          <c:dPt>
            <c:idx val="4"/>
            <c:invertIfNegative val="0"/>
            <c:bubble3D val="0"/>
            <c:spPr>
              <a:solidFill>
                <a:schemeClr val="accent1"/>
              </a:solidFill>
              <a:ln w="3173">
                <a:solidFill>
                  <a:schemeClr val="tx1"/>
                </a:solidFill>
              </a:ln>
            </c:spPr>
          </c:dPt>
          <c:dPt>
            <c:idx val="5"/>
            <c:invertIfNegative val="0"/>
            <c:bubble3D val="0"/>
            <c:spPr>
              <a:solidFill>
                <a:srgbClr val="FFCC29"/>
              </a:solidFill>
              <a:ln w="3173">
                <a:solidFill>
                  <a:schemeClr val="tx1"/>
                </a:solidFill>
              </a:ln>
            </c:spPr>
          </c:dPt>
          <c:dPt>
            <c:idx val="6"/>
            <c:invertIfNegative val="0"/>
            <c:bubble3D val="0"/>
            <c:spPr>
              <a:solidFill>
                <a:schemeClr val="accent1"/>
              </a:solidFill>
              <a:ln w="3173">
                <a:solidFill>
                  <a:schemeClr val="tx1"/>
                </a:solidFill>
              </a:ln>
            </c:spPr>
          </c:dPt>
          <c:dPt>
            <c:idx val="7"/>
            <c:invertIfNegative val="0"/>
            <c:bubble3D val="0"/>
            <c:spPr>
              <a:solidFill>
                <a:srgbClr val="FFCC29"/>
              </a:solidFill>
              <a:ln w="3173">
                <a:solidFill>
                  <a:schemeClr val="tx1"/>
                </a:solidFill>
              </a:ln>
            </c:spPr>
          </c:dPt>
          <c:dPt>
            <c:idx val="9"/>
            <c:invertIfNegative val="0"/>
            <c:bubble3D val="0"/>
            <c:spPr>
              <a:solidFill>
                <a:srgbClr val="FFFF99"/>
              </a:solidFill>
              <a:ln w="3173">
                <a:solidFill>
                  <a:schemeClr val="tx1"/>
                </a:solidFill>
              </a:ln>
            </c:spPr>
          </c:dPt>
          <c:dPt>
            <c:idx val="11"/>
            <c:invertIfNegative val="0"/>
            <c:bubble3D val="0"/>
            <c:spPr>
              <a:solidFill>
                <a:srgbClr val="FFFF99"/>
              </a:solidFill>
              <a:ln w="3173">
                <a:solidFill>
                  <a:schemeClr val="tx1"/>
                </a:solidFill>
              </a:ln>
            </c:spPr>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Sheet1!$C$2:$C$7</c:f>
              <c:numCache>
                <c:formatCode>0.0%</c:formatCode>
                <c:ptCount val="6"/>
                <c:pt idx="0">
                  <c:v>0.40899999999999997</c:v>
                </c:pt>
                <c:pt idx="1">
                  <c:v>0.442</c:v>
                </c:pt>
                <c:pt idx="2">
                  <c:v>0.27</c:v>
                </c:pt>
                <c:pt idx="3">
                  <c:v>0.313</c:v>
                </c:pt>
                <c:pt idx="4">
                  <c:v>0.189</c:v>
                </c:pt>
                <c:pt idx="5">
                  <c:v>0.376</c:v>
                </c:pt>
              </c:numCache>
            </c:numRef>
          </c:val>
        </c:ser>
        <c:ser>
          <c:idx val="0"/>
          <c:order val="1"/>
          <c:tx>
            <c:strRef>
              <c:f>Sheet1!$B$1</c:f>
              <c:strCache>
                <c:ptCount val="1"/>
                <c:pt idx="0">
                  <c:v>much stronger</c:v>
                </c:pt>
              </c:strCache>
            </c:strRef>
          </c:tx>
          <c:spPr>
            <a:solidFill>
              <a:schemeClr val="accent1"/>
            </a:solidFill>
            <a:ln w="3173">
              <a:solidFill>
                <a:schemeClr val="tx1"/>
              </a:solidFill>
            </a:ln>
          </c:spPr>
          <c:invertIfNegative val="0"/>
          <c:dPt>
            <c:idx val="0"/>
            <c:invertIfNegative val="0"/>
            <c:bubble3D val="0"/>
            <c:spPr>
              <a:solidFill>
                <a:srgbClr val="C5FFFE"/>
              </a:solidFill>
              <a:ln w="3173">
                <a:solidFill>
                  <a:schemeClr val="tx1"/>
                </a:solidFill>
              </a:ln>
            </c:spPr>
          </c:dPt>
          <c:dPt>
            <c:idx val="1"/>
            <c:invertIfNegative val="0"/>
            <c:bubble3D val="0"/>
            <c:spPr>
              <a:solidFill>
                <a:schemeClr val="accent2"/>
              </a:solidFill>
              <a:ln w="3173">
                <a:solidFill>
                  <a:schemeClr val="tx1"/>
                </a:solidFill>
              </a:ln>
            </c:spPr>
          </c:dPt>
          <c:dPt>
            <c:idx val="2"/>
            <c:invertIfNegative val="0"/>
            <c:bubble3D val="0"/>
            <c:spPr>
              <a:solidFill>
                <a:srgbClr val="C5FFFE"/>
              </a:solidFill>
              <a:ln w="3173">
                <a:solidFill>
                  <a:schemeClr val="tx1"/>
                </a:solidFill>
              </a:ln>
            </c:spPr>
          </c:dPt>
          <c:dPt>
            <c:idx val="3"/>
            <c:invertIfNegative val="0"/>
            <c:bubble3D val="0"/>
            <c:spPr>
              <a:solidFill>
                <a:schemeClr val="accent2"/>
              </a:solidFill>
              <a:ln w="3173">
                <a:solidFill>
                  <a:schemeClr val="tx1"/>
                </a:solidFill>
              </a:ln>
            </c:spPr>
          </c:dPt>
          <c:dPt>
            <c:idx val="4"/>
            <c:invertIfNegative val="0"/>
            <c:bubble3D val="0"/>
            <c:spPr>
              <a:solidFill>
                <a:srgbClr val="C5FFFE"/>
              </a:solidFill>
              <a:ln w="3173">
                <a:solidFill>
                  <a:schemeClr val="tx1"/>
                </a:solidFill>
              </a:ln>
            </c:spPr>
          </c:dPt>
          <c:dPt>
            <c:idx val="5"/>
            <c:invertIfNegative val="0"/>
            <c:bubble3D val="0"/>
            <c:spPr>
              <a:solidFill>
                <a:schemeClr val="accent2"/>
              </a:solidFill>
              <a:ln w="3173">
                <a:solidFill>
                  <a:schemeClr val="tx1"/>
                </a:solidFill>
              </a:ln>
            </c:spPr>
          </c:dPt>
          <c:dPt>
            <c:idx val="6"/>
            <c:invertIfNegative val="0"/>
            <c:bubble3D val="0"/>
            <c:spPr>
              <a:solidFill>
                <a:srgbClr val="C5FFFE"/>
              </a:solidFill>
              <a:ln w="3173">
                <a:solidFill>
                  <a:schemeClr val="tx1"/>
                </a:solidFill>
              </a:ln>
            </c:spPr>
          </c:dPt>
          <c:dPt>
            <c:idx val="7"/>
            <c:invertIfNegative val="0"/>
            <c:bubble3D val="0"/>
            <c:spPr>
              <a:solidFill>
                <a:schemeClr val="accent2"/>
              </a:solidFill>
              <a:ln w="3173">
                <a:solidFill>
                  <a:schemeClr val="tx1"/>
                </a:solidFill>
              </a:ln>
            </c:spPr>
          </c:dPt>
          <c:dPt>
            <c:idx val="9"/>
            <c:invertIfNegative val="0"/>
            <c:bubble3D val="0"/>
            <c:spPr>
              <a:solidFill>
                <a:srgbClr val="FFCC00"/>
              </a:solidFill>
              <a:ln w="3173">
                <a:solidFill>
                  <a:schemeClr val="tx1"/>
                </a:solidFill>
              </a:ln>
            </c:spPr>
          </c:dPt>
          <c:dPt>
            <c:idx val="11"/>
            <c:invertIfNegative val="0"/>
            <c:bubble3D val="0"/>
            <c:spPr>
              <a:solidFill>
                <a:srgbClr val="FFCC00"/>
              </a:solidFill>
              <a:ln w="3173">
                <a:solidFill>
                  <a:schemeClr val="tx1"/>
                </a:solidFill>
              </a:ln>
            </c:spPr>
          </c:dPt>
          <c:dLbls>
            <c:numFmt formatCode="0.0%" sourceLinked="0"/>
            <c:spPr>
              <a:noFill/>
              <a:ln w="18980">
                <a:noFill/>
              </a:ln>
            </c:spPr>
            <c:txPr>
              <a:bodyPr/>
              <a:lstStyle/>
              <a:p>
                <a:pPr>
                  <a:defRPr sz="1395"/>
                </a:pPr>
                <a:endParaRPr lang="en-US"/>
              </a:p>
            </c:txPr>
            <c:showLegendKey val="0"/>
            <c:showVal val="1"/>
            <c:showCatName val="0"/>
            <c:showSerName val="0"/>
            <c:showPercent val="0"/>
            <c:showBubbleSize val="0"/>
            <c:showLeaderLines val="0"/>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Sheet1!$B$2:$B$7</c:f>
              <c:numCache>
                <c:formatCode>0.0%</c:formatCode>
                <c:ptCount val="6"/>
                <c:pt idx="0">
                  <c:v>0.53400000000000003</c:v>
                </c:pt>
                <c:pt idx="1">
                  <c:v>0.47499999999999998</c:v>
                </c:pt>
                <c:pt idx="2">
                  <c:v>0.72099999999999997</c:v>
                </c:pt>
                <c:pt idx="3">
                  <c:v>0.67500000000000004</c:v>
                </c:pt>
                <c:pt idx="4">
                  <c:v>0.81100000000000005</c:v>
                </c:pt>
                <c:pt idx="5">
                  <c:v>0.59799999999999998</c:v>
                </c:pt>
              </c:numCache>
            </c:numRef>
          </c:val>
        </c:ser>
        <c:dLbls>
          <c:showLegendKey val="0"/>
          <c:showVal val="0"/>
          <c:showCatName val="0"/>
          <c:showSerName val="0"/>
          <c:showPercent val="0"/>
          <c:showBubbleSize val="0"/>
        </c:dLbls>
        <c:gapWidth val="70"/>
        <c:overlap val="100"/>
        <c:axId val="43791872"/>
        <c:axId val="90516288"/>
      </c:barChart>
      <c:catAx>
        <c:axId val="43791872"/>
        <c:scaling>
          <c:orientation val="minMax"/>
        </c:scaling>
        <c:delete val="0"/>
        <c:axPos val="b"/>
        <c:majorGridlines/>
        <c:majorTickMark val="none"/>
        <c:minorTickMark val="none"/>
        <c:tickLblPos val="none"/>
        <c:crossAx val="90516288"/>
        <c:crosses val="autoZero"/>
        <c:auto val="1"/>
        <c:lblAlgn val="ctr"/>
        <c:lblOffset val="100"/>
        <c:tickLblSkip val="2"/>
        <c:tickMarkSkip val="2"/>
        <c:noMultiLvlLbl val="0"/>
      </c:catAx>
      <c:valAx>
        <c:axId val="90516288"/>
        <c:scaling>
          <c:orientation val="minMax"/>
          <c:max val="1"/>
          <c:min val="0"/>
        </c:scaling>
        <c:delete val="0"/>
        <c:axPos val="l"/>
        <c:numFmt formatCode="0%" sourceLinked="0"/>
        <c:majorTickMark val="none"/>
        <c:minorTickMark val="none"/>
        <c:tickLblPos val="nextTo"/>
        <c:txPr>
          <a:bodyPr rot="0" vert="horz"/>
          <a:lstStyle/>
          <a:p>
            <a:pPr>
              <a:defRPr sz="1395"/>
            </a:pPr>
            <a:endParaRPr lang="en-US"/>
          </a:p>
        </c:txPr>
        <c:crossAx val="43791872"/>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61E-2"/>
          <c:y val="2.8790786948176578E-2"/>
          <c:w val="0.94561598224195342"/>
          <c:h val="0.93282149712092965"/>
        </c:manualLayout>
      </c:layout>
      <c:barChart>
        <c:barDir val="col"/>
        <c:grouping val="stacked"/>
        <c:varyColors val="0"/>
        <c:ser>
          <c:idx val="0"/>
          <c:order val="0"/>
          <c:spPr>
            <a:solidFill>
              <a:schemeClr val="accent1"/>
            </a:solidFill>
            <a:ln w="3175">
              <a:solidFill>
                <a:schemeClr val="tx1"/>
              </a:solidFill>
            </a:ln>
          </c:spPr>
          <c:invertIfNegative val="0"/>
          <c:dPt>
            <c:idx val="1"/>
            <c:invertIfNegative val="0"/>
            <c:bubble3D val="0"/>
            <c:spPr>
              <a:solidFill>
                <a:srgbClr val="FFCC00"/>
              </a:solidFill>
              <a:ln w="3175">
                <a:solidFill>
                  <a:schemeClr val="tx1"/>
                </a:solidFill>
              </a:ln>
            </c:spPr>
          </c:dPt>
          <c:dPt>
            <c:idx val="3"/>
            <c:invertIfNegative val="0"/>
            <c:bubble3D val="0"/>
            <c:spPr>
              <a:solidFill>
                <a:srgbClr val="FFCC00"/>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04">
                <a:noFill/>
              </a:ln>
            </c:spPr>
            <c:txPr>
              <a:bodyPr/>
              <a:lstStyle/>
              <a:p>
                <a:pPr>
                  <a:defRPr sz="1396"/>
                </a:pPr>
                <a:endParaRPr lang="en-US"/>
              </a:p>
            </c:txPr>
            <c:showLegendKey val="0"/>
            <c:showVal val="1"/>
            <c:showCatName val="0"/>
            <c:showSerName val="0"/>
            <c:showPercent val="0"/>
            <c:showBubbleSize val="0"/>
            <c:showLeaderLines val="0"/>
          </c:dLbls>
          <c:cat>
            <c:strRef>
              <c:f>Sheet1!$A$2:$A$7</c:f>
              <c:strCache>
                <c:ptCount val="6"/>
                <c:pt idx="0">
                  <c:v>Completed a culminating experience for your degree (e.g., capstone course/project, thesis, comp exam </c:v>
                </c:pt>
                <c:pt idx="1">
                  <c:v>comp </c:v>
                </c:pt>
                <c:pt idx="2">
                  <c:v>Undergraduate Program</c:v>
                </c:pt>
                <c:pt idx="3">
                  <c:v>comp</c:v>
                </c:pt>
                <c:pt idx="4">
                  <c:v>Internship</c:v>
                </c:pt>
                <c:pt idx="5">
                  <c:v>comp</c:v>
                </c:pt>
              </c:strCache>
            </c:strRef>
          </c:cat>
          <c:val>
            <c:numRef>
              <c:f>Sheet1!$B$2:$B$7</c:f>
              <c:numCache>
                <c:formatCode>0.0%</c:formatCode>
                <c:ptCount val="6"/>
                <c:pt idx="0">
                  <c:v>0.90600000000000003</c:v>
                </c:pt>
                <c:pt idx="1">
                  <c:v>0.77400000000000002</c:v>
                </c:pt>
                <c:pt idx="2">
                  <c:v>0.30399999999999999</c:v>
                </c:pt>
                <c:pt idx="3">
                  <c:v>0.29599999999999999</c:v>
                </c:pt>
                <c:pt idx="4">
                  <c:v>0.72</c:v>
                </c:pt>
                <c:pt idx="5">
                  <c:v>0.68200000000000005</c:v>
                </c:pt>
              </c:numCache>
            </c:numRef>
          </c:val>
        </c:ser>
        <c:dLbls>
          <c:showLegendKey val="0"/>
          <c:showVal val="0"/>
          <c:showCatName val="0"/>
          <c:showSerName val="0"/>
          <c:showPercent val="0"/>
          <c:showBubbleSize val="0"/>
        </c:dLbls>
        <c:gapWidth val="70"/>
        <c:overlap val="100"/>
        <c:axId val="43875840"/>
        <c:axId val="90519168"/>
      </c:barChart>
      <c:catAx>
        <c:axId val="43875840"/>
        <c:scaling>
          <c:orientation val="minMax"/>
        </c:scaling>
        <c:delete val="0"/>
        <c:axPos val="b"/>
        <c:majorGridlines/>
        <c:majorTickMark val="none"/>
        <c:minorTickMark val="none"/>
        <c:tickLblPos val="none"/>
        <c:spPr>
          <a:ln w="2382">
            <a:solidFill>
              <a:schemeClr val="tx1"/>
            </a:solidFill>
            <a:prstDash val="solid"/>
          </a:ln>
        </c:spPr>
        <c:crossAx val="90519168"/>
        <c:crosses val="autoZero"/>
        <c:auto val="1"/>
        <c:lblAlgn val="ctr"/>
        <c:lblOffset val="100"/>
        <c:tickLblSkip val="2"/>
        <c:tickMarkSkip val="2"/>
        <c:noMultiLvlLbl val="0"/>
      </c:catAx>
      <c:valAx>
        <c:axId val="90519168"/>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pPr>
            <a:endParaRPr lang="en-US"/>
          </a:p>
        </c:txPr>
        <c:crossAx val="43875840"/>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Sheet1!$C$2:$C$7</c:f>
              <c:numCache>
                <c:formatCode>0.0%</c:formatCode>
                <c:ptCount val="6"/>
                <c:pt idx="0">
                  <c:v>0.16200000000000001</c:v>
                </c:pt>
                <c:pt idx="1">
                  <c:v>0.184</c:v>
                </c:pt>
                <c:pt idx="2">
                  <c:v>0.50800000000000001</c:v>
                </c:pt>
                <c:pt idx="3">
                  <c:v>0.35699999999999998</c:v>
                </c:pt>
                <c:pt idx="4">
                  <c:v>0.47299999999999998</c:v>
                </c:pt>
                <c:pt idx="5">
                  <c:v>0.39500000000000002</c:v>
                </c:pt>
              </c:numCache>
            </c:numRef>
          </c:val>
        </c:ser>
        <c:ser>
          <c:idx val="0"/>
          <c:order val="1"/>
          <c:tx>
            <c:strRef>
              <c:f>Sheet1!$B$1</c:f>
              <c:strCache>
                <c:ptCount val="1"/>
                <c:pt idx="0">
                  <c:v>frequently</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4"/>
            <c:invertIfNegative val="0"/>
            <c:bubble3D val="0"/>
            <c:spPr>
              <a:solidFill>
                <a:srgbClr val="C5FFFE"/>
              </a:solidFill>
              <a:ln w="3175">
                <a:solidFill>
                  <a:schemeClr val="tx1"/>
                </a:solidFill>
              </a:ln>
            </c:spPr>
          </c:dPt>
          <c:dPt>
            <c:idx val="5"/>
            <c:invertIfNegative val="0"/>
            <c:bubble3D val="0"/>
            <c:spPr>
              <a:solidFill>
                <a:schemeClr val="accent2"/>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34">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Sheet1!$B$2:$B$7</c:f>
              <c:numCache>
                <c:formatCode>0.0%</c:formatCode>
                <c:ptCount val="6"/>
                <c:pt idx="0">
                  <c:v>0.83799999999999997</c:v>
                </c:pt>
                <c:pt idx="1">
                  <c:v>0.81100000000000005</c:v>
                </c:pt>
                <c:pt idx="2">
                  <c:v>0.22700000000000001</c:v>
                </c:pt>
                <c:pt idx="3">
                  <c:v>0.16200000000000001</c:v>
                </c:pt>
                <c:pt idx="4">
                  <c:v>7.8E-2</c:v>
                </c:pt>
                <c:pt idx="5">
                  <c:v>0.126</c:v>
                </c:pt>
              </c:numCache>
            </c:numRef>
          </c:val>
        </c:ser>
        <c:dLbls>
          <c:showLegendKey val="0"/>
          <c:showVal val="0"/>
          <c:showCatName val="0"/>
          <c:showSerName val="0"/>
          <c:showPercent val="0"/>
          <c:showBubbleSize val="0"/>
        </c:dLbls>
        <c:gapWidth val="70"/>
        <c:overlap val="100"/>
        <c:axId val="44253696"/>
        <c:axId val="145399808"/>
      </c:barChart>
      <c:catAx>
        <c:axId val="44253696"/>
        <c:scaling>
          <c:orientation val="minMax"/>
        </c:scaling>
        <c:delete val="0"/>
        <c:axPos val="b"/>
        <c:majorGridlines/>
        <c:majorTickMark val="none"/>
        <c:minorTickMark val="none"/>
        <c:tickLblPos val="none"/>
        <c:spPr>
          <a:ln w="2384">
            <a:solidFill>
              <a:schemeClr val="tx1"/>
            </a:solidFill>
            <a:prstDash val="solid"/>
          </a:ln>
        </c:spPr>
        <c:crossAx val="145399808"/>
        <c:crosses val="autoZero"/>
        <c:auto val="1"/>
        <c:lblAlgn val="ctr"/>
        <c:lblOffset val="100"/>
        <c:tickLblSkip val="2"/>
        <c:tickMarkSkip val="2"/>
        <c:noMultiLvlLbl val="0"/>
      </c:catAx>
      <c:valAx>
        <c:axId val="145399808"/>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44253696"/>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dPt>
          <c:dPt>
            <c:idx val="2"/>
            <c:invertIfNegative val="0"/>
            <c:bubble3D val="0"/>
            <c:spPr>
              <a:solidFill>
                <a:schemeClr val="accent1"/>
              </a:solidFill>
              <a:ln w="3175">
                <a:solidFill>
                  <a:schemeClr val="tx1"/>
                </a:solidFill>
              </a:ln>
            </c:spPr>
          </c:dPt>
          <c:dPt>
            <c:idx val="4"/>
            <c:invertIfNegative val="0"/>
            <c:bubble3D val="0"/>
            <c:spPr>
              <a:solidFill>
                <a:schemeClr val="accent1"/>
              </a:solidFill>
              <a:ln w="3175">
                <a:solidFill>
                  <a:schemeClr val="tx1"/>
                </a:solidFill>
              </a:ln>
            </c:spPr>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Sheet1!$C$2:$C$7</c:f>
              <c:numCache>
                <c:formatCode>0.0%</c:formatCode>
                <c:ptCount val="6"/>
                <c:pt idx="0">
                  <c:v>0.23300000000000001</c:v>
                </c:pt>
                <c:pt idx="1">
                  <c:v>0.26700000000000002</c:v>
                </c:pt>
                <c:pt idx="2">
                  <c:v>0.63</c:v>
                </c:pt>
                <c:pt idx="3">
                  <c:v>0.52800000000000002</c:v>
                </c:pt>
                <c:pt idx="4">
                  <c:v>0.46500000000000002</c:v>
                </c:pt>
                <c:pt idx="5">
                  <c:v>0.498</c:v>
                </c:pt>
              </c:numCache>
            </c:numRef>
          </c:val>
        </c:ser>
        <c:ser>
          <c:idx val="0"/>
          <c:order val="1"/>
          <c:tx>
            <c:strRef>
              <c:f>Sheet1!$B$1</c:f>
              <c:strCache>
                <c:ptCount val="1"/>
                <c:pt idx="0">
                  <c:v>frequently</c:v>
                </c:pt>
              </c:strCache>
            </c:strRef>
          </c:tx>
          <c:spPr>
            <a:solidFill>
              <a:srgbClr val="C5FFFE"/>
            </a:solidFill>
            <a:ln w="3175">
              <a:solidFill>
                <a:schemeClr val="tx1"/>
              </a:solidFill>
            </a:ln>
            <a:effectLst/>
          </c:spPr>
          <c:invertIfNegative val="0"/>
          <c:dPt>
            <c:idx val="1"/>
            <c:invertIfNegative val="0"/>
            <c:bubble3D val="0"/>
            <c:spPr>
              <a:solidFill>
                <a:schemeClr val="accent2"/>
              </a:solidFill>
              <a:ln w="3175">
                <a:solidFill>
                  <a:schemeClr val="tx1"/>
                </a:solidFill>
              </a:ln>
              <a:effectLst/>
            </c:spPr>
          </c:dPt>
          <c:dPt>
            <c:idx val="3"/>
            <c:invertIfNegative val="0"/>
            <c:bubble3D val="0"/>
            <c:spPr>
              <a:solidFill>
                <a:schemeClr val="accent2"/>
              </a:solidFill>
              <a:ln w="3175">
                <a:solidFill>
                  <a:schemeClr val="tx1"/>
                </a:solidFill>
              </a:ln>
              <a:effectLst/>
            </c:spPr>
          </c:dPt>
          <c:dPt>
            <c:idx val="5"/>
            <c:invertIfNegative val="0"/>
            <c:bubble3D val="0"/>
            <c:spPr>
              <a:solidFill>
                <a:schemeClr val="accent2"/>
              </a:solidFill>
              <a:ln w="3175">
                <a:solidFill>
                  <a:schemeClr val="tx1"/>
                </a:solidFill>
              </a:ln>
              <a:effectLst/>
            </c:spPr>
          </c:dPt>
          <c:dLbls>
            <c:numFmt formatCode="0.0%" sourceLinked="0"/>
            <c:spPr>
              <a:noFill/>
              <a:ln w="19036">
                <a:noFill/>
              </a:ln>
            </c:spPr>
            <c:txPr>
              <a:bodyPr/>
              <a:lstStyle/>
              <a:p>
                <a:pPr>
                  <a:defRPr sz="1398"/>
                </a:pPr>
                <a:endParaRPr lang="en-US"/>
              </a:p>
            </c:txPr>
            <c:showLegendKey val="0"/>
            <c:showVal val="1"/>
            <c:showCatName val="0"/>
            <c:showSerName val="0"/>
            <c:showPercent val="0"/>
            <c:showBubbleSize val="0"/>
            <c:showLeaderLines val="0"/>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Sheet1!$B$2:$B$7</c:f>
              <c:numCache>
                <c:formatCode>0.0%</c:formatCode>
                <c:ptCount val="6"/>
                <c:pt idx="0">
                  <c:v>0.76</c:v>
                </c:pt>
                <c:pt idx="1">
                  <c:v>0.71799999999999997</c:v>
                </c:pt>
                <c:pt idx="2">
                  <c:v>0.34599999999999997</c:v>
                </c:pt>
                <c:pt idx="3">
                  <c:v>0.42699999999999999</c:v>
                </c:pt>
                <c:pt idx="4">
                  <c:v>0.47299999999999998</c:v>
                </c:pt>
                <c:pt idx="5">
                  <c:v>0.41399999999999998</c:v>
                </c:pt>
              </c:numCache>
            </c:numRef>
          </c:val>
        </c:ser>
        <c:dLbls>
          <c:showLegendKey val="0"/>
          <c:showVal val="0"/>
          <c:showCatName val="0"/>
          <c:showSerName val="0"/>
          <c:showPercent val="0"/>
          <c:showBubbleSize val="0"/>
        </c:dLbls>
        <c:gapWidth val="64"/>
        <c:overlap val="100"/>
        <c:axId val="44406272"/>
        <c:axId val="145402112"/>
      </c:barChart>
      <c:catAx>
        <c:axId val="44406272"/>
        <c:scaling>
          <c:orientation val="minMax"/>
        </c:scaling>
        <c:delete val="0"/>
        <c:axPos val="b"/>
        <c:majorGridlines/>
        <c:majorTickMark val="none"/>
        <c:minorTickMark val="none"/>
        <c:tickLblPos val="none"/>
        <c:spPr>
          <a:ln w="2384">
            <a:solidFill>
              <a:schemeClr val="tx1"/>
            </a:solidFill>
            <a:prstDash val="solid"/>
          </a:ln>
        </c:spPr>
        <c:crossAx val="145402112"/>
        <c:crosses val="autoZero"/>
        <c:auto val="1"/>
        <c:lblAlgn val="ctr"/>
        <c:lblOffset val="100"/>
        <c:tickLblSkip val="2"/>
        <c:tickMarkSkip val="2"/>
        <c:noMultiLvlLbl val="0"/>
      </c:catAx>
      <c:valAx>
        <c:axId val="145402112"/>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pPr>
            <a:endParaRPr lang="en-US"/>
          </a:p>
        </c:txPr>
        <c:crossAx val="44406272"/>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4.2875402018409683E-2"/>
          <c:w val="0.94561598224195342"/>
          <c:h val="0.91873710768548911"/>
        </c:manualLayout>
      </c:layout>
      <c:barChart>
        <c:barDir val="col"/>
        <c:grouping val="stacked"/>
        <c:varyColors val="0"/>
        <c:ser>
          <c:idx val="1"/>
          <c:order val="0"/>
          <c:tx>
            <c:strRef>
              <c:f>Sheet1!$C$1</c:f>
              <c:strCache>
                <c:ptCount val="1"/>
                <c:pt idx="0">
                  <c:v>occasionally</c:v>
                </c:pt>
              </c:strCache>
            </c:strRef>
          </c:tx>
          <c:spPr>
            <a:solidFill>
              <a:srgbClr val="CCFFFF"/>
            </a:solidFill>
            <a:ln w="3171">
              <a:solidFill>
                <a:schemeClr val="tx1"/>
              </a:solidFill>
            </a:ln>
          </c:spPr>
          <c:invertIfNegative val="0"/>
          <c:dPt>
            <c:idx val="0"/>
            <c:invertIfNegative val="0"/>
            <c:bubble3D val="0"/>
            <c:spPr>
              <a:solidFill>
                <a:schemeClr val="accent1"/>
              </a:solidFill>
              <a:ln w="3171">
                <a:solidFill>
                  <a:schemeClr val="tx1"/>
                </a:solidFill>
              </a:ln>
            </c:spPr>
          </c:dPt>
          <c:dPt>
            <c:idx val="1"/>
            <c:invertIfNegative val="0"/>
            <c:bubble3D val="0"/>
            <c:spPr>
              <a:solidFill>
                <a:srgbClr val="FFCC29"/>
              </a:solidFill>
              <a:ln w="3171">
                <a:solidFill>
                  <a:schemeClr val="tx1"/>
                </a:solidFill>
              </a:ln>
            </c:spPr>
          </c:dPt>
          <c:dPt>
            <c:idx val="2"/>
            <c:invertIfNegative val="0"/>
            <c:bubble3D val="0"/>
            <c:spPr>
              <a:solidFill>
                <a:schemeClr val="accent1"/>
              </a:solidFill>
              <a:ln w="3171">
                <a:solidFill>
                  <a:schemeClr val="tx1"/>
                </a:solidFill>
              </a:ln>
            </c:spPr>
          </c:dPt>
          <c:dPt>
            <c:idx val="3"/>
            <c:invertIfNegative val="0"/>
            <c:bubble3D val="0"/>
            <c:spPr>
              <a:solidFill>
                <a:srgbClr val="FFCC29"/>
              </a:solidFill>
              <a:ln w="3171">
                <a:solidFill>
                  <a:schemeClr val="tx1"/>
                </a:solidFill>
              </a:ln>
            </c:spPr>
          </c:dPt>
          <c:dPt>
            <c:idx val="4"/>
            <c:invertIfNegative val="0"/>
            <c:bubble3D val="0"/>
            <c:spPr>
              <a:solidFill>
                <a:schemeClr val="accent1"/>
              </a:solidFill>
              <a:ln w="3171">
                <a:solidFill>
                  <a:schemeClr val="tx1"/>
                </a:solidFill>
              </a:ln>
            </c:spPr>
          </c:dPt>
          <c:dPt>
            <c:idx val="5"/>
            <c:invertIfNegative val="0"/>
            <c:bubble3D val="0"/>
            <c:spPr>
              <a:solidFill>
                <a:srgbClr val="FFCC29"/>
              </a:solidFill>
              <a:ln w="3171">
                <a:solidFill>
                  <a:schemeClr val="tx1"/>
                </a:solidFill>
              </a:ln>
            </c:spPr>
          </c:dPt>
          <c:dPt>
            <c:idx val="7"/>
            <c:invertIfNegative val="0"/>
            <c:bubble3D val="0"/>
            <c:spPr>
              <a:solidFill>
                <a:srgbClr val="FFFF99"/>
              </a:solidFill>
              <a:ln w="3171">
                <a:solidFill>
                  <a:schemeClr val="tx1"/>
                </a:solidFill>
              </a:ln>
            </c:spPr>
          </c:dPt>
          <c:dPt>
            <c:idx val="9"/>
            <c:invertIfNegative val="0"/>
            <c:bubble3D val="0"/>
            <c:spPr>
              <a:solidFill>
                <a:srgbClr val="FFFF99"/>
              </a:solidFill>
              <a:ln w="3171">
                <a:solidFill>
                  <a:schemeClr val="tx1"/>
                </a:solidFill>
              </a:ln>
            </c:spPr>
          </c:dPt>
          <c:dPt>
            <c:idx val="11"/>
            <c:invertIfNegative val="0"/>
            <c:bubble3D val="0"/>
            <c:spPr>
              <a:solidFill>
                <a:srgbClr val="FFFF99"/>
              </a:solidFill>
              <a:ln w="3171">
                <a:solidFill>
                  <a:schemeClr val="tx1"/>
                </a:solidFill>
              </a:ln>
            </c:spPr>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Sheet1!$C$2:$C$7</c:f>
              <c:numCache>
                <c:formatCode>0.0%</c:formatCode>
                <c:ptCount val="6"/>
                <c:pt idx="0">
                  <c:v>0.33900000000000002</c:v>
                </c:pt>
                <c:pt idx="1">
                  <c:v>0.45900000000000002</c:v>
                </c:pt>
                <c:pt idx="2">
                  <c:v>0.17299999999999999</c:v>
                </c:pt>
                <c:pt idx="3">
                  <c:v>0.24</c:v>
                </c:pt>
                <c:pt idx="4">
                  <c:v>0.37</c:v>
                </c:pt>
                <c:pt idx="5">
                  <c:v>0.27300000000000002</c:v>
                </c:pt>
              </c:numCache>
            </c:numRef>
          </c:val>
        </c:ser>
        <c:ser>
          <c:idx val="0"/>
          <c:order val="1"/>
          <c:tx>
            <c:strRef>
              <c:f>Sheet1!$B$1</c:f>
              <c:strCache>
                <c:ptCount val="1"/>
                <c:pt idx="0">
                  <c:v>frequently</c:v>
                </c:pt>
              </c:strCache>
            </c:strRef>
          </c:tx>
          <c:spPr>
            <a:solidFill>
              <a:schemeClr val="accent1"/>
            </a:solidFill>
            <a:ln w="3171">
              <a:solidFill>
                <a:schemeClr val="tx1"/>
              </a:solidFill>
            </a:ln>
          </c:spPr>
          <c:invertIfNegative val="0"/>
          <c:dPt>
            <c:idx val="0"/>
            <c:invertIfNegative val="0"/>
            <c:bubble3D val="0"/>
            <c:spPr>
              <a:solidFill>
                <a:srgbClr val="C5FFFE"/>
              </a:solidFill>
              <a:ln w="3171">
                <a:solidFill>
                  <a:schemeClr val="tx1"/>
                </a:solidFill>
              </a:ln>
            </c:spPr>
          </c:dPt>
          <c:dPt>
            <c:idx val="1"/>
            <c:invertIfNegative val="0"/>
            <c:bubble3D val="0"/>
            <c:spPr>
              <a:solidFill>
                <a:schemeClr val="accent2"/>
              </a:solidFill>
              <a:ln w="3171">
                <a:solidFill>
                  <a:schemeClr val="tx1"/>
                </a:solidFill>
              </a:ln>
            </c:spPr>
          </c:dPt>
          <c:dPt>
            <c:idx val="2"/>
            <c:invertIfNegative val="0"/>
            <c:bubble3D val="0"/>
            <c:spPr>
              <a:solidFill>
                <a:srgbClr val="C5FFFE"/>
              </a:solidFill>
              <a:ln w="3171">
                <a:solidFill>
                  <a:schemeClr val="tx1"/>
                </a:solidFill>
              </a:ln>
            </c:spPr>
          </c:dPt>
          <c:dPt>
            <c:idx val="3"/>
            <c:invertIfNegative val="0"/>
            <c:bubble3D val="0"/>
            <c:spPr>
              <a:solidFill>
                <a:schemeClr val="accent2"/>
              </a:solidFill>
              <a:ln w="3171">
                <a:solidFill>
                  <a:schemeClr val="tx1"/>
                </a:solidFill>
              </a:ln>
            </c:spPr>
          </c:dPt>
          <c:dPt>
            <c:idx val="4"/>
            <c:invertIfNegative val="0"/>
            <c:bubble3D val="0"/>
            <c:spPr>
              <a:solidFill>
                <a:srgbClr val="C5FFFE"/>
              </a:solidFill>
              <a:ln w="3171">
                <a:solidFill>
                  <a:schemeClr val="tx1"/>
                </a:solidFill>
              </a:ln>
            </c:spPr>
          </c:dPt>
          <c:dPt>
            <c:idx val="5"/>
            <c:invertIfNegative val="0"/>
            <c:bubble3D val="0"/>
            <c:spPr>
              <a:solidFill>
                <a:schemeClr val="accent2"/>
              </a:solidFill>
              <a:ln w="3171">
                <a:solidFill>
                  <a:schemeClr val="tx1"/>
                </a:solidFill>
              </a:ln>
            </c:spPr>
          </c:dPt>
          <c:dPt>
            <c:idx val="7"/>
            <c:invertIfNegative val="0"/>
            <c:bubble3D val="0"/>
            <c:spPr>
              <a:solidFill>
                <a:srgbClr val="FFCC00"/>
              </a:solidFill>
              <a:ln w="3171">
                <a:solidFill>
                  <a:schemeClr val="tx1"/>
                </a:solidFill>
              </a:ln>
            </c:spPr>
          </c:dPt>
          <c:dPt>
            <c:idx val="9"/>
            <c:invertIfNegative val="0"/>
            <c:bubble3D val="0"/>
            <c:spPr>
              <a:solidFill>
                <a:srgbClr val="FFCC00"/>
              </a:solidFill>
              <a:ln w="3171">
                <a:solidFill>
                  <a:schemeClr val="tx1"/>
                </a:solidFill>
              </a:ln>
            </c:spPr>
          </c:dPt>
          <c:dPt>
            <c:idx val="11"/>
            <c:invertIfNegative val="0"/>
            <c:bubble3D val="0"/>
            <c:spPr>
              <a:solidFill>
                <a:srgbClr val="FFCC00"/>
              </a:solidFill>
              <a:ln w="3171">
                <a:solidFill>
                  <a:schemeClr val="tx1"/>
                </a:solidFill>
              </a:ln>
            </c:spPr>
          </c:dPt>
          <c:dLbls>
            <c:numFmt formatCode="0.0%" sourceLinked="0"/>
            <c:spPr>
              <a:noFill/>
              <a:ln w="18854">
                <a:noFill/>
              </a:ln>
            </c:spPr>
            <c:txPr>
              <a:bodyPr/>
              <a:lstStyle/>
              <a:p>
                <a:pPr>
                  <a:defRPr sz="1388"/>
                </a:pPr>
                <a:endParaRPr lang="en-US"/>
              </a:p>
            </c:txPr>
            <c:showLegendKey val="0"/>
            <c:showVal val="1"/>
            <c:showCatName val="0"/>
            <c:showSerName val="0"/>
            <c:showPercent val="0"/>
            <c:showBubbleSize val="0"/>
            <c:showLeaderLines val="0"/>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Sheet1!$B$2:$B$7</c:f>
              <c:numCache>
                <c:formatCode>0.0%</c:formatCode>
                <c:ptCount val="6"/>
                <c:pt idx="0">
                  <c:v>0.63</c:v>
                </c:pt>
                <c:pt idx="1">
                  <c:v>0.44900000000000001</c:v>
                </c:pt>
                <c:pt idx="2">
                  <c:v>0.82699999999999996</c:v>
                </c:pt>
                <c:pt idx="3">
                  <c:v>0.75</c:v>
                </c:pt>
                <c:pt idx="4">
                  <c:v>0.622</c:v>
                </c:pt>
                <c:pt idx="5">
                  <c:v>0.72099999999999997</c:v>
                </c:pt>
              </c:numCache>
            </c:numRef>
          </c:val>
        </c:ser>
        <c:dLbls>
          <c:showLegendKey val="0"/>
          <c:showVal val="0"/>
          <c:showCatName val="0"/>
          <c:showSerName val="0"/>
          <c:showPercent val="0"/>
          <c:showBubbleSize val="0"/>
        </c:dLbls>
        <c:gapWidth val="70"/>
        <c:overlap val="100"/>
        <c:axId val="44774912"/>
        <c:axId val="145404416"/>
      </c:barChart>
      <c:catAx>
        <c:axId val="44774912"/>
        <c:scaling>
          <c:orientation val="minMax"/>
        </c:scaling>
        <c:delete val="0"/>
        <c:axPos val="b"/>
        <c:majorGridlines/>
        <c:majorTickMark val="none"/>
        <c:minorTickMark val="none"/>
        <c:tickLblPos val="none"/>
        <c:spPr>
          <a:ln w="2356">
            <a:solidFill>
              <a:schemeClr val="tx1"/>
            </a:solidFill>
            <a:prstDash val="solid"/>
          </a:ln>
        </c:spPr>
        <c:crossAx val="145404416"/>
        <c:crosses val="autoZero"/>
        <c:auto val="1"/>
        <c:lblAlgn val="ctr"/>
        <c:lblOffset val="100"/>
        <c:tickLblSkip val="2"/>
        <c:tickMarkSkip val="2"/>
        <c:noMultiLvlLbl val="0"/>
      </c:catAx>
      <c:valAx>
        <c:axId val="145404416"/>
        <c:scaling>
          <c:orientation val="minMax"/>
          <c:max val="1"/>
          <c:min val="0"/>
        </c:scaling>
        <c:delete val="0"/>
        <c:axPos val="l"/>
        <c:numFmt formatCode="0%" sourceLinked="0"/>
        <c:majorTickMark val="none"/>
        <c:minorTickMark val="none"/>
        <c:tickLblPos val="nextTo"/>
        <c:spPr>
          <a:ln w="2356">
            <a:solidFill>
              <a:schemeClr val="tx1"/>
            </a:solidFill>
            <a:prstDash val="solid"/>
          </a:ln>
        </c:spPr>
        <c:txPr>
          <a:bodyPr rot="0" vert="horz"/>
          <a:lstStyle/>
          <a:p>
            <a:pPr>
              <a:defRPr sz="1388"/>
            </a:pPr>
            <a:endParaRPr lang="en-US"/>
          </a:p>
        </c:txPr>
        <c:crossAx val="44774912"/>
        <c:crosses val="autoZero"/>
        <c:crossBetween val="between"/>
        <c:majorUnit val="0.1"/>
      </c:valAx>
      <c:spPr>
        <a:noFill/>
        <a:ln w="25370">
          <a:noFill/>
        </a:ln>
      </c:spPr>
    </c:plotArea>
    <c:plotVisOnly val="1"/>
    <c:dispBlanksAs val="gap"/>
    <c:showDLblsOverMax val="0"/>
  </c:chart>
  <c:spPr>
    <a:noFill/>
    <a:ln>
      <a:noFill/>
    </a:ln>
  </c:spPr>
  <c:txPr>
    <a:bodyPr/>
    <a:lstStyle/>
    <a:p>
      <a:pPr>
        <a:defRPr sz="1191"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Race/Ethnicity</a:t>
            </a:r>
            <a:r>
              <a:rPr lang="en-US" sz="2000" baseline="0" dirty="0" smtClean="0">
                <a:solidFill>
                  <a:schemeClr val="accent1">
                    <a:lumMod val="50000"/>
                  </a:schemeClr>
                </a:solidFill>
              </a:rPr>
              <a:t> </a:t>
            </a:r>
          </a:p>
        </c:rich>
      </c:tx>
      <c:layout>
        <c:manualLayout>
          <c:xMode val="edge"/>
          <c:yMode val="edge"/>
          <c:x val="0.32006204597042537"/>
          <c:y val="3.1135348587755992E-4"/>
        </c:manualLayout>
      </c:layout>
      <c:overlay val="0"/>
    </c:title>
    <c:autoTitleDeleted val="0"/>
    <c:plotArea>
      <c:layout>
        <c:manualLayout>
          <c:layoutTarget val="inner"/>
          <c:xMode val="edge"/>
          <c:yMode val="edge"/>
          <c:x val="0.14060567949839603"/>
          <c:y val="8.7462626954239425E-2"/>
          <c:w val="0.84782024642753973"/>
          <c:h val="0.70122256457073306"/>
        </c:manualLayout>
      </c:layout>
      <c:barChart>
        <c:barDir val="col"/>
        <c:grouping val="clustered"/>
        <c:varyColors val="0"/>
        <c:ser>
          <c:idx val="0"/>
          <c:order val="0"/>
          <c:spPr>
            <a:solidFill>
              <a:schemeClr val="accent1"/>
            </a:solidFill>
            <a:ln w="3175">
              <a:solidFill>
                <a:schemeClr val="accent5">
                  <a:lumMod val="50000"/>
                </a:schemeClr>
              </a:solidFill>
            </a:ln>
          </c:spPr>
          <c:invertIfNegative val="0"/>
          <c:dLbls>
            <c:numFmt formatCode="0.0%" sourceLinked="0"/>
            <c:spPr>
              <a:noFill/>
              <a:ln w="21370">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dLbls>
          <c:cat>
            <c:strRef>
              <c:f>Sheet1!$A$2:$A$8</c:f>
              <c:strCache>
                <c:ptCount val="7"/>
                <c:pt idx="0">
                  <c:v>African American/
Black</c:v>
                </c:pt>
                <c:pt idx="1">
                  <c:v>American Indian/
Alaska Native</c:v>
                </c:pt>
                <c:pt idx="2">
                  <c:v>Asian/
Native Hawaiian/
Pacific Islander</c:v>
                </c:pt>
                <c:pt idx="3">
                  <c:v>Latino</c:v>
                </c:pt>
                <c:pt idx="4">
                  <c:v>White/
Caucasion</c:v>
                </c:pt>
                <c:pt idx="5">
                  <c:v>Other Race/
Ethnicity</c:v>
                </c:pt>
                <c:pt idx="6">
                  <c:v>Two or More
Races/
Ethnicities</c:v>
                </c:pt>
              </c:strCache>
            </c:strRef>
          </c:cat>
          <c:val>
            <c:numRef>
              <c:f>Sheet1!$B$2:$B$8</c:f>
              <c:numCache>
                <c:formatCode>0.0%</c:formatCode>
                <c:ptCount val="7"/>
                <c:pt idx="0">
                  <c:v>3.7999999999999999E-2</c:v>
                </c:pt>
                <c:pt idx="1">
                  <c:v>0</c:v>
                </c:pt>
                <c:pt idx="2">
                  <c:v>5.3999999999999999E-2</c:v>
                </c:pt>
                <c:pt idx="3">
                  <c:v>5.3999999999999999E-2</c:v>
                </c:pt>
                <c:pt idx="4">
                  <c:v>0.81499999999999995</c:v>
                </c:pt>
                <c:pt idx="5">
                  <c:v>0</c:v>
                </c:pt>
                <c:pt idx="6">
                  <c:v>3.7999999999999999E-2</c:v>
                </c:pt>
              </c:numCache>
            </c:numRef>
          </c:val>
        </c:ser>
        <c:dLbls>
          <c:showLegendKey val="0"/>
          <c:showVal val="1"/>
          <c:showCatName val="0"/>
          <c:showSerName val="0"/>
          <c:showPercent val="0"/>
          <c:showBubbleSize val="0"/>
        </c:dLbls>
        <c:gapWidth val="50"/>
        <c:axId val="1561088"/>
        <c:axId val="40868032"/>
      </c:barChart>
      <c:catAx>
        <c:axId val="1561088"/>
        <c:scaling>
          <c:orientation val="minMax"/>
        </c:scaling>
        <c:delete val="0"/>
        <c:axPos val="b"/>
        <c:numFmt formatCode="General" sourceLinked="1"/>
        <c:majorTickMark val="out"/>
        <c:minorTickMark val="none"/>
        <c:tickLblPos val="nextTo"/>
        <c:txPr>
          <a:bodyPr rot="0"/>
          <a:lstStyle/>
          <a:p>
            <a:pPr>
              <a:defRPr>
                <a:solidFill>
                  <a:schemeClr val="accent1">
                    <a:lumMod val="50000"/>
                  </a:schemeClr>
                </a:solidFill>
              </a:defRPr>
            </a:pPr>
            <a:endParaRPr lang="en-US"/>
          </a:p>
        </c:txPr>
        <c:crossAx val="40868032"/>
        <c:crosses val="autoZero"/>
        <c:auto val="1"/>
        <c:lblAlgn val="ctr"/>
        <c:lblOffset val="100"/>
        <c:tickLblSkip val="1"/>
        <c:tickMarkSkip val="1"/>
        <c:noMultiLvlLbl val="0"/>
      </c:catAx>
      <c:valAx>
        <c:axId val="40868032"/>
        <c:scaling>
          <c:orientation val="minMax"/>
          <c:max val="1"/>
          <c:min val="0"/>
        </c:scaling>
        <c:delete val="0"/>
        <c:axPos val="l"/>
        <c:numFmt formatCode="0%" sourceLinked="0"/>
        <c:majorTickMark val="none"/>
        <c:minorTickMark val="none"/>
        <c:tickLblPos val="nextTo"/>
        <c:txPr>
          <a:bodyPr rot="0" vert="horz"/>
          <a:lstStyle/>
          <a:p>
            <a:pPr>
              <a:defRPr sz="1400" b="1" i="0" u="none" strike="noStrike" baseline="0">
                <a:solidFill>
                  <a:schemeClr val="accent1">
                    <a:lumMod val="50000"/>
                  </a:schemeClr>
                </a:solidFill>
                <a:latin typeface="Garamond"/>
                <a:ea typeface="Garamond"/>
                <a:cs typeface="Garamond"/>
              </a:defRPr>
            </a:pPr>
            <a:endParaRPr lang="en-US"/>
          </a:p>
        </c:txPr>
        <c:crossAx val="1561088"/>
        <c:crosses val="autoZero"/>
        <c:crossBetween val="between"/>
        <c:majorUnit val="0.1"/>
        <c:minorUnit val="4.0000000000000029E-2"/>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435357142857147"/>
        </c:manualLayout>
      </c:layout>
      <c:barChart>
        <c:barDir val="col"/>
        <c:grouping val="stacked"/>
        <c:varyColors val="0"/>
        <c:ser>
          <c:idx val="1"/>
          <c:order val="0"/>
          <c:tx>
            <c:strRef>
              <c:f>Sheet1!$C$1</c:f>
              <c:strCache>
                <c:ptCount val="1"/>
                <c:pt idx="0">
                  <c:v>above average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8336">
                <a:noFill/>
              </a:ln>
            </c:spPr>
            <c:showLegendKey val="0"/>
            <c:showVal val="1"/>
            <c:showCatName val="0"/>
            <c:showSerName val="0"/>
            <c:showPercent val="0"/>
            <c:showBubbleSize val="0"/>
            <c:showLeaderLines val="0"/>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0.39300000000000002</c:v>
                </c:pt>
                <c:pt idx="1">
                  <c:v>0.36499999999999999</c:v>
                </c:pt>
                <c:pt idx="2">
                  <c:v>0.48399999999999999</c:v>
                </c:pt>
                <c:pt idx="3">
                  <c:v>0.44500000000000001</c:v>
                </c:pt>
              </c:numCache>
            </c:numRef>
          </c:val>
        </c:ser>
        <c:ser>
          <c:idx val="0"/>
          <c:order val="1"/>
          <c:tx>
            <c:strRef>
              <c:f>Sheet1!$B$1</c:f>
              <c:strCache>
                <c:ptCount val="1"/>
                <c:pt idx="0">
                  <c:v>highest 10%</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8336">
                <a:noFill/>
              </a:ln>
            </c:spPr>
            <c:showLegendKey val="0"/>
            <c:showVal val="1"/>
            <c:showCatName val="0"/>
            <c:showSerName val="0"/>
            <c:showPercent val="0"/>
            <c:showBubbleSize val="0"/>
            <c:showLeaderLines val="0"/>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0.221</c:v>
                </c:pt>
                <c:pt idx="1">
                  <c:v>0.17899999999999999</c:v>
                </c:pt>
                <c:pt idx="2">
                  <c:v>0.221</c:v>
                </c:pt>
                <c:pt idx="3">
                  <c:v>0.20200000000000001</c:v>
                </c:pt>
              </c:numCache>
            </c:numRef>
          </c:val>
        </c:ser>
        <c:dLbls>
          <c:showLegendKey val="0"/>
          <c:showVal val="0"/>
          <c:showCatName val="0"/>
          <c:showSerName val="0"/>
          <c:showPercent val="0"/>
          <c:showBubbleSize val="0"/>
        </c:dLbls>
        <c:gapWidth val="70"/>
        <c:overlap val="100"/>
        <c:axId val="44977664"/>
        <c:axId val="148653760"/>
      </c:barChart>
      <c:catAx>
        <c:axId val="44977664"/>
        <c:scaling>
          <c:orientation val="minMax"/>
        </c:scaling>
        <c:delete val="0"/>
        <c:axPos val="b"/>
        <c:majorGridlines/>
        <c:majorTickMark val="none"/>
        <c:minorTickMark val="none"/>
        <c:tickLblPos val="none"/>
        <c:spPr>
          <a:ln w="2296">
            <a:solidFill>
              <a:schemeClr val="tx1"/>
            </a:solidFill>
            <a:prstDash val="solid"/>
          </a:ln>
        </c:spPr>
        <c:crossAx val="148653760"/>
        <c:crosses val="autoZero"/>
        <c:auto val="1"/>
        <c:lblAlgn val="ctr"/>
        <c:lblOffset val="100"/>
        <c:tickLblSkip val="2"/>
        <c:tickMarkSkip val="2"/>
        <c:noMultiLvlLbl val="0"/>
      </c:catAx>
      <c:valAx>
        <c:axId val="148653760"/>
        <c:scaling>
          <c:orientation val="minMax"/>
          <c:max val="1"/>
          <c:min val="0"/>
        </c:scaling>
        <c:delete val="0"/>
        <c:axPos val="l"/>
        <c:numFmt formatCode="0%" sourceLinked="0"/>
        <c:majorTickMark val="none"/>
        <c:minorTickMark val="none"/>
        <c:tickLblPos val="nextTo"/>
        <c:spPr>
          <a:ln w="2296">
            <a:solidFill>
              <a:schemeClr val="tx1"/>
            </a:solidFill>
            <a:prstDash val="solid"/>
          </a:ln>
        </c:spPr>
        <c:txPr>
          <a:bodyPr rot="0" vert="horz"/>
          <a:lstStyle/>
          <a:p>
            <a:pPr>
              <a:defRPr/>
            </a:pPr>
            <a:endParaRPr lang="en-US"/>
          </a:p>
        </c:txPr>
        <c:crossAx val="4497766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443460192475937E-2"/>
          <c:y val="5.6073908465061766E-2"/>
          <c:w val="0.90177876202974661"/>
          <c:h val="0.75856878184344556"/>
        </c:manualLayout>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50.87</c:v>
                </c:pt>
                <c:pt idx="1">
                  <c:v>54.39</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50.52</c:v>
                </c:pt>
                <c:pt idx="1">
                  <c:v>54.46</c:v>
                </c:pt>
              </c:numCache>
            </c:numRef>
          </c:val>
          <c:smooth val="0"/>
        </c:ser>
        <c:dLbls>
          <c:showLegendKey val="0"/>
          <c:showVal val="0"/>
          <c:showCatName val="0"/>
          <c:showSerName val="0"/>
          <c:showPercent val="0"/>
          <c:showBubbleSize val="0"/>
        </c:dLbls>
        <c:marker val="1"/>
        <c:smooth val="0"/>
        <c:axId val="45495296"/>
        <c:axId val="53674560"/>
      </c:lineChart>
      <c:catAx>
        <c:axId val="45495296"/>
        <c:scaling>
          <c:orientation val="minMax"/>
        </c:scaling>
        <c:delete val="0"/>
        <c:axPos val="b"/>
        <c:numFmt formatCode="General" sourceLinked="1"/>
        <c:majorTickMark val="none"/>
        <c:minorTickMark val="none"/>
        <c:tickLblPos val="nextTo"/>
        <c:txPr>
          <a:bodyPr/>
          <a:lstStyle/>
          <a:p>
            <a:pPr>
              <a:defRPr sz="1799" b="0"/>
            </a:pPr>
            <a:endParaRPr lang="en-US"/>
          </a:p>
        </c:txPr>
        <c:crossAx val="53674560"/>
        <c:crosses val="autoZero"/>
        <c:auto val="1"/>
        <c:lblAlgn val="ctr"/>
        <c:lblOffset val="100"/>
        <c:noMultiLvlLbl val="0"/>
      </c:catAx>
      <c:valAx>
        <c:axId val="53674560"/>
        <c:scaling>
          <c:orientation val="minMax"/>
          <c:max val="60"/>
          <c:min val="40"/>
        </c:scaling>
        <c:delete val="0"/>
        <c:axPos val="l"/>
        <c:numFmt formatCode="#,##0" sourceLinked="0"/>
        <c:majorTickMark val="none"/>
        <c:minorTickMark val="none"/>
        <c:tickLblPos val="nextTo"/>
        <c:crossAx val="45495296"/>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5"/>
            </a:solidFill>
            <a:ln>
              <a:solidFill>
                <a:schemeClr val="accent1"/>
              </a:solidFill>
            </a:ln>
          </c:spPr>
          <c:invertIfNegative val="0"/>
          <c:dLbls>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51.73</c:v>
                </c:pt>
                <c:pt idx="1">
                  <c:v>51.73</c:v>
                </c:pt>
                <c:pt idx="2">
                  <c:v>0</c:v>
                </c:pt>
              </c:numCache>
            </c:numRef>
          </c:val>
        </c:ser>
        <c:ser>
          <c:idx val="1"/>
          <c:order val="1"/>
          <c:tx>
            <c:strRef>
              <c:f>Sheet1!$C$1</c:f>
              <c:strCache>
                <c:ptCount val="1"/>
                <c:pt idx="0">
                  <c:v>Comparison</c:v>
                </c:pt>
              </c:strCache>
            </c:strRef>
          </c:tx>
          <c:spPr>
            <a:solidFill>
              <a:srgbClr val="FFCC29"/>
            </a:solidFill>
            <a:ln>
              <a:solidFill>
                <a:schemeClr val="accent1"/>
              </a:solidFill>
            </a:ln>
          </c:spPr>
          <c:invertIfNegative val="0"/>
          <c:dLbls>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51.87</c:v>
                </c:pt>
                <c:pt idx="1">
                  <c:v>51.25</c:v>
                </c:pt>
                <c:pt idx="2">
                  <c:v>0</c:v>
                </c:pt>
              </c:numCache>
            </c:numRef>
          </c:val>
        </c:ser>
        <c:dLbls>
          <c:showLegendKey val="0"/>
          <c:showVal val="0"/>
          <c:showCatName val="0"/>
          <c:showSerName val="0"/>
          <c:showPercent val="0"/>
          <c:showBubbleSize val="0"/>
        </c:dLbls>
        <c:gapWidth val="49"/>
        <c:axId val="45762048"/>
        <c:axId val="53679744"/>
      </c:barChart>
      <c:catAx>
        <c:axId val="45762048"/>
        <c:scaling>
          <c:orientation val="minMax"/>
        </c:scaling>
        <c:delete val="0"/>
        <c:axPos val="b"/>
        <c:numFmt formatCode="General" sourceLinked="1"/>
        <c:majorTickMark val="none"/>
        <c:minorTickMark val="none"/>
        <c:tickLblPos val="nextTo"/>
        <c:txPr>
          <a:bodyPr/>
          <a:lstStyle/>
          <a:p>
            <a:pPr>
              <a:defRPr sz="1600" b="0"/>
            </a:pPr>
            <a:endParaRPr lang="en-US"/>
          </a:p>
        </c:txPr>
        <c:crossAx val="53679744"/>
        <c:crosses val="autoZero"/>
        <c:auto val="1"/>
        <c:lblAlgn val="ctr"/>
        <c:lblOffset val="100"/>
        <c:noMultiLvlLbl val="0"/>
      </c:catAx>
      <c:valAx>
        <c:axId val="53679744"/>
        <c:scaling>
          <c:orientation val="minMax"/>
          <c:max val="60"/>
          <c:min val="40"/>
        </c:scaling>
        <c:delete val="0"/>
        <c:axPos val="l"/>
        <c:numFmt formatCode="#,##0" sourceLinked="0"/>
        <c:majorTickMark val="none"/>
        <c:minorTickMark val="none"/>
        <c:tickLblPos val="nextTo"/>
        <c:crossAx val="45762048"/>
        <c:crosses val="autoZero"/>
        <c:crossBetween val="between"/>
        <c:majorUnit val="2"/>
      </c:valAx>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47.44</c:v>
                </c:pt>
                <c:pt idx="1">
                  <c:v>47.44</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45.61</c:v>
                </c:pt>
                <c:pt idx="1">
                  <c:v>45.97</c:v>
                </c:pt>
                <c:pt idx="2">
                  <c:v>0</c:v>
                </c:pt>
              </c:numCache>
            </c:numRef>
          </c:val>
        </c:ser>
        <c:dLbls>
          <c:showLegendKey val="0"/>
          <c:showVal val="0"/>
          <c:showCatName val="0"/>
          <c:showSerName val="0"/>
          <c:showPercent val="0"/>
          <c:showBubbleSize val="0"/>
        </c:dLbls>
        <c:gapWidth val="50"/>
        <c:axId val="47097856"/>
        <c:axId val="148657792"/>
      </c:barChart>
      <c:catAx>
        <c:axId val="47097856"/>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48657792"/>
        <c:crosses val="autoZero"/>
        <c:auto val="1"/>
        <c:lblAlgn val="ctr"/>
        <c:lblOffset val="100"/>
        <c:tickLblSkip val="1"/>
        <c:tickMarkSkip val="1"/>
        <c:noMultiLvlLbl val="0"/>
      </c:catAx>
      <c:valAx>
        <c:axId val="14865779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7097856"/>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25"/>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52.82</c:v>
                </c:pt>
                <c:pt idx="1">
                  <c:v>52.82</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49.9</c:v>
                </c:pt>
                <c:pt idx="1">
                  <c:v>50.93</c:v>
                </c:pt>
                <c:pt idx="2">
                  <c:v>0</c:v>
                </c:pt>
              </c:numCache>
            </c:numRef>
          </c:val>
        </c:ser>
        <c:dLbls>
          <c:showLegendKey val="0"/>
          <c:showVal val="0"/>
          <c:showCatName val="0"/>
          <c:showSerName val="0"/>
          <c:showPercent val="0"/>
          <c:showBubbleSize val="0"/>
        </c:dLbls>
        <c:gapWidth val="50"/>
        <c:axId val="47268864"/>
        <c:axId val="85426752"/>
      </c:barChart>
      <c:catAx>
        <c:axId val="4726886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85426752"/>
        <c:crosses val="autoZero"/>
        <c:auto val="1"/>
        <c:lblAlgn val="ctr"/>
        <c:lblOffset val="100"/>
        <c:tickLblSkip val="1"/>
        <c:tickMarkSkip val="1"/>
        <c:noMultiLvlLbl val="0"/>
      </c:catAx>
      <c:valAx>
        <c:axId val="8542675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726886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54.99</c:v>
                </c:pt>
                <c:pt idx="1">
                  <c:v>54.99</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53.46</c:v>
                </c:pt>
                <c:pt idx="1">
                  <c:v>53.42</c:v>
                </c:pt>
                <c:pt idx="2">
                  <c:v>0</c:v>
                </c:pt>
              </c:numCache>
            </c:numRef>
          </c:val>
        </c:ser>
        <c:dLbls>
          <c:showLegendKey val="0"/>
          <c:showVal val="0"/>
          <c:showCatName val="0"/>
          <c:showSerName val="0"/>
          <c:showPercent val="0"/>
          <c:showBubbleSize val="0"/>
        </c:dLbls>
        <c:gapWidth val="50"/>
        <c:axId val="47334912"/>
        <c:axId val="85429056"/>
      </c:barChart>
      <c:catAx>
        <c:axId val="4733491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85429056"/>
        <c:crosses val="autoZero"/>
        <c:auto val="1"/>
        <c:lblAlgn val="ctr"/>
        <c:lblOffset val="100"/>
        <c:tickLblSkip val="1"/>
        <c:tickMarkSkip val="1"/>
        <c:noMultiLvlLbl val="0"/>
      </c:catAx>
      <c:valAx>
        <c:axId val="85429056"/>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733491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4"/>
          <c:y val="0.11189024982988242"/>
          <c:w val="0.71200417255535364"/>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0.00</c:formatCode>
                <c:ptCount val="3"/>
                <c:pt idx="0">
                  <c:v>53.98</c:v>
                </c:pt>
                <c:pt idx="1">
                  <c:v>53.98</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0.00</c:formatCode>
                <c:ptCount val="3"/>
                <c:pt idx="0">
                  <c:v>52.67</c:v>
                </c:pt>
                <c:pt idx="1">
                  <c:v>53.28</c:v>
                </c:pt>
                <c:pt idx="2">
                  <c:v>0</c:v>
                </c:pt>
              </c:numCache>
            </c:numRef>
          </c:val>
        </c:ser>
        <c:dLbls>
          <c:showLegendKey val="0"/>
          <c:showVal val="0"/>
          <c:showCatName val="0"/>
          <c:showSerName val="0"/>
          <c:showPercent val="0"/>
          <c:showBubbleSize val="0"/>
        </c:dLbls>
        <c:gapWidth val="50"/>
        <c:axId val="47430144"/>
        <c:axId val="42402368"/>
      </c:barChart>
      <c:catAx>
        <c:axId val="4743014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2402368"/>
        <c:crosses val="autoZero"/>
        <c:auto val="1"/>
        <c:lblAlgn val="ctr"/>
        <c:lblOffset val="100"/>
        <c:tickLblSkip val="1"/>
        <c:tickMarkSkip val="1"/>
        <c:noMultiLvlLbl val="0"/>
      </c:catAx>
      <c:valAx>
        <c:axId val="42402368"/>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7430144"/>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899"/>
          <c:y val="0.11189024982988242"/>
          <c:w val="0.71200417255535364"/>
          <c:h val="0.77732818119957958"/>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52.17</c:v>
                </c:pt>
                <c:pt idx="1">
                  <c:v>52.17</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49.96</c:v>
                </c:pt>
                <c:pt idx="1">
                  <c:v>49.75</c:v>
                </c:pt>
                <c:pt idx="2">
                  <c:v>0</c:v>
                </c:pt>
              </c:numCache>
            </c:numRef>
          </c:val>
        </c:ser>
        <c:dLbls>
          <c:showLegendKey val="0"/>
          <c:showVal val="0"/>
          <c:showCatName val="0"/>
          <c:showSerName val="0"/>
          <c:showPercent val="0"/>
          <c:showBubbleSize val="0"/>
        </c:dLbls>
        <c:gapWidth val="50"/>
        <c:axId val="47611392"/>
        <c:axId val="42404672"/>
      </c:barChart>
      <c:catAx>
        <c:axId val="4761139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42404672"/>
        <c:crosses val="autoZero"/>
        <c:auto val="1"/>
        <c:lblAlgn val="ctr"/>
        <c:lblOffset val="100"/>
        <c:tickLblSkip val="1"/>
        <c:tickMarkSkip val="1"/>
        <c:noMultiLvlLbl val="0"/>
      </c:catAx>
      <c:valAx>
        <c:axId val="4240467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47611392"/>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stronger</c:v>
                </c:pt>
              </c:strCache>
            </c:strRef>
          </c:tx>
          <c:spPr>
            <a:solidFill>
              <a:srgbClr val="CCFFFF"/>
            </a:solidFill>
            <a:ln w="3175">
              <a:solidFill>
                <a:schemeClr val="tx1"/>
              </a:solidFill>
            </a:ln>
          </c:spPr>
          <c:invertIfNegative val="0"/>
          <c:dPt>
            <c:idx val="0"/>
            <c:invertIfNegative val="0"/>
            <c:bubble3D val="0"/>
            <c:spPr>
              <a:solidFill>
                <a:schemeClr val="accent1"/>
              </a:solidFill>
              <a:ln w="3175">
                <a:solidFill>
                  <a:schemeClr val="tx1"/>
                </a:solidFill>
              </a:ln>
            </c:spPr>
          </c:dPt>
          <c:dPt>
            <c:idx val="1"/>
            <c:invertIfNegative val="0"/>
            <c:bubble3D val="0"/>
            <c:spPr>
              <a:solidFill>
                <a:srgbClr val="FFCC29"/>
              </a:solidFill>
              <a:ln w="3175">
                <a:solidFill>
                  <a:schemeClr val="tx1"/>
                </a:solidFill>
              </a:ln>
            </c:spPr>
          </c:dPt>
          <c:dPt>
            <c:idx val="2"/>
            <c:invertIfNegative val="0"/>
            <c:bubble3D val="0"/>
            <c:spPr>
              <a:solidFill>
                <a:schemeClr val="accent1"/>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FF99"/>
              </a:solidFill>
              <a:ln w="3175">
                <a:solidFill>
                  <a:schemeClr val="tx1"/>
                </a:solidFill>
              </a:ln>
            </c:spPr>
          </c:dPt>
          <c:dPt>
            <c:idx val="7"/>
            <c:invertIfNegative val="0"/>
            <c:bubble3D val="0"/>
            <c:spPr>
              <a:solidFill>
                <a:srgbClr val="FFFF99"/>
              </a:solidFill>
              <a:ln w="3175">
                <a:solidFill>
                  <a:schemeClr val="tx1"/>
                </a:solidFill>
              </a:ln>
            </c:spPr>
          </c:dPt>
          <c:dPt>
            <c:idx val="9"/>
            <c:invertIfNegative val="0"/>
            <c:bubble3D val="0"/>
            <c:spPr>
              <a:solidFill>
                <a:srgbClr val="FFFF99"/>
              </a:solidFill>
              <a:ln w="3175">
                <a:solidFill>
                  <a:schemeClr val="tx1"/>
                </a:solidFill>
              </a:ln>
            </c:spPr>
          </c:dPt>
          <c:dPt>
            <c:idx val="11"/>
            <c:invertIfNegative val="0"/>
            <c:bubble3D val="0"/>
            <c:spPr>
              <a:solidFill>
                <a:srgbClr val="FFFF9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Knowledge of people from different races/cultures</c:v>
                </c:pt>
                <c:pt idx="1">
                  <c:v>comp</c:v>
                </c:pt>
                <c:pt idx="2">
                  <c:v>Had a roommate of different race/ethnicity</c:v>
                </c:pt>
                <c:pt idx="3">
                  <c:v>comp</c:v>
                </c:pt>
              </c:strCache>
            </c:strRef>
          </c:cat>
          <c:val>
            <c:numRef>
              <c:f>Sheet1!$C$2:$C$5</c:f>
              <c:numCache>
                <c:formatCode>0.0%</c:formatCode>
                <c:ptCount val="4"/>
                <c:pt idx="0">
                  <c:v>0.50800000000000001</c:v>
                </c:pt>
                <c:pt idx="1">
                  <c:v>0.54600000000000004</c:v>
                </c:pt>
                <c:pt idx="2">
                  <c:v>0.312</c:v>
                </c:pt>
                <c:pt idx="3">
                  <c:v>0.502</c:v>
                </c:pt>
              </c:numCache>
            </c:numRef>
          </c:val>
        </c:ser>
        <c:ser>
          <c:idx val="0"/>
          <c:order val="1"/>
          <c:tx>
            <c:strRef>
              <c:f>Sheet1!$B$1</c:f>
              <c:strCache>
                <c:ptCount val="1"/>
                <c:pt idx="0">
                  <c:v>much stronger</c:v>
                </c:pt>
              </c:strCache>
            </c:strRef>
          </c:tx>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rgbClr val="FFCC00"/>
              </a:solidFill>
              <a:ln w="3175">
                <a:solidFill>
                  <a:schemeClr val="tx1"/>
                </a:solidFill>
              </a:ln>
            </c:spPr>
          </c:dPt>
          <c:dPt>
            <c:idx val="7"/>
            <c:invertIfNegative val="0"/>
            <c:bubble3D val="0"/>
            <c:spPr>
              <a:solidFill>
                <a:srgbClr val="FFCC00"/>
              </a:solidFill>
              <a:ln w="3175">
                <a:solidFill>
                  <a:schemeClr val="tx1"/>
                </a:solidFill>
              </a:ln>
            </c:spPr>
          </c:dPt>
          <c:dPt>
            <c:idx val="9"/>
            <c:invertIfNegative val="0"/>
            <c:bubble3D val="0"/>
            <c:spPr>
              <a:solidFill>
                <a:srgbClr val="FFCC00"/>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Knowledge of people from different races/cultures</c:v>
                </c:pt>
                <c:pt idx="1">
                  <c:v>comp</c:v>
                </c:pt>
                <c:pt idx="2">
                  <c:v>Had a roommate of different race/ethnicity</c:v>
                </c:pt>
                <c:pt idx="3">
                  <c:v>comp</c:v>
                </c:pt>
              </c:strCache>
            </c:strRef>
          </c:cat>
          <c:val>
            <c:numRef>
              <c:f>Sheet1!$B$2:$B$5</c:f>
              <c:numCache>
                <c:formatCode>0.0%</c:formatCode>
                <c:ptCount val="4"/>
                <c:pt idx="0">
                  <c:v>0.41</c:v>
                </c:pt>
                <c:pt idx="1">
                  <c:v>0.33</c:v>
                </c:pt>
                <c:pt idx="2">
                  <c:v>0.68799999999999994</c:v>
                </c:pt>
                <c:pt idx="3">
                  <c:v>0.498</c:v>
                </c:pt>
              </c:numCache>
            </c:numRef>
          </c:val>
        </c:ser>
        <c:dLbls>
          <c:showLegendKey val="0"/>
          <c:showVal val="0"/>
          <c:showCatName val="0"/>
          <c:showSerName val="0"/>
          <c:showPercent val="0"/>
          <c:showBubbleSize val="0"/>
        </c:dLbls>
        <c:gapWidth val="138"/>
        <c:overlap val="100"/>
        <c:axId val="47816192"/>
        <c:axId val="42406976"/>
      </c:barChart>
      <c:catAx>
        <c:axId val="47816192"/>
        <c:scaling>
          <c:orientation val="minMax"/>
        </c:scaling>
        <c:delete val="0"/>
        <c:axPos val="b"/>
        <c:majorGridlines/>
        <c:majorTickMark val="none"/>
        <c:minorTickMark val="none"/>
        <c:tickLblPos val="none"/>
        <c:crossAx val="42406976"/>
        <c:crosses val="autoZero"/>
        <c:auto val="1"/>
        <c:lblAlgn val="ctr"/>
        <c:lblOffset val="100"/>
        <c:tickLblSkip val="2"/>
        <c:tickMarkSkip val="2"/>
        <c:noMultiLvlLbl val="0"/>
      </c:catAx>
      <c:valAx>
        <c:axId val="4240697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781619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agree</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Pos val="ctr"/>
              <c:showLegendKey val="0"/>
              <c:showVal val="1"/>
              <c:showCatName val="0"/>
              <c:showSerName val="0"/>
              <c:showPercent val="0"/>
              <c:showBubbleSize val="0"/>
            </c:dLbl>
            <c:numFmt formatCode="0.0%" sourceLinked="0"/>
            <c:spPr>
              <a:noFill/>
              <a:ln w="19036">
                <a:noFill/>
              </a:ln>
            </c:spPr>
            <c:dLblPos val="ctr"/>
            <c:showLegendKey val="0"/>
            <c:showVal val="1"/>
            <c:showCatName val="0"/>
            <c:showSerName val="0"/>
            <c:showPercent val="0"/>
            <c:showBubbleSize val="0"/>
            <c:showLeaderLines val="0"/>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0.123</c:v>
                </c:pt>
                <c:pt idx="1">
                  <c:v>0.115</c:v>
                </c:pt>
                <c:pt idx="2">
                  <c:v>0.2</c:v>
                </c:pt>
                <c:pt idx="3">
                  <c:v>0.247</c:v>
                </c:pt>
                <c:pt idx="4">
                  <c:v>0.21299999999999999</c:v>
                </c:pt>
                <c:pt idx="5">
                  <c:v>0.254</c:v>
                </c:pt>
              </c:numCache>
            </c:numRef>
          </c:val>
        </c:ser>
        <c:ser>
          <c:idx val="0"/>
          <c:order val="1"/>
          <c:tx>
            <c:strRef>
              <c:f>Sheet1!$B$1</c:f>
              <c:strCache>
                <c:ptCount val="1"/>
                <c:pt idx="0">
                  <c:v>strongly agree</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dLbl>
            <c:dLbl>
              <c:idx val="2"/>
              <c:numFmt formatCode="0.0%" sourceLinked="0"/>
              <c:spPr>
                <a:noFill/>
                <a:ln w="19036">
                  <a:noFill/>
                </a:ln>
              </c:spPr>
              <c:txPr>
                <a:bodyPr wrap="square" lIns="38100" tIns="19050" rIns="38100" bIns="19050" anchor="ctr">
                  <a:spAutoFit/>
                </a:bodyPr>
                <a:lstStyle/>
                <a:p>
                  <a:pPr>
                    <a:defRPr/>
                  </a:pPr>
                  <a:endParaRPr lang="en-US"/>
                </a:p>
              </c:txPr>
              <c:dLblPos val="inBase"/>
              <c:showLegendKey val="0"/>
              <c:showVal val="1"/>
              <c:showCatName val="0"/>
              <c:showSerName val="0"/>
              <c:showPercent val="0"/>
              <c:showBubbleSize val="0"/>
            </c:dLbl>
            <c:numFmt formatCode="0.0%" sourceLinked="0"/>
            <c:spPr>
              <a:noFill/>
              <a:ln w="19036">
                <a:noFill/>
              </a:ln>
            </c:spPr>
            <c:dLblPos val="inBase"/>
            <c:showLegendKey val="0"/>
            <c:showVal val="1"/>
            <c:showCatName val="0"/>
            <c:showSerName val="0"/>
            <c:showPercent val="0"/>
            <c:showBubbleSize val="0"/>
            <c:showLeaderLines val="0"/>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0</c:v>
                </c:pt>
                <c:pt idx="1">
                  <c:v>3.2000000000000001E-2</c:v>
                </c:pt>
                <c:pt idx="2">
                  <c:v>3.3000000000000002E-2</c:v>
                </c:pt>
                <c:pt idx="3">
                  <c:v>0.08</c:v>
                </c:pt>
                <c:pt idx="4">
                  <c:v>4.1000000000000002E-2</c:v>
                </c:pt>
                <c:pt idx="5">
                  <c:v>4.9000000000000002E-2</c:v>
                </c:pt>
              </c:numCache>
            </c:numRef>
          </c:val>
        </c:ser>
        <c:dLbls>
          <c:showLegendKey val="0"/>
          <c:showVal val="0"/>
          <c:showCatName val="0"/>
          <c:showSerName val="0"/>
          <c:showPercent val="0"/>
          <c:showBubbleSize val="0"/>
        </c:dLbls>
        <c:gapWidth val="70"/>
        <c:overlap val="100"/>
        <c:axId val="48139776"/>
        <c:axId val="85433664"/>
      </c:barChart>
      <c:catAx>
        <c:axId val="48139776"/>
        <c:scaling>
          <c:orientation val="minMax"/>
        </c:scaling>
        <c:delete val="0"/>
        <c:axPos val="b"/>
        <c:majorGridlines/>
        <c:majorTickMark val="none"/>
        <c:minorTickMark val="none"/>
        <c:tickLblPos val="none"/>
        <c:crossAx val="85433664"/>
        <c:crosses val="autoZero"/>
        <c:auto val="1"/>
        <c:lblAlgn val="ctr"/>
        <c:lblOffset val="100"/>
        <c:tickLblSkip val="2"/>
        <c:tickMarkSkip val="2"/>
        <c:noMultiLvlLbl val="0"/>
      </c:catAx>
      <c:valAx>
        <c:axId val="8543366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813977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306554586082276"/>
          <c:y val="2.8205128205128206E-2"/>
          <c:w val="0.71520470197635166"/>
          <c:h val="0.8185478638086906"/>
        </c:manualLayout>
      </c:layout>
      <c:barChart>
        <c:barDir val="bar"/>
        <c:grouping val="clustered"/>
        <c:varyColors val="0"/>
        <c:ser>
          <c:idx val="1"/>
          <c:order val="0"/>
          <c:tx>
            <c:strRef>
              <c:f>Sheet1!$C$1</c:f>
              <c:strCache>
                <c:ptCount val="1"/>
                <c:pt idx="0">
                  <c:v>Women</c:v>
                </c:pt>
              </c:strCache>
            </c:strRef>
          </c:tx>
          <c:spPr>
            <a:solidFill>
              <a:srgbClr val="FFA59B"/>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ser>
        <c:ser>
          <c:idx val="0"/>
          <c:order val="1"/>
          <c:tx>
            <c:strRef>
              <c:f>Sheet1!$B$1</c:f>
              <c:strCache>
                <c:ptCount val="1"/>
                <c:pt idx="0">
                  <c:v>Men</c:v>
                </c:pt>
              </c:strCache>
            </c:strRef>
          </c:tx>
          <c:spPr>
            <a:solidFill>
              <a:srgbClr val="ADB3CD"/>
            </a:solidFill>
            <a:ln>
              <a:solidFill>
                <a:schemeClr val="tx1"/>
              </a:solidFill>
            </a:ln>
          </c:spPr>
          <c:invertIfNegative val="0"/>
          <c:dLbls>
            <c:numFmt formatCode="0.0%" sourceLinked="0"/>
            <c:spPr>
              <a:noFill/>
              <a:ln w="25386">
                <a:noFill/>
              </a:ln>
            </c:spPr>
            <c:txPr>
              <a:bodyPr/>
              <a:lstStyle/>
              <a:p>
                <a:pPr>
                  <a:defRPr sz="1098" b="1">
                    <a:solidFill>
                      <a:schemeClr val="accent1">
                        <a:lumMod val="50000"/>
                      </a:schemeClr>
                    </a:solidFill>
                  </a:defRPr>
                </a:pPr>
                <a:endParaRPr lang="en-US"/>
              </a:p>
            </c:txPr>
            <c:dLblPos val="outEnd"/>
            <c:showLegendKey val="0"/>
            <c:showVal val="1"/>
            <c:showCatName val="0"/>
            <c:showSerName val="0"/>
            <c:showPercent val="0"/>
            <c:showBubbleSize val="0"/>
            <c:showLeaderLines val="0"/>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0</c:v>
                </c:pt>
                <c:pt idx="1">
                  <c:v>0.19700000000000001</c:v>
                </c:pt>
                <c:pt idx="2">
                  <c:v>6.3E-2</c:v>
                </c:pt>
                <c:pt idx="3">
                  <c:v>7.9000000000000001E-2</c:v>
                </c:pt>
                <c:pt idx="4">
                  <c:v>0.189</c:v>
                </c:pt>
                <c:pt idx="5">
                  <c:v>0.26800000000000002</c:v>
                </c:pt>
                <c:pt idx="6">
                  <c:v>3.9E-2</c:v>
                </c:pt>
                <c:pt idx="7">
                  <c:v>4.7E-2</c:v>
                </c:pt>
                <c:pt idx="8">
                  <c:v>0</c:v>
                </c:pt>
                <c:pt idx="9">
                  <c:v>0</c:v>
                </c:pt>
                <c:pt idx="10">
                  <c:v>0</c:v>
                </c:pt>
                <c:pt idx="11">
                  <c:v>0.11799999999999999</c:v>
                </c:pt>
                <c:pt idx="12">
                  <c:v>0</c:v>
                </c:pt>
              </c:numCache>
            </c:numRef>
          </c:val>
        </c:ser>
        <c:dLbls>
          <c:showLegendKey val="0"/>
          <c:showVal val="0"/>
          <c:showCatName val="0"/>
          <c:showSerName val="0"/>
          <c:showPercent val="0"/>
          <c:showBubbleSize val="0"/>
        </c:dLbls>
        <c:gapWidth val="88"/>
        <c:overlap val="-29"/>
        <c:axId val="41316864"/>
        <c:axId val="40870464"/>
      </c:barChart>
      <c:catAx>
        <c:axId val="41316864"/>
        <c:scaling>
          <c:orientation val="minMax"/>
        </c:scaling>
        <c:delete val="0"/>
        <c:axPos val="l"/>
        <c:numFmt formatCode="General" sourceLinked="1"/>
        <c:majorTickMark val="out"/>
        <c:minorTickMark val="none"/>
        <c:tickLblPos val="nextTo"/>
        <c:txPr>
          <a:bodyPr/>
          <a:lstStyle/>
          <a:p>
            <a:pPr>
              <a:defRPr sz="1198" b="1">
                <a:solidFill>
                  <a:schemeClr val="accent1">
                    <a:lumMod val="50000"/>
                  </a:schemeClr>
                </a:solidFill>
              </a:defRPr>
            </a:pPr>
            <a:endParaRPr lang="en-US"/>
          </a:p>
        </c:txPr>
        <c:crossAx val="40870464"/>
        <c:crosses val="autoZero"/>
        <c:auto val="1"/>
        <c:lblAlgn val="ctr"/>
        <c:lblOffset val="100"/>
        <c:noMultiLvlLbl val="0"/>
      </c:catAx>
      <c:valAx>
        <c:axId val="40870464"/>
        <c:scaling>
          <c:orientation val="minMax"/>
          <c:max val="1"/>
          <c:min val="0"/>
        </c:scaling>
        <c:delete val="0"/>
        <c:axPos val="b"/>
        <c:numFmt formatCode="0%" sourceLinked="0"/>
        <c:majorTickMark val="out"/>
        <c:minorTickMark val="none"/>
        <c:tickLblPos val="nextTo"/>
        <c:txPr>
          <a:bodyPr/>
          <a:lstStyle/>
          <a:p>
            <a:pPr>
              <a:defRPr sz="1403" b="1">
                <a:solidFill>
                  <a:schemeClr val="accent1">
                    <a:lumMod val="50000"/>
                  </a:schemeClr>
                </a:solidFill>
                <a:latin typeface="+mn-lt"/>
              </a:defRPr>
            </a:pPr>
            <a:endParaRPr lang="en-US"/>
          </a:p>
        </c:txPr>
        <c:crossAx val="41316864"/>
        <c:crosses val="autoZero"/>
        <c:crossBetween val="between"/>
        <c:majorUnit val="0.1"/>
        <c:minorUnit val="1.0000000000000005E-2"/>
      </c:valAx>
      <c:spPr>
        <a:noFill/>
        <a:ln w="25410">
          <a:noFill/>
        </a:ln>
      </c:spPr>
    </c:plotArea>
    <c:legend>
      <c:legendPos val="b"/>
      <c:layout>
        <c:manualLayout>
          <c:xMode val="edge"/>
          <c:yMode val="edge"/>
          <c:x val="0.38820724288076708"/>
          <c:y val="0.93613395379303754"/>
          <c:w val="0.2013796367939556"/>
          <c:h val="5.5138852877358979E-2"/>
        </c:manualLayout>
      </c:layout>
      <c:overlay val="0"/>
      <c:txPr>
        <a:bodyPr/>
        <a:lstStyle/>
        <a:p>
          <a:pPr>
            <a:defRPr sz="1601">
              <a:solidFill>
                <a:schemeClr val="accent5">
                  <a:lumMod val="50000"/>
                </a:schemeClr>
              </a:solidFill>
            </a:defRPr>
          </a:pPr>
          <a:endParaRPr lang="en-US"/>
        </a:p>
      </c:txPr>
    </c:legend>
    <c:plotVisOnly val="1"/>
    <c:dispBlanksAs val="gap"/>
    <c:showDLblsOverMax val="0"/>
  </c:chart>
  <c:txPr>
    <a:bodyPr/>
    <a:lstStyle/>
    <a:p>
      <a:pPr>
        <a:defRPr sz="1802"/>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satisfied</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0.44600000000000001</c:v>
                </c:pt>
                <c:pt idx="1">
                  <c:v>0.42799999999999999</c:v>
                </c:pt>
                <c:pt idx="2">
                  <c:v>0.27500000000000002</c:v>
                </c:pt>
                <c:pt idx="3">
                  <c:v>0.34</c:v>
                </c:pt>
              </c:numCache>
            </c:numRef>
          </c:val>
        </c:ser>
        <c:ser>
          <c:idx val="0"/>
          <c:order val="1"/>
          <c:tx>
            <c:strRef>
              <c:f>Sheet1!$B$1</c:f>
              <c:strCache>
                <c:ptCount val="1"/>
                <c:pt idx="0">
                  <c:v>very satisfied</c:v>
                </c:pt>
              </c:strCache>
            </c:strRef>
          </c:tx>
          <c:spPr>
            <a:solidFill>
              <a:schemeClr val="accent2"/>
            </a:solidFill>
            <a:ln w="3175">
              <a:solidFill>
                <a:schemeClr val="tx1"/>
              </a:solidFill>
            </a:ln>
          </c:spPr>
          <c:invertIfNegative val="0"/>
          <c:dPt>
            <c:idx val="0"/>
            <c:invertIfNegative val="0"/>
            <c:bubble3D val="0"/>
            <c:spPr>
              <a:solidFill>
                <a:srgbClr val="C5FFFE"/>
              </a:solidFill>
              <a:ln w="3175">
                <a:solidFill>
                  <a:schemeClr val="tx1"/>
                </a:solidFill>
              </a:ln>
            </c:spPr>
          </c:dPt>
          <c:dPt>
            <c:idx val="2"/>
            <c:invertIfNegative val="0"/>
            <c:bubble3D val="0"/>
            <c:spPr>
              <a:solidFill>
                <a:srgbClr val="C5FFFE"/>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0.27300000000000002</c:v>
                </c:pt>
                <c:pt idx="1">
                  <c:v>0.25600000000000001</c:v>
                </c:pt>
                <c:pt idx="2">
                  <c:v>0.20799999999999999</c:v>
                </c:pt>
                <c:pt idx="3">
                  <c:v>0.17699999999999999</c:v>
                </c:pt>
              </c:numCache>
            </c:numRef>
          </c:val>
        </c:ser>
        <c:dLbls>
          <c:showLegendKey val="0"/>
          <c:showVal val="0"/>
          <c:showCatName val="0"/>
          <c:showSerName val="0"/>
          <c:showPercent val="0"/>
          <c:showBubbleSize val="0"/>
        </c:dLbls>
        <c:gapWidth val="131"/>
        <c:overlap val="100"/>
        <c:axId val="49806848"/>
        <c:axId val="145375232"/>
      </c:barChart>
      <c:catAx>
        <c:axId val="49806848"/>
        <c:scaling>
          <c:orientation val="minMax"/>
        </c:scaling>
        <c:delete val="0"/>
        <c:axPos val="b"/>
        <c:majorGridlines/>
        <c:majorTickMark val="none"/>
        <c:minorTickMark val="none"/>
        <c:tickLblPos val="none"/>
        <c:crossAx val="145375232"/>
        <c:crosses val="autoZero"/>
        <c:auto val="1"/>
        <c:lblAlgn val="ctr"/>
        <c:lblOffset val="100"/>
        <c:tickLblSkip val="2"/>
        <c:tickMarkSkip val="2"/>
        <c:noMultiLvlLbl val="0"/>
      </c:catAx>
      <c:valAx>
        <c:axId val="14537523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980684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32"/>
        </c:manualLayout>
      </c:layout>
      <c:barChart>
        <c:barDir val="col"/>
        <c:grouping val="stacked"/>
        <c:varyColors val="0"/>
        <c:ser>
          <c:idx val="1"/>
          <c:order val="0"/>
          <c:tx>
            <c:strRef>
              <c:f>Sheet1!$C$1</c:f>
              <c:strCache>
                <c:ptCount val="1"/>
                <c:pt idx="0">
                  <c:v>occasionally</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Sheet1!$C$2:$C$7</c:f>
              <c:numCache>
                <c:formatCode>0.0%</c:formatCode>
                <c:ptCount val="6"/>
                <c:pt idx="0">
                  <c:v>0.52900000000000003</c:v>
                </c:pt>
                <c:pt idx="1">
                  <c:v>0.48799999999999999</c:v>
                </c:pt>
                <c:pt idx="2">
                  <c:v>0.48799999999999999</c:v>
                </c:pt>
                <c:pt idx="3">
                  <c:v>0.47899999999999998</c:v>
                </c:pt>
                <c:pt idx="4">
                  <c:v>0.27</c:v>
                </c:pt>
                <c:pt idx="5">
                  <c:v>0.26</c:v>
                </c:pt>
              </c:numCache>
            </c:numRef>
          </c:val>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Sheet1!$B$2:$B$7</c:f>
              <c:numCache>
                <c:formatCode>0.0%</c:formatCode>
                <c:ptCount val="6"/>
                <c:pt idx="0">
                  <c:v>0.41299999999999998</c:v>
                </c:pt>
                <c:pt idx="1">
                  <c:v>0.442</c:v>
                </c:pt>
                <c:pt idx="2">
                  <c:v>0.182</c:v>
                </c:pt>
                <c:pt idx="3">
                  <c:v>0.15</c:v>
                </c:pt>
                <c:pt idx="4">
                  <c:v>4.9000000000000002E-2</c:v>
                </c:pt>
                <c:pt idx="5">
                  <c:v>9.5000000000000001E-2</c:v>
                </c:pt>
              </c:numCache>
            </c:numRef>
          </c:val>
        </c:ser>
        <c:dLbls>
          <c:showLegendKey val="0"/>
          <c:showVal val="0"/>
          <c:showCatName val="0"/>
          <c:showSerName val="0"/>
          <c:showPercent val="0"/>
          <c:showBubbleSize val="0"/>
        </c:dLbls>
        <c:gapWidth val="70"/>
        <c:overlap val="100"/>
        <c:axId val="49864192"/>
        <c:axId val="145377536"/>
      </c:barChart>
      <c:catAx>
        <c:axId val="49864192"/>
        <c:scaling>
          <c:orientation val="minMax"/>
        </c:scaling>
        <c:delete val="0"/>
        <c:axPos val="b"/>
        <c:majorGridlines/>
        <c:majorTickMark val="none"/>
        <c:minorTickMark val="none"/>
        <c:tickLblPos val="none"/>
        <c:crossAx val="145377536"/>
        <c:crosses val="autoZero"/>
        <c:auto val="1"/>
        <c:lblAlgn val="ctr"/>
        <c:lblOffset val="100"/>
        <c:tickLblSkip val="2"/>
        <c:tickMarkSkip val="2"/>
        <c:noMultiLvlLbl val="0"/>
      </c:catAx>
      <c:valAx>
        <c:axId val="14537753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9864192"/>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32"/>
        </c:manualLayout>
      </c:layout>
      <c:barChart>
        <c:barDir val="col"/>
        <c:grouping val="stacked"/>
        <c:varyColors val="0"/>
        <c:ser>
          <c:idx val="1"/>
          <c:order val="0"/>
          <c:tx>
            <c:strRef>
              <c:f>Sheet1!$C$1</c:f>
              <c:strCache>
                <c:ptCount val="1"/>
                <c:pt idx="0">
                  <c:v>above avg</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0.36899999999999999</c:v>
                </c:pt>
                <c:pt idx="1">
                  <c:v>0.34300000000000003</c:v>
                </c:pt>
                <c:pt idx="2">
                  <c:v>0.32200000000000001</c:v>
                </c:pt>
                <c:pt idx="3">
                  <c:v>0.34499999999999997</c:v>
                </c:pt>
              </c:numCache>
            </c:numRef>
          </c:val>
        </c:ser>
        <c:ser>
          <c:idx val="0"/>
          <c:order val="1"/>
          <c:tx>
            <c:strRef>
              <c:f>Sheet1!$B$1</c:f>
              <c:strCache>
                <c:ptCount val="1"/>
                <c:pt idx="0">
                  <c:v>Highest 10</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0.17199999999999999</c:v>
                </c:pt>
                <c:pt idx="1">
                  <c:v>0.16700000000000001</c:v>
                </c:pt>
                <c:pt idx="2">
                  <c:v>0.28100000000000003</c:v>
                </c:pt>
                <c:pt idx="3">
                  <c:v>0.17199999999999999</c:v>
                </c:pt>
              </c:numCache>
            </c:numRef>
          </c:val>
        </c:ser>
        <c:dLbls>
          <c:showLegendKey val="0"/>
          <c:showVal val="0"/>
          <c:showCatName val="0"/>
          <c:showSerName val="0"/>
          <c:showPercent val="0"/>
          <c:showBubbleSize val="0"/>
        </c:dLbls>
        <c:gapWidth val="70"/>
        <c:overlap val="100"/>
        <c:axId val="49995264"/>
        <c:axId val="145380992"/>
      </c:barChart>
      <c:catAx>
        <c:axId val="49995264"/>
        <c:scaling>
          <c:orientation val="minMax"/>
        </c:scaling>
        <c:delete val="0"/>
        <c:axPos val="b"/>
        <c:majorGridlines/>
        <c:majorTickMark val="none"/>
        <c:minorTickMark val="none"/>
        <c:tickLblPos val="none"/>
        <c:crossAx val="145380992"/>
        <c:crosses val="autoZero"/>
        <c:auto val="1"/>
        <c:lblAlgn val="ctr"/>
        <c:lblOffset val="100"/>
        <c:tickLblSkip val="2"/>
        <c:tickMarkSkip val="2"/>
        <c:noMultiLvlLbl val="0"/>
      </c:catAx>
      <c:valAx>
        <c:axId val="14538099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999526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2.8790853198144738E-2"/>
          <c:w val="0.94561598224195342"/>
          <c:h val="0.93282149712092954"/>
        </c:manualLayout>
      </c:layout>
      <c:barChart>
        <c:barDir val="col"/>
        <c:grouping val="stacked"/>
        <c:varyColors val="0"/>
        <c:ser>
          <c:idx val="1"/>
          <c:order val="0"/>
          <c:tx>
            <c:strRef>
              <c:f>Sheet1!$C$1</c:f>
              <c:strCache>
                <c:ptCount val="1"/>
                <c:pt idx="0">
                  <c:v>occasionally</c:v>
                </c:pt>
              </c:strCache>
            </c:strRef>
          </c:tx>
          <c:spPr>
            <a:solidFill>
              <a:srgbClr val="FFCC29"/>
            </a:solidFill>
            <a:ln w="3175">
              <a:solidFill>
                <a:schemeClr val="tx1"/>
              </a:solidFill>
            </a:ln>
          </c:spPr>
          <c:invertIfNegative val="0"/>
          <c:dPt>
            <c:idx val="0"/>
            <c:invertIfNegative val="0"/>
            <c:bubble3D val="0"/>
            <c:spPr>
              <a:solidFill>
                <a:schemeClr val="accent1"/>
              </a:solidFill>
              <a:ln w="3175">
                <a:solidFill>
                  <a:schemeClr val="tx1"/>
                </a:solidFill>
              </a:ln>
            </c:spPr>
          </c:dPt>
          <c:dPt>
            <c:idx val="2"/>
            <c:invertIfNegative val="0"/>
            <c:bubble3D val="0"/>
            <c:spPr>
              <a:solidFill>
                <a:schemeClr val="accent1"/>
              </a:solidFill>
              <a:ln w="3175">
                <a:solidFill>
                  <a:schemeClr val="tx1"/>
                </a:solidFill>
              </a:ln>
            </c:spPr>
          </c:dPt>
          <c:dPt>
            <c:idx val="4"/>
            <c:invertIfNegative val="0"/>
            <c:bubble3D val="0"/>
            <c:spPr>
              <a:solidFill>
                <a:schemeClr val="accent1"/>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Drank beer</c:v>
                </c:pt>
                <c:pt idx="1">
                  <c:v>comp</c:v>
                </c:pt>
                <c:pt idx="2">
                  <c:v>Drank wine or liqour</c:v>
                </c:pt>
                <c:pt idx="3">
                  <c:v>comp</c:v>
                </c:pt>
                <c:pt idx="4">
                  <c:v>Smoked cigarettes</c:v>
                </c:pt>
                <c:pt idx="5">
                  <c:v>comp</c:v>
                </c:pt>
              </c:strCache>
            </c:strRef>
          </c:cat>
          <c:val>
            <c:numRef>
              <c:f>Sheet1!$C$2:$C$7</c:f>
              <c:numCache>
                <c:formatCode>0.0%</c:formatCode>
                <c:ptCount val="6"/>
                <c:pt idx="0">
                  <c:v>0.47899999999999998</c:v>
                </c:pt>
                <c:pt idx="1">
                  <c:v>0.433</c:v>
                </c:pt>
                <c:pt idx="2">
                  <c:v>0.56599999999999995</c:v>
                </c:pt>
                <c:pt idx="3">
                  <c:v>0.50900000000000001</c:v>
                </c:pt>
                <c:pt idx="4">
                  <c:v>0.19700000000000001</c:v>
                </c:pt>
                <c:pt idx="5">
                  <c:v>0.16700000000000001</c:v>
                </c:pt>
              </c:numCache>
            </c:numRef>
          </c:val>
        </c:ser>
        <c:ser>
          <c:idx val="0"/>
          <c:order val="1"/>
          <c:tx>
            <c:strRef>
              <c:f>Sheet1!$B$1</c:f>
              <c:strCache>
                <c:ptCount val="1"/>
                <c:pt idx="0">
                  <c:v>frequently</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Pt>
            <c:idx val="5"/>
            <c:invertIfNegative val="0"/>
            <c:bubble3D val="0"/>
            <c:spPr>
              <a:solidFill>
                <a:schemeClr val="accent2"/>
              </a:solidFill>
              <a:ln w="3175">
                <a:solidFill>
                  <a:schemeClr val="tx1"/>
                </a:solidFill>
              </a:ln>
            </c:spPr>
          </c:dPt>
          <c:dLbls>
            <c:numFmt formatCode="0.0%" sourceLinked="0"/>
            <c:spPr>
              <a:noFill/>
              <a:ln w="19068">
                <a:noFill/>
              </a:ln>
            </c:spPr>
            <c:showLegendKey val="0"/>
            <c:showVal val="1"/>
            <c:showCatName val="0"/>
            <c:showSerName val="0"/>
            <c:showPercent val="0"/>
            <c:showBubbleSize val="0"/>
            <c:showLeaderLines val="0"/>
          </c:dLbls>
          <c:cat>
            <c:strRef>
              <c:f>Sheet1!$A$2:$A$7</c:f>
              <c:strCache>
                <c:ptCount val="6"/>
                <c:pt idx="0">
                  <c:v>Drank beer</c:v>
                </c:pt>
                <c:pt idx="1">
                  <c:v>comp</c:v>
                </c:pt>
                <c:pt idx="2">
                  <c:v>Drank wine or liqour</c:v>
                </c:pt>
                <c:pt idx="3">
                  <c:v>comp</c:v>
                </c:pt>
                <c:pt idx="4">
                  <c:v>Smoked cigarettes</c:v>
                </c:pt>
                <c:pt idx="5">
                  <c:v>comp</c:v>
                </c:pt>
              </c:strCache>
            </c:strRef>
          </c:cat>
          <c:val>
            <c:numRef>
              <c:f>Sheet1!$B$2:$B$7</c:f>
              <c:numCache>
                <c:formatCode>0.0%</c:formatCode>
                <c:ptCount val="6"/>
                <c:pt idx="0">
                  <c:v>0.42099999999999999</c:v>
                </c:pt>
                <c:pt idx="1">
                  <c:v>0.33700000000000002</c:v>
                </c:pt>
                <c:pt idx="2">
                  <c:v>0.32</c:v>
                </c:pt>
                <c:pt idx="3">
                  <c:v>0.36099999999999999</c:v>
                </c:pt>
                <c:pt idx="4">
                  <c:v>0.107</c:v>
                </c:pt>
                <c:pt idx="5">
                  <c:v>5.0999999999999997E-2</c:v>
                </c:pt>
              </c:numCache>
            </c:numRef>
          </c:val>
        </c:ser>
        <c:dLbls>
          <c:showLegendKey val="0"/>
          <c:showVal val="0"/>
          <c:showCatName val="0"/>
          <c:showSerName val="0"/>
          <c:showPercent val="0"/>
          <c:showBubbleSize val="0"/>
        </c:dLbls>
        <c:gapWidth val="47"/>
        <c:overlap val="100"/>
        <c:axId val="50064896"/>
        <c:axId val="146162240"/>
      </c:barChart>
      <c:catAx>
        <c:axId val="50064896"/>
        <c:scaling>
          <c:orientation val="minMax"/>
        </c:scaling>
        <c:delete val="0"/>
        <c:axPos val="b"/>
        <c:majorGridlines/>
        <c:majorTickMark val="none"/>
        <c:minorTickMark val="none"/>
        <c:tickLblPos val="none"/>
        <c:crossAx val="146162240"/>
        <c:crosses val="autoZero"/>
        <c:auto val="1"/>
        <c:lblAlgn val="ctr"/>
        <c:lblOffset val="100"/>
        <c:tickLblSkip val="2"/>
        <c:tickMarkSkip val="2"/>
        <c:noMultiLvlLbl val="0"/>
      </c:catAx>
      <c:valAx>
        <c:axId val="146162240"/>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0064896"/>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accent1">
                    <a:lumMod val="50000"/>
                  </a:schemeClr>
                </a:solidFill>
              </a:defRPr>
            </a:pPr>
            <a:r>
              <a:rPr lang="en-US" sz="1596" baseline="0" dirty="0" smtClean="0">
                <a:solidFill>
                  <a:schemeClr val="accent1">
                    <a:lumMod val="50000"/>
                  </a:schemeClr>
                </a:solidFill>
              </a:rPr>
              <a:t>Current state of employment plans</a:t>
            </a:r>
            <a:endParaRPr lang="en-US" sz="1600" dirty="0">
              <a:solidFill>
                <a:schemeClr val="accent1">
                  <a:lumMod val="50000"/>
                </a:schemeClr>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Sheet1!$B$2:$B$3</c:f>
              <c:numCache>
                <c:formatCode>0.0%</c:formatCode>
                <c:ptCount val="2"/>
                <c:pt idx="0">
                  <c:v>0.26100000000000001</c:v>
                </c:pt>
                <c:pt idx="1">
                  <c:v>0.28699999999999998</c:v>
                </c:pt>
              </c:numCache>
            </c:numRef>
          </c:val>
        </c:ser>
        <c:ser>
          <c:idx val="1"/>
          <c:order val="1"/>
          <c:tx>
            <c:strRef>
              <c:f>Sheet1!$C$1</c:f>
              <c:strCache>
                <c:ptCount val="1"/>
                <c:pt idx="0">
                  <c:v>Currently considering an offer</c:v>
                </c:pt>
              </c:strCache>
            </c:strRef>
          </c:tx>
          <c:spPr>
            <a:solidFill>
              <a:schemeClr val="accent5">
                <a:lumMod val="60000"/>
                <a:lumOff val="40000"/>
              </a:schemeClr>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Sheet1!$C$2:$C$3</c:f>
              <c:numCache>
                <c:formatCode>0.0%</c:formatCode>
                <c:ptCount val="2"/>
                <c:pt idx="0">
                  <c:v>9.9000000000000005E-2</c:v>
                </c:pt>
                <c:pt idx="1">
                  <c:v>8.2000000000000003E-2</c:v>
                </c:pt>
              </c:numCache>
            </c:numRef>
          </c:val>
        </c:ser>
        <c:ser>
          <c:idx val="2"/>
          <c:order val="2"/>
          <c:tx>
            <c:strRef>
              <c:f>Sheet1!$D$1</c:f>
              <c:strCache>
                <c:ptCount val="1"/>
                <c:pt idx="0">
                  <c:v>Receieved an offer for a position but declined</c:v>
                </c:pt>
              </c:strCache>
            </c:strRef>
          </c:tx>
          <c:spPr>
            <a:solidFill>
              <a:schemeClr val="accent5">
                <a:lumMod val="40000"/>
                <a:lumOff val="60000"/>
              </a:schemeClr>
            </a:solidFill>
            <a:ln>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Sheet1!$D$2:$D$3</c:f>
              <c:numCache>
                <c:formatCode>0.0%</c:formatCode>
                <c:ptCount val="2"/>
                <c:pt idx="0">
                  <c:v>2.9000000000000001E-2</c:v>
                </c:pt>
                <c:pt idx="1">
                  <c:v>4.9000000000000002E-2</c:v>
                </c:pt>
              </c:numCache>
            </c:numRef>
          </c:val>
        </c:ser>
        <c:ser>
          <c:idx val="3"/>
          <c:order val="3"/>
          <c:tx>
            <c:strRef>
              <c:f>Sheet1!$E$1</c:f>
              <c:strCache>
                <c:ptCount val="1"/>
                <c:pt idx="0">
                  <c:v>Looking, but no offers yet</c:v>
                </c:pt>
              </c:strCache>
            </c:strRef>
          </c:tx>
          <c:spPr>
            <a:solidFill>
              <a:srgbClr val="9BBCFF"/>
            </a:solidFill>
            <a:ln w="3173">
              <a:solidFill>
                <a:schemeClr val="accent1"/>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Sheet1!$E$2:$E$3</c:f>
              <c:numCache>
                <c:formatCode>0.0%</c:formatCode>
                <c:ptCount val="2"/>
                <c:pt idx="0">
                  <c:v>0.41399999999999998</c:v>
                </c:pt>
                <c:pt idx="1">
                  <c:v>0.34399999999999997</c:v>
                </c:pt>
              </c:numCache>
            </c:numRef>
          </c:val>
        </c:ser>
        <c:ser>
          <c:idx val="4"/>
          <c:order val="4"/>
          <c:tx>
            <c:strRef>
              <c:f>Sheet1!$F$1</c:f>
              <c:strCache>
                <c:ptCount val="1"/>
                <c:pt idx="0">
                  <c:v>Not actively looking for a position</c:v>
                </c:pt>
              </c:strCache>
            </c:strRef>
          </c:tx>
          <c:spPr>
            <a:solidFill>
              <a:srgbClr val="FFFFCC"/>
            </a:solidFill>
            <a:ln w="3173">
              <a:solidFill>
                <a:srgbClr val="7680AC"/>
              </a:solidFill>
            </a:ln>
          </c:spPr>
          <c:invertIfNegative val="0"/>
          <c:dLbls>
            <c:txPr>
              <a:bodyPr/>
              <a:lstStyle/>
              <a:p>
                <a:pPr algn="ctr">
                  <a:defRPr lang="en-US" sz="1000" b="1" i="0" u="none" strike="noStrike" kern="1200" baseline="0">
                    <a:solidFill>
                      <a:srgbClr val="7680AC"/>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Sheet1!$F$2:$F$3</c:f>
              <c:numCache>
                <c:formatCode>0.0%</c:formatCode>
                <c:ptCount val="2"/>
                <c:pt idx="0">
                  <c:v>0.113</c:v>
                </c:pt>
                <c:pt idx="1">
                  <c:v>8.2000000000000003E-2</c:v>
                </c:pt>
              </c:numCache>
            </c:numRef>
          </c:val>
        </c:ser>
        <c:ser>
          <c:idx val="5"/>
          <c:order val="5"/>
          <c:tx>
            <c:strRef>
              <c:f>Sheet1!$G$1</c:f>
              <c:strCache>
                <c:ptCount val="1"/>
                <c:pt idx="0">
                  <c:v>Not planning on employment this fall</c:v>
                </c:pt>
              </c:strCache>
            </c:strRef>
          </c:tx>
          <c:spPr>
            <a:solidFill>
              <a:srgbClr val="FFFF99"/>
            </a:solidFill>
            <a:ln w="3173">
              <a:solidFill>
                <a:srgbClr val="7680AC"/>
              </a:solidFill>
            </a:ln>
          </c:spPr>
          <c:invertIfNegative val="0"/>
          <c:dPt>
            <c:idx val="0"/>
            <c:invertIfNegative val="0"/>
            <c:bubble3D val="0"/>
            <c:spPr>
              <a:solidFill>
                <a:srgbClr val="FFFF99"/>
              </a:solidFill>
              <a:ln w="3173">
                <a:solidFill>
                  <a:schemeClr val="accent5"/>
                </a:solidFill>
              </a:ln>
            </c:spPr>
          </c:dPt>
          <c:dLbls>
            <c:txPr>
              <a:bodyPr/>
              <a:lstStyle/>
              <a:p>
                <a:pPr>
                  <a:defRPr sz="1000" b="1" i="0" baseline="0">
                    <a:solidFill>
                      <a:schemeClr val="accent1"/>
                    </a:solidFill>
                    <a:latin typeface="Arial" panose="020B0604020202020204" pitchFamily="34" charset="0"/>
                  </a:defRPr>
                </a:pPr>
                <a:endParaRPr lang="en-US"/>
              </a:p>
            </c:txPr>
            <c:dLblPos val="outEnd"/>
            <c:showLegendKey val="0"/>
            <c:showVal val="1"/>
            <c:showCatName val="0"/>
            <c:showSerName val="0"/>
            <c:showPercent val="0"/>
            <c:showBubbleSize val="0"/>
            <c:showLeaderLines val="0"/>
          </c:dLbls>
          <c:cat>
            <c:strRef>
              <c:f>Sheet1!$A$2:$A$3</c:f>
              <c:strCache>
                <c:ptCount val="2"/>
                <c:pt idx="0">
                  <c:v>Comparison Group</c:v>
                </c:pt>
                <c:pt idx="1">
                  <c:v>Your Institution</c:v>
                </c:pt>
              </c:strCache>
            </c:strRef>
          </c:cat>
          <c:val>
            <c:numRef>
              <c:f>Sheet1!$G$2:$G$3</c:f>
              <c:numCache>
                <c:formatCode>0.0%</c:formatCode>
                <c:ptCount val="2"/>
                <c:pt idx="0">
                  <c:v>8.4000000000000005E-2</c:v>
                </c:pt>
                <c:pt idx="1">
                  <c:v>0.156</c:v>
                </c:pt>
              </c:numCache>
            </c:numRef>
          </c:val>
        </c:ser>
        <c:dLbls>
          <c:dLblPos val="outEnd"/>
          <c:showLegendKey val="0"/>
          <c:showVal val="1"/>
          <c:showCatName val="0"/>
          <c:showSerName val="0"/>
          <c:showPercent val="0"/>
          <c:showBubbleSize val="0"/>
        </c:dLbls>
        <c:gapWidth val="75"/>
        <c:overlap val="-25"/>
        <c:axId val="52394496"/>
        <c:axId val="146165696"/>
      </c:barChart>
      <c:catAx>
        <c:axId val="52394496"/>
        <c:scaling>
          <c:orientation val="minMax"/>
        </c:scaling>
        <c:delete val="0"/>
        <c:axPos val="l"/>
        <c:numFmt formatCode="General" sourceLinked="1"/>
        <c:majorTickMark val="none"/>
        <c:minorTickMark val="none"/>
        <c:tickLblPos val="nextTo"/>
        <c:txPr>
          <a:bodyPr/>
          <a:lstStyle/>
          <a:p>
            <a:pPr>
              <a:defRPr sz="1196" b="1">
                <a:solidFill>
                  <a:schemeClr val="accent1">
                    <a:lumMod val="50000"/>
                  </a:schemeClr>
                </a:solidFill>
              </a:defRPr>
            </a:pPr>
            <a:endParaRPr lang="en-US"/>
          </a:p>
        </c:txPr>
        <c:crossAx val="146165696"/>
        <c:crosses val="autoZero"/>
        <c:auto val="1"/>
        <c:lblAlgn val="ctr"/>
        <c:lblOffset val="100"/>
        <c:noMultiLvlLbl val="0"/>
      </c:catAx>
      <c:valAx>
        <c:axId val="146165696"/>
        <c:scaling>
          <c:orientation val="minMax"/>
          <c:max val="1"/>
          <c:min val="0"/>
        </c:scaling>
        <c:delete val="0"/>
        <c:axPos val="b"/>
        <c:majorGridlines/>
        <c:numFmt formatCode="0%" sourceLinked="0"/>
        <c:majorTickMark val="none"/>
        <c:minorTickMark val="none"/>
        <c:tickLblPos val="nextTo"/>
        <c:spPr>
          <a:ln w="9525">
            <a:noFill/>
          </a:ln>
        </c:spPr>
        <c:txPr>
          <a:bodyPr/>
          <a:lstStyle/>
          <a:p>
            <a:pPr>
              <a:defRPr sz="1196" b="1">
                <a:solidFill>
                  <a:schemeClr val="accent1">
                    <a:lumMod val="50000"/>
                  </a:schemeClr>
                </a:solidFill>
              </a:defRPr>
            </a:pPr>
            <a:endParaRPr lang="en-US"/>
          </a:p>
        </c:txPr>
        <c:crossAx val="52394496"/>
        <c:crosses val="autoZero"/>
        <c:crossBetween val="between"/>
        <c:majorUnit val="0.1"/>
      </c:valAx>
      <c:spPr>
        <a:noFill/>
        <a:ln w="25385">
          <a:noFill/>
        </a:ln>
      </c:spPr>
    </c:plotArea>
    <c:legend>
      <c:legendPos val="b"/>
      <c:layout/>
      <c:overlay val="0"/>
      <c:txPr>
        <a:bodyPr/>
        <a:lstStyle/>
        <a:p>
          <a:pPr>
            <a:defRPr sz="1399" b="0">
              <a:solidFill>
                <a:schemeClr val="accent1">
                  <a:lumMod val="50000"/>
                </a:schemeClr>
              </a:solidFill>
            </a:defRPr>
          </a:pPr>
          <a:endParaRPr lang="en-US"/>
        </a:p>
      </c:txPr>
    </c:legend>
    <c:plotVisOnly val="1"/>
    <c:dispBlanksAs val="gap"/>
    <c:showDLblsOverMax val="0"/>
  </c:chart>
  <c:txPr>
    <a:bodyPr/>
    <a:lstStyle/>
    <a:p>
      <a:pPr>
        <a:defRPr sz="1796"/>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493895671476154E-2"/>
          <c:y val="2.8790786948176578E-2"/>
          <c:w val="0.94561598224195342"/>
          <c:h val="0.93282149712092965"/>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Pt>
            <c:idx val="1"/>
            <c:invertIfNegative val="0"/>
            <c:bubble3D val="0"/>
            <c:spPr>
              <a:solidFill>
                <a:srgbClr val="FFC000"/>
              </a:solidFill>
              <a:ln w="3175">
                <a:solidFill>
                  <a:schemeClr val="tx1"/>
                </a:solidFill>
              </a:ln>
            </c:spPr>
          </c:dPt>
          <c:dPt>
            <c:idx val="3"/>
            <c:invertIfNegative val="0"/>
            <c:bubble3D val="0"/>
            <c:spPr>
              <a:solidFill>
                <a:srgbClr val="FFC000"/>
              </a:solidFill>
              <a:ln w="3175">
                <a:solidFill>
                  <a:schemeClr val="tx1"/>
                </a:solidFill>
              </a:ln>
            </c:spPr>
          </c:dPt>
          <c:dPt>
            <c:idx val="5"/>
            <c:invertIfNegative val="0"/>
            <c:bubble3D val="0"/>
            <c:spPr>
              <a:solidFill>
                <a:srgbClr val="FFC000"/>
              </a:solidFill>
              <a:ln w="3175">
                <a:solidFill>
                  <a:schemeClr val="tx1"/>
                </a:solidFill>
              </a:ln>
            </c:spPr>
          </c:dPt>
          <c:dPt>
            <c:idx val="7"/>
            <c:invertIfNegative val="0"/>
            <c:bubble3D val="0"/>
            <c:spPr>
              <a:solidFill>
                <a:srgbClr val="FFC000"/>
              </a:solidFill>
              <a:ln w="3175">
                <a:solidFill>
                  <a:schemeClr val="tx1"/>
                </a:solidFill>
              </a:ln>
            </c:spPr>
          </c:dPt>
          <c:dPt>
            <c:idx val="9"/>
            <c:invertIfNegative val="0"/>
            <c:bubble3D val="0"/>
            <c:spPr>
              <a:solidFill>
                <a:srgbClr val="FFC000"/>
              </a:solidFill>
              <a:ln w="3175">
                <a:solidFill>
                  <a:schemeClr val="tx1"/>
                </a:solidFill>
              </a:ln>
            </c:spPr>
          </c:dPt>
          <c:dPt>
            <c:idx val="11"/>
            <c:invertIfNegative val="0"/>
            <c:bubble3D val="0"/>
            <c:spPr>
              <a:solidFill>
                <a:srgbClr val="FFC000"/>
              </a:solidFill>
              <a:ln w="3175">
                <a:solidFill>
                  <a:schemeClr val="tx1"/>
                </a:solidFill>
              </a:ln>
            </c:spPr>
          </c:dPt>
          <c:dPt>
            <c:idx val="13"/>
            <c:invertIfNegative val="0"/>
            <c:bubble3D val="0"/>
            <c:spPr>
              <a:solidFill>
                <a:srgbClr val="FFC000"/>
              </a:solidFill>
              <a:ln w="3175">
                <a:solidFill>
                  <a:schemeClr val="tx1"/>
                </a:solidFill>
              </a:ln>
            </c:spPr>
          </c:dPt>
          <c:dPt>
            <c:idx val="15"/>
            <c:invertIfNegative val="0"/>
            <c:bubble3D val="0"/>
            <c:spPr>
              <a:solidFill>
                <a:srgbClr val="FFC000"/>
              </a:solidFill>
              <a:ln w="3175">
                <a:solidFill>
                  <a:schemeClr val="tx1"/>
                </a:solidFill>
              </a:ln>
            </c:spPr>
          </c:dPt>
          <c:dLbls>
            <c:numFmt formatCode="0.0%" sourceLinked="0"/>
            <c:spPr>
              <a:noFill/>
              <a:ln w="19034">
                <a:noFill/>
              </a:ln>
            </c:spPr>
            <c:showLegendKey val="0"/>
            <c:showVal val="1"/>
            <c:showCatName val="0"/>
            <c:showSerName val="0"/>
            <c:showPercent val="0"/>
            <c:showBubbleSize val="0"/>
            <c:showLeaderLines val="0"/>
          </c:dLbls>
          <c:cat>
            <c:strRef>
              <c:f>Sheet1!$A$2:$A$17</c:f>
              <c:strCache>
                <c:ptCount val="16"/>
                <c:pt idx="0">
                  <c:v>Ph.D. or Ed.D.</c:v>
                </c:pt>
                <c:pt idx="1">
                  <c:v>Comparison Group</c:v>
                </c:pt>
                <c:pt idx="2">
                  <c:v>M.D., D.O., D.D.S., D.V.M.</c:v>
                </c:pt>
                <c:pt idx="3">
                  <c:v>Comparison Group</c:v>
                </c:pt>
                <c:pt idx="4">
                  <c:v>LL.B or J.D. (Law)</c:v>
                </c:pt>
                <c:pt idx="5">
                  <c:v>Comparison Group</c:v>
                </c:pt>
                <c:pt idx="6">
                  <c:v>Master's (M.A., M.S., etc.)</c:v>
                </c:pt>
                <c:pt idx="7">
                  <c:v>Comparison Group</c:v>
                </c:pt>
                <c:pt idx="8">
                  <c:v>B.D. or M.DIV. (Divinity)</c:v>
                </c:pt>
                <c:pt idx="9">
                  <c:v>Comparison Group</c:v>
                </c:pt>
                <c:pt idx="10">
                  <c:v>Bachelor's (B.A., B.S., etc.)</c:v>
                </c:pt>
                <c:pt idx="11">
                  <c:v>Comparison Group</c:v>
                </c:pt>
                <c:pt idx="12">
                  <c:v>Other</c:v>
                </c:pt>
                <c:pt idx="13">
                  <c:v>Comparison Group</c:v>
                </c:pt>
                <c:pt idx="14">
                  <c:v>None</c:v>
                </c:pt>
                <c:pt idx="15">
                  <c:v>Comparison Group</c:v>
                </c:pt>
              </c:strCache>
            </c:strRef>
          </c:cat>
          <c:val>
            <c:numRef>
              <c:f>Sheet1!$B$2:$B$17</c:f>
              <c:numCache>
                <c:formatCode>0.0%</c:formatCode>
                <c:ptCount val="16"/>
                <c:pt idx="0">
                  <c:v>0.246</c:v>
                </c:pt>
                <c:pt idx="1">
                  <c:v>0.185</c:v>
                </c:pt>
                <c:pt idx="2">
                  <c:v>3.7999999999999999E-2</c:v>
                </c:pt>
                <c:pt idx="3">
                  <c:v>5.2999999999999999E-2</c:v>
                </c:pt>
                <c:pt idx="4">
                  <c:v>8.5000000000000006E-2</c:v>
                </c:pt>
                <c:pt idx="5">
                  <c:v>4.9000000000000002E-2</c:v>
                </c:pt>
                <c:pt idx="6">
                  <c:v>0.36199999999999999</c:v>
                </c:pt>
                <c:pt idx="7">
                  <c:v>0.48199999999999998</c:v>
                </c:pt>
                <c:pt idx="8">
                  <c:v>8.0000000000000002E-3</c:v>
                </c:pt>
                <c:pt idx="9">
                  <c:v>1E-3</c:v>
                </c:pt>
                <c:pt idx="10">
                  <c:v>0.20799999999999999</c:v>
                </c:pt>
                <c:pt idx="11">
                  <c:v>0.191</c:v>
                </c:pt>
                <c:pt idx="12">
                  <c:v>4.5999999999999999E-2</c:v>
                </c:pt>
                <c:pt idx="13">
                  <c:v>0.02</c:v>
                </c:pt>
                <c:pt idx="14">
                  <c:v>8.0000000000000002E-3</c:v>
                </c:pt>
                <c:pt idx="15">
                  <c:v>1.7000000000000001E-2</c:v>
                </c:pt>
              </c:numCache>
            </c:numRef>
          </c:val>
        </c:ser>
        <c:dLbls>
          <c:showLegendKey val="0"/>
          <c:showVal val="0"/>
          <c:showCatName val="0"/>
          <c:showSerName val="0"/>
          <c:showPercent val="0"/>
          <c:showBubbleSize val="0"/>
        </c:dLbls>
        <c:gapWidth val="70"/>
        <c:axId val="52497920"/>
        <c:axId val="1589248"/>
      </c:barChart>
      <c:catAx>
        <c:axId val="52497920"/>
        <c:scaling>
          <c:orientation val="minMax"/>
        </c:scaling>
        <c:delete val="0"/>
        <c:axPos val="b"/>
        <c:majorTickMark val="none"/>
        <c:minorTickMark val="none"/>
        <c:tickLblPos val="none"/>
        <c:crossAx val="1589248"/>
        <c:crosses val="autoZero"/>
        <c:auto val="1"/>
        <c:lblAlgn val="ctr"/>
        <c:lblOffset val="100"/>
        <c:tickLblSkip val="2"/>
        <c:tickMarkSkip val="2"/>
        <c:noMultiLvlLbl val="0"/>
      </c:catAx>
      <c:valAx>
        <c:axId val="15892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2497920"/>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stacked"/>
        <c:varyColors val="0"/>
        <c:ser>
          <c:idx val="1"/>
          <c:order val="0"/>
          <c:tx>
            <c:strRef>
              <c:f>Sheet1!$C$1</c:f>
              <c:strCache>
                <c:ptCount val="1"/>
                <c:pt idx="0">
                  <c:v>stronger</c:v>
                </c:pt>
              </c:strCache>
            </c:strRef>
          </c:tx>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0.372</c:v>
                </c:pt>
                <c:pt idx="1">
                  <c:v>0.498</c:v>
                </c:pt>
                <c:pt idx="2">
                  <c:v>0.30299999999999999</c:v>
                </c:pt>
                <c:pt idx="3">
                  <c:v>0.48299999999999998</c:v>
                </c:pt>
              </c:numCache>
            </c:numRef>
          </c:val>
        </c:ser>
        <c:ser>
          <c:idx val="0"/>
          <c:order val="1"/>
          <c:tx>
            <c:strRef>
              <c:f>Sheet1!$B$1</c:f>
              <c:strCache>
                <c:ptCount val="1"/>
                <c:pt idx="0">
                  <c:v>much stronger</c:v>
                </c:pt>
              </c:strCache>
            </c:strRef>
          </c:tx>
          <c:spPr>
            <a:solidFill>
              <a:srgbClr val="C5FFFE"/>
            </a:solidFill>
            <a:ln w="3175">
              <a:solidFill>
                <a:schemeClr val="tx1"/>
              </a:solidFill>
            </a:ln>
          </c:spPr>
          <c:invertIfNegative val="0"/>
          <c:dPt>
            <c:idx val="1"/>
            <c:invertIfNegative val="0"/>
            <c:bubble3D val="0"/>
            <c:spPr>
              <a:solidFill>
                <a:schemeClr val="accent2"/>
              </a:solidFill>
              <a:ln w="3175">
                <a:solidFill>
                  <a:schemeClr val="tx1"/>
                </a:solidFill>
              </a:ln>
            </c:spPr>
          </c:dPt>
          <c:dPt>
            <c:idx val="3"/>
            <c:invertIfNegative val="0"/>
            <c:bubble3D val="0"/>
            <c:spPr>
              <a:solidFill>
                <a:schemeClr val="accent2"/>
              </a:solidFill>
              <a:ln w="3175">
                <a:solidFill>
                  <a:schemeClr val="tx1"/>
                </a:solidFill>
              </a:ln>
            </c:spPr>
          </c:dPt>
          <c:dLbls>
            <c:numFmt formatCode="0.0%" sourceLinked="0"/>
            <c:spPr>
              <a:noFill/>
              <a:ln w="19096">
                <a:noFill/>
              </a:ln>
            </c:spPr>
            <c:showLegendKey val="0"/>
            <c:showVal val="1"/>
            <c:showCatName val="0"/>
            <c:showSerName val="0"/>
            <c:showPercent val="0"/>
            <c:showBubbleSize val="0"/>
            <c:showLeaderLines val="0"/>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0.47899999999999998</c:v>
                </c:pt>
                <c:pt idx="1">
                  <c:v>0.35599999999999998</c:v>
                </c:pt>
                <c:pt idx="2">
                  <c:v>0.61499999999999999</c:v>
                </c:pt>
                <c:pt idx="3">
                  <c:v>0.4</c:v>
                </c:pt>
              </c:numCache>
            </c:numRef>
          </c:val>
        </c:ser>
        <c:dLbls>
          <c:showLegendKey val="0"/>
          <c:showVal val="0"/>
          <c:showCatName val="0"/>
          <c:showSerName val="0"/>
          <c:showPercent val="0"/>
          <c:showBubbleSize val="0"/>
        </c:dLbls>
        <c:gapWidth val="132"/>
        <c:overlap val="100"/>
        <c:axId val="53253632"/>
        <c:axId val="1591552"/>
      </c:barChart>
      <c:catAx>
        <c:axId val="53253632"/>
        <c:scaling>
          <c:orientation val="minMax"/>
        </c:scaling>
        <c:delete val="0"/>
        <c:axPos val="b"/>
        <c:majorGridlines/>
        <c:majorTickMark val="none"/>
        <c:minorTickMark val="none"/>
        <c:tickLblPos val="none"/>
        <c:crossAx val="1591552"/>
        <c:crosses val="autoZero"/>
        <c:auto val="1"/>
        <c:lblAlgn val="ctr"/>
        <c:lblOffset val="100"/>
        <c:tickLblSkip val="2"/>
        <c:tickMarkSkip val="2"/>
        <c:noMultiLvlLbl val="0"/>
      </c:catAx>
      <c:valAx>
        <c:axId val="159155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3253632"/>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52.07</c:v>
                </c:pt>
                <c:pt idx="1">
                  <c:v>52.07</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51.22</c:v>
                </c:pt>
                <c:pt idx="1">
                  <c:v>50.84</c:v>
                </c:pt>
                <c:pt idx="2">
                  <c:v>0</c:v>
                </c:pt>
              </c:numCache>
            </c:numRef>
          </c:val>
        </c:ser>
        <c:dLbls>
          <c:showLegendKey val="0"/>
          <c:showVal val="0"/>
          <c:showCatName val="0"/>
          <c:showSerName val="0"/>
          <c:showPercent val="0"/>
          <c:showBubbleSize val="0"/>
        </c:dLbls>
        <c:gapWidth val="50"/>
        <c:axId val="53562880"/>
        <c:axId val="1596160"/>
      </c:barChart>
      <c:catAx>
        <c:axId val="53562880"/>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600" b="0"/>
            </a:pPr>
            <a:endParaRPr lang="en-US"/>
          </a:p>
        </c:txPr>
        <c:crossAx val="1596160"/>
        <c:crosses val="autoZero"/>
        <c:auto val="1"/>
        <c:lblAlgn val="ctr"/>
        <c:lblOffset val="100"/>
        <c:tickLblSkip val="1"/>
        <c:tickMarkSkip val="1"/>
        <c:noMultiLvlLbl val="0"/>
      </c:catAx>
      <c:valAx>
        <c:axId val="159616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3562880"/>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876"/>
          <c:y val="0.11189024982988242"/>
          <c:w val="0.71562859231204123"/>
          <c:h val="0.77732818119957992"/>
        </c:manualLayout>
      </c:layout>
      <c:barChart>
        <c:barDir val="col"/>
        <c:grouping val="clustered"/>
        <c:varyColors val="0"/>
        <c:ser>
          <c:idx val="2"/>
          <c:order val="0"/>
          <c:tx>
            <c:strRef>
              <c:f>Sheet1!$B$1</c:f>
              <c:strCache>
                <c:ptCount val="1"/>
                <c:pt idx="0">
                  <c:v>Institution</c:v>
                </c:pt>
              </c:strCache>
            </c:strRef>
          </c:tx>
          <c:spPr>
            <a:solidFill>
              <a:schemeClr val="hlink"/>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50.59</c:v>
                </c:pt>
                <c:pt idx="1">
                  <c:v>50.59</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51.29</c:v>
                </c:pt>
                <c:pt idx="1">
                  <c:v>50.61</c:v>
                </c:pt>
                <c:pt idx="2">
                  <c:v>0</c:v>
                </c:pt>
              </c:numCache>
            </c:numRef>
          </c:val>
        </c:ser>
        <c:dLbls>
          <c:showLegendKey val="0"/>
          <c:showVal val="0"/>
          <c:showCatName val="0"/>
          <c:showSerName val="0"/>
          <c:showPercent val="0"/>
          <c:showBubbleSize val="0"/>
        </c:dLbls>
        <c:gapWidth val="50"/>
        <c:axId val="53764608"/>
        <c:axId val="90530944"/>
      </c:barChart>
      <c:catAx>
        <c:axId val="5376460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0"/>
            </a:pPr>
            <a:endParaRPr lang="en-US"/>
          </a:p>
        </c:txPr>
        <c:crossAx val="90530944"/>
        <c:crosses val="autoZero"/>
        <c:auto val="1"/>
        <c:lblAlgn val="ctr"/>
        <c:lblOffset val="100"/>
        <c:tickLblSkip val="1"/>
        <c:tickMarkSkip val="1"/>
        <c:noMultiLvlLbl val="0"/>
      </c:catAx>
      <c:valAx>
        <c:axId val="9053094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53764608"/>
        <c:crosses val="autoZero"/>
        <c:crossBetween val="between"/>
        <c:majorUnit val="2"/>
        <c:minorUnit val="4.0000000000000022E-2"/>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65"/>
        </c:manualLayout>
      </c:layout>
      <c:barChart>
        <c:barDir val="col"/>
        <c:grouping val="stacked"/>
        <c:varyColors val="0"/>
        <c:ser>
          <c:idx val="1"/>
          <c:order val="0"/>
          <c:spPr>
            <a:solidFill>
              <a:schemeClr val="accent1"/>
            </a:solidFill>
            <a:ln w="3175">
              <a:solidFill>
                <a:schemeClr val="tx1"/>
              </a:solidFill>
            </a:ln>
          </c:spPr>
          <c:invertIfNegative val="0"/>
          <c:dPt>
            <c:idx val="1"/>
            <c:invertIfNegative val="0"/>
            <c:bubble3D val="0"/>
            <c:spPr>
              <a:solidFill>
                <a:srgbClr val="FFCC29"/>
              </a:solidFill>
              <a:ln w="3175">
                <a:solidFill>
                  <a:schemeClr val="tx1"/>
                </a:solidFill>
              </a:ln>
            </c:spPr>
          </c:dPt>
          <c:dPt>
            <c:idx val="3"/>
            <c:invertIfNegative val="0"/>
            <c:bubble3D val="0"/>
            <c:spPr>
              <a:solidFill>
                <a:srgbClr val="FFCC29"/>
              </a:solidFill>
              <a:ln w="3175">
                <a:solidFill>
                  <a:schemeClr val="tx1"/>
                </a:solidFill>
              </a:ln>
            </c:spPr>
          </c:dPt>
          <c:dPt>
            <c:idx val="5"/>
            <c:invertIfNegative val="0"/>
            <c:bubble3D val="0"/>
            <c:spPr>
              <a:solidFill>
                <a:srgbClr val="FFCC29"/>
              </a:solidFill>
              <a:ln w="3175">
                <a:solidFill>
                  <a:schemeClr val="tx1"/>
                </a:solidFill>
              </a:ln>
            </c:spPr>
          </c:dPt>
          <c:dPt>
            <c:idx val="7"/>
            <c:invertIfNegative val="0"/>
            <c:bubble3D val="0"/>
            <c:spPr>
              <a:solidFill>
                <a:srgbClr val="FFCC29"/>
              </a:solidFill>
              <a:ln w="3175">
                <a:solidFill>
                  <a:schemeClr val="tx1"/>
                </a:solidFill>
              </a:ln>
            </c:spPr>
          </c:dPt>
          <c:dPt>
            <c:idx val="9"/>
            <c:invertIfNegative val="0"/>
            <c:bubble3D val="0"/>
            <c:spPr>
              <a:solidFill>
                <a:srgbClr val="FFCC29"/>
              </a:solidFill>
              <a:ln w="3175">
                <a:solidFill>
                  <a:schemeClr val="tx1"/>
                </a:solidFill>
              </a:ln>
            </c:spPr>
          </c:dPt>
          <c:dLbls>
            <c:numFmt formatCode="0.0%" sourceLinked="0"/>
            <c:spPr>
              <a:noFill/>
              <a:ln w="19036">
                <a:noFill/>
              </a:ln>
            </c:spPr>
            <c:showLegendKey val="0"/>
            <c:showVal val="1"/>
            <c:showCatName val="0"/>
            <c:showSerName val="0"/>
            <c:showPercent val="0"/>
            <c:showBubbleSize val="0"/>
            <c:showLeaderLines val="0"/>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Sheet1!$B$2:$B$11</c:f>
              <c:numCache>
                <c:formatCode>0.0%</c:formatCode>
                <c:ptCount val="10"/>
                <c:pt idx="0">
                  <c:v>0.19</c:v>
                </c:pt>
                <c:pt idx="1">
                  <c:v>0.34899999999999998</c:v>
                </c:pt>
                <c:pt idx="2">
                  <c:v>0.38500000000000001</c:v>
                </c:pt>
                <c:pt idx="3">
                  <c:v>0.40799999999999997</c:v>
                </c:pt>
                <c:pt idx="4">
                  <c:v>0.50800000000000001</c:v>
                </c:pt>
                <c:pt idx="5">
                  <c:v>0.433</c:v>
                </c:pt>
                <c:pt idx="6">
                  <c:v>0.19</c:v>
                </c:pt>
                <c:pt idx="7">
                  <c:v>0.34499999999999997</c:v>
                </c:pt>
                <c:pt idx="8">
                  <c:v>0.33300000000000002</c:v>
                </c:pt>
                <c:pt idx="9">
                  <c:v>0.42799999999999999</c:v>
                </c:pt>
              </c:numCache>
            </c:numRef>
          </c:val>
        </c:ser>
        <c:ser>
          <c:idx val="0"/>
          <c:order val="1"/>
          <c:spPr>
            <a:solidFill>
              <a:schemeClr val="accent1"/>
            </a:solidFill>
            <a:ln w="3175">
              <a:solidFill>
                <a:schemeClr val="tx1"/>
              </a:solidFill>
            </a:ln>
          </c:spPr>
          <c:invertIfNegative val="0"/>
          <c:dPt>
            <c:idx val="0"/>
            <c:invertIfNegative val="0"/>
            <c:bubble3D val="0"/>
            <c:spPr>
              <a:solidFill>
                <a:srgbClr val="C5FFFE"/>
              </a:solidFill>
              <a:ln w="3175">
                <a:solidFill>
                  <a:schemeClr val="tx1"/>
                </a:solidFill>
              </a:ln>
            </c:spPr>
          </c:dPt>
          <c:dPt>
            <c:idx val="1"/>
            <c:invertIfNegative val="0"/>
            <c:bubble3D val="0"/>
            <c:spPr>
              <a:solidFill>
                <a:schemeClr val="accent2"/>
              </a:solidFill>
              <a:ln w="3175">
                <a:solidFill>
                  <a:schemeClr val="tx1"/>
                </a:solidFill>
              </a:ln>
            </c:spPr>
          </c:dPt>
          <c:dPt>
            <c:idx val="2"/>
            <c:invertIfNegative val="0"/>
            <c:bubble3D val="0"/>
            <c:spPr>
              <a:solidFill>
                <a:srgbClr val="C5FFFE"/>
              </a:solidFill>
              <a:ln w="3175">
                <a:solidFill>
                  <a:schemeClr val="tx1"/>
                </a:solidFill>
              </a:ln>
            </c:spPr>
          </c:dPt>
          <c:dPt>
            <c:idx val="3"/>
            <c:invertIfNegative val="0"/>
            <c:bubble3D val="0"/>
            <c:spPr>
              <a:solidFill>
                <a:schemeClr val="accent2"/>
              </a:solidFill>
              <a:ln w="3175">
                <a:solidFill>
                  <a:schemeClr val="tx1"/>
                </a:solidFill>
              </a:ln>
            </c:spPr>
          </c:dPt>
          <c:dPt>
            <c:idx val="4"/>
            <c:invertIfNegative val="0"/>
            <c:bubble3D val="0"/>
            <c:spPr>
              <a:solidFill>
                <a:srgbClr val="C5FFFE"/>
              </a:solidFill>
              <a:ln w="3175">
                <a:solidFill>
                  <a:schemeClr val="tx1"/>
                </a:solidFill>
              </a:ln>
            </c:spPr>
          </c:dPt>
          <c:dPt>
            <c:idx val="5"/>
            <c:invertIfNegative val="0"/>
            <c:bubble3D val="0"/>
            <c:spPr>
              <a:solidFill>
                <a:schemeClr val="accent2"/>
              </a:solidFill>
              <a:ln w="3175">
                <a:solidFill>
                  <a:schemeClr val="tx1"/>
                </a:solidFill>
              </a:ln>
            </c:spPr>
          </c:dPt>
          <c:dPt>
            <c:idx val="6"/>
            <c:invertIfNegative val="0"/>
            <c:bubble3D val="0"/>
            <c:spPr>
              <a:solidFill>
                <a:srgbClr val="C5FFFE"/>
              </a:solidFill>
              <a:ln w="3175">
                <a:solidFill>
                  <a:schemeClr val="tx1"/>
                </a:solidFill>
              </a:ln>
            </c:spPr>
          </c:dPt>
          <c:dPt>
            <c:idx val="7"/>
            <c:invertIfNegative val="0"/>
            <c:bubble3D val="0"/>
            <c:spPr>
              <a:solidFill>
                <a:schemeClr val="accent2"/>
              </a:solidFill>
              <a:ln w="3175">
                <a:solidFill>
                  <a:schemeClr val="tx1"/>
                </a:solidFill>
              </a:ln>
            </c:spPr>
          </c:dPt>
          <c:dPt>
            <c:idx val="8"/>
            <c:invertIfNegative val="0"/>
            <c:bubble3D val="0"/>
            <c:spPr>
              <a:solidFill>
                <a:srgbClr val="C5FFFE"/>
              </a:solidFill>
              <a:ln w="3175">
                <a:solidFill>
                  <a:schemeClr val="tx1"/>
                </a:solidFill>
              </a:ln>
            </c:spPr>
          </c:dPt>
          <c:dPt>
            <c:idx val="9"/>
            <c:invertIfNegative val="0"/>
            <c:bubble3D val="0"/>
            <c:spPr>
              <a:solidFill>
                <a:schemeClr val="accent2"/>
              </a:solidFill>
              <a:ln w="3175">
                <a:solidFill>
                  <a:schemeClr val="tx1"/>
                </a:solidFill>
              </a:ln>
            </c:spPr>
          </c:dPt>
          <c:dPt>
            <c:idx val="11"/>
            <c:invertIfNegative val="0"/>
            <c:bubble3D val="0"/>
            <c:spPr>
              <a:solidFill>
                <a:srgbClr val="FFCC00"/>
              </a:solidFill>
              <a:ln w="3175">
                <a:solidFill>
                  <a:schemeClr val="tx1"/>
                </a:solidFill>
              </a:ln>
            </c:spPr>
          </c:dPt>
          <c:dLbls>
            <c:numFmt formatCode="0.0%" sourceLinked="0"/>
            <c:spPr>
              <a:noFill/>
              <a:ln w="19036">
                <a:noFill/>
              </a:ln>
            </c:spPr>
            <c:showLegendKey val="0"/>
            <c:showVal val="1"/>
            <c:showCatName val="0"/>
            <c:showSerName val="0"/>
            <c:showPercent val="0"/>
            <c:showBubbleSize val="0"/>
            <c:showLeaderLines val="0"/>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Sheet1!$C$2:$C$11</c:f>
              <c:numCache>
                <c:formatCode>0.0%</c:formatCode>
                <c:ptCount val="10"/>
                <c:pt idx="0">
                  <c:v>0.76900000000000002</c:v>
                </c:pt>
                <c:pt idx="1">
                  <c:v>0.55800000000000005</c:v>
                </c:pt>
                <c:pt idx="2">
                  <c:v>0.39300000000000002</c:v>
                </c:pt>
                <c:pt idx="3">
                  <c:v>0.27800000000000002</c:v>
                </c:pt>
                <c:pt idx="4">
                  <c:v>0.28799999999999998</c:v>
                </c:pt>
                <c:pt idx="5">
                  <c:v>0.249</c:v>
                </c:pt>
                <c:pt idx="6">
                  <c:v>0.77700000000000002</c:v>
                </c:pt>
                <c:pt idx="7">
                  <c:v>0.59899999999999998</c:v>
                </c:pt>
                <c:pt idx="8">
                  <c:v>0.55800000000000005</c:v>
                </c:pt>
                <c:pt idx="9">
                  <c:v>0.40100000000000002</c:v>
                </c:pt>
              </c:numCache>
            </c:numRef>
          </c:val>
        </c:ser>
        <c:dLbls>
          <c:showLegendKey val="0"/>
          <c:showVal val="0"/>
          <c:showCatName val="0"/>
          <c:showSerName val="0"/>
          <c:showPercent val="0"/>
          <c:showBubbleSize val="0"/>
        </c:dLbls>
        <c:gapWidth val="31"/>
        <c:overlap val="100"/>
        <c:axId val="53877760"/>
        <c:axId val="90532672"/>
      </c:barChart>
      <c:catAx>
        <c:axId val="53877760"/>
        <c:scaling>
          <c:orientation val="minMax"/>
        </c:scaling>
        <c:delete val="0"/>
        <c:axPos val="b"/>
        <c:majorGridlines/>
        <c:majorTickMark val="none"/>
        <c:minorTickMark val="none"/>
        <c:tickLblPos val="none"/>
        <c:crossAx val="90532672"/>
        <c:crosses val="autoZero"/>
        <c:auto val="1"/>
        <c:lblAlgn val="ctr"/>
        <c:lblOffset val="100"/>
        <c:tickLblSkip val="2"/>
        <c:tickMarkSkip val="2"/>
        <c:noMultiLvlLbl val="0"/>
      </c:catAx>
      <c:valAx>
        <c:axId val="9053267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3877760"/>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9068825910931265E-2"/>
          <c:y val="2.3622047244094488E-2"/>
          <c:w val="0.87314439946020062"/>
          <c:h val="0.84514435695539125"/>
        </c:manualLayout>
      </c:layout>
      <c:barChart>
        <c:barDir val="col"/>
        <c:grouping val="clustered"/>
        <c:varyColors val="0"/>
        <c:ser>
          <c:idx val="0"/>
          <c:order val="0"/>
          <c:tx>
            <c:strRef>
              <c:f>Sheet1!$C$1</c:f>
              <c:strCache>
                <c:ptCount val="1"/>
                <c:pt idx="0">
                  <c:v>comparison</c:v>
                </c:pt>
              </c:strCache>
            </c:strRef>
          </c:tx>
          <c:spPr>
            <a:ln w="3173">
              <a:solidFill>
                <a:schemeClr val="accent5">
                  <a:lumMod val="50000"/>
                </a:schemeClr>
              </a:solidFill>
            </a:ln>
          </c:spPr>
          <c:invertIfNegative val="0"/>
          <c:dLbls>
            <c:dLbl>
              <c:idx val="0"/>
              <c:layout>
                <c:manualLayout>
                  <c:x val="-5.6120659417748164E-3"/>
                  <c:y val="0"/>
                </c:manualLayout>
              </c:layout>
              <c:dLblPos val="outEnd"/>
              <c:showLegendKey val="0"/>
              <c:showVal val="1"/>
              <c:showCatName val="0"/>
              <c:showSerName val="0"/>
              <c:showPercent val="0"/>
              <c:showBubbleSize val="0"/>
            </c:dLbl>
            <c:numFmt formatCode="0.0%" sourceLinked="0"/>
            <c:txPr>
              <a:bodyPr/>
              <a:lstStyle/>
              <a:p>
                <a:pPr>
                  <a:defRPr sz="1394"/>
                </a:pPr>
                <a:endParaRPr lang="en-US"/>
              </a:p>
            </c:txPr>
            <c:dLblPos val="outEnd"/>
            <c:showLegendKey val="0"/>
            <c:showVal val="1"/>
            <c:showCatName val="0"/>
            <c:showSerName val="0"/>
            <c:showPercent val="0"/>
            <c:showBubbleSize val="0"/>
            <c:showLeaderLines val="0"/>
          </c:dLbls>
          <c:cat>
            <c:strRef>
              <c:f>Sheet1!$A$2:$A$9</c:f>
              <c:strCache>
                <c:ptCount val="8"/>
                <c:pt idx="0">
                  <c:v>A or A+</c:v>
                </c:pt>
                <c:pt idx="1">
                  <c:v>A-</c:v>
                </c:pt>
                <c:pt idx="2">
                  <c:v>B+</c:v>
                </c:pt>
                <c:pt idx="3">
                  <c:v>B</c:v>
                </c:pt>
                <c:pt idx="4">
                  <c:v>B-</c:v>
                </c:pt>
                <c:pt idx="5">
                  <c:v>C+</c:v>
                </c:pt>
                <c:pt idx="6">
                  <c:v>C</c:v>
                </c:pt>
                <c:pt idx="7">
                  <c:v>D</c:v>
                </c:pt>
              </c:strCache>
            </c:strRef>
          </c:cat>
          <c:val>
            <c:numRef>
              <c:f>Sheet1!$C$2:$C$9</c:f>
              <c:numCache>
                <c:formatCode>0.0%</c:formatCode>
                <c:ptCount val="8"/>
                <c:pt idx="0">
                  <c:v>7.5999999999999998E-2</c:v>
                </c:pt>
                <c:pt idx="1">
                  <c:v>0.14399999999999999</c:v>
                </c:pt>
                <c:pt idx="2">
                  <c:v>0.32200000000000001</c:v>
                </c:pt>
                <c:pt idx="3">
                  <c:v>0.17799999999999999</c:v>
                </c:pt>
                <c:pt idx="4">
                  <c:v>0.11899999999999999</c:v>
                </c:pt>
                <c:pt idx="5">
                  <c:v>0.11</c:v>
                </c:pt>
                <c:pt idx="6">
                  <c:v>5.0999999999999997E-2</c:v>
                </c:pt>
                <c:pt idx="7">
                  <c:v>0</c:v>
                </c:pt>
              </c:numCache>
            </c:numRef>
          </c:val>
        </c:ser>
        <c:ser>
          <c:idx val="7"/>
          <c:order val="1"/>
          <c:tx>
            <c:strRef>
              <c:f>Sheet1!$B$1</c:f>
              <c:strCache>
                <c:ptCount val="1"/>
                <c:pt idx="0">
                  <c:v>your institution</c:v>
                </c:pt>
              </c:strCache>
            </c:strRef>
          </c:tx>
          <c:spPr>
            <a:solidFill>
              <a:srgbClr val="FFC000"/>
            </a:solidFill>
            <a:ln w="3173">
              <a:solidFill>
                <a:schemeClr val="accent5">
                  <a:lumMod val="50000"/>
                </a:schemeClr>
              </a:solidFill>
            </a:ln>
          </c:spPr>
          <c:invertIfNegative val="0"/>
          <c:dLbls>
            <c:dLbl>
              <c:idx val="1"/>
              <c:layout>
                <c:manualLayout>
                  <c:x val="8.4180989126622727E-3"/>
                  <c:y val="5.4384772263766194E-3"/>
                </c:manualLayout>
              </c:layout>
              <c:dLblPos val="outEnd"/>
              <c:showLegendKey val="0"/>
              <c:showVal val="1"/>
              <c:showCatName val="0"/>
              <c:showSerName val="0"/>
              <c:showPercent val="0"/>
              <c:showBubbleSize val="0"/>
            </c:dLbl>
            <c:dLbl>
              <c:idx val="2"/>
              <c:layout>
                <c:manualLayout>
                  <c:x val="8.4180989126622745E-3"/>
                  <c:y val="0"/>
                </c:manualLayout>
              </c:layout>
              <c:dLblPos val="outEnd"/>
              <c:showLegendKey val="0"/>
              <c:showVal val="1"/>
              <c:showCatName val="0"/>
              <c:showSerName val="0"/>
              <c:showPercent val="0"/>
              <c:showBubbleSize val="0"/>
            </c:dLbl>
            <c:dLbl>
              <c:idx val="3"/>
              <c:layout>
                <c:manualLayout>
                  <c:x val="8.4180989126622727E-3"/>
                  <c:y val="5.4384772263766194E-3"/>
                </c:manualLayout>
              </c:layout>
              <c:dLblPos val="outEnd"/>
              <c:showLegendKey val="0"/>
              <c:showVal val="1"/>
              <c:showCatName val="0"/>
              <c:showSerName val="0"/>
              <c:showPercent val="0"/>
              <c:showBubbleSize val="0"/>
            </c:dLbl>
            <c:txPr>
              <a:bodyPr/>
              <a:lstStyle/>
              <a:p>
                <a:pPr>
                  <a:defRPr sz="1394"/>
                </a:pPr>
                <a:endParaRPr lang="en-US"/>
              </a:p>
            </c:txPr>
            <c:showLegendKey val="0"/>
            <c:showVal val="1"/>
            <c:showCatName val="0"/>
            <c:showSerName val="0"/>
            <c:showPercent val="0"/>
            <c:showBubbleSize val="0"/>
            <c:showLeaderLines val="0"/>
          </c:dLbls>
          <c:cat>
            <c:strRef>
              <c:f>Sheet1!$A$2:$A$9</c:f>
              <c:strCache>
                <c:ptCount val="8"/>
                <c:pt idx="0">
                  <c:v>A or A+</c:v>
                </c:pt>
                <c:pt idx="1">
                  <c:v>A-</c:v>
                </c:pt>
                <c:pt idx="2">
                  <c:v>B+</c:v>
                </c:pt>
                <c:pt idx="3">
                  <c:v>B</c:v>
                </c:pt>
                <c:pt idx="4">
                  <c:v>B-</c:v>
                </c:pt>
                <c:pt idx="5">
                  <c:v>C+</c:v>
                </c:pt>
                <c:pt idx="6">
                  <c:v>C</c:v>
                </c:pt>
                <c:pt idx="7">
                  <c:v>D</c:v>
                </c:pt>
              </c:strCache>
            </c:strRef>
          </c:cat>
          <c:val>
            <c:numRef>
              <c:f>Sheet1!$B$2:$B$9</c:f>
              <c:numCache>
                <c:formatCode>0.0%</c:formatCode>
                <c:ptCount val="8"/>
                <c:pt idx="0">
                  <c:v>0.189</c:v>
                </c:pt>
                <c:pt idx="1">
                  <c:v>0.26600000000000001</c:v>
                </c:pt>
                <c:pt idx="2">
                  <c:v>0.246</c:v>
                </c:pt>
                <c:pt idx="3">
                  <c:v>0.184</c:v>
                </c:pt>
                <c:pt idx="4">
                  <c:v>6.4000000000000001E-2</c:v>
                </c:pt>
                <c:pt idx="5">
                  <c:v>3.9E-2</c:v>
                </c:pt>
                <c:pt idx="6">
                  <c:v>1.0999999999999999E-2</c:v>
                </c:pt>
                <c:pt idx="7">
                  <c:v>1E-3</c:v>
                </c:pt>
              </c:numCache>
            </c:numRef>
          </c:val>
        </c:ser>
        <c:dLbls>
          <c:showLegendKey val="0"/>
          <c:showVal val="1"/>
          <c:showCatName val="0"/>
          <c:showSerName val="0"/>
          <c:showPercent val="0"/>
          <c:showBubbleSize val="0"/>
        </c:dLbls>
        <c:gapWidth val="50"/>
        <c:axId val="41328128"/>
        <c:axId val="40872768"/>
      </c:barChart>
      <c:catAx>
        <c:axId val="41328128"/>
        <c:scaling>
          <c:orientation val="minMax"/>
        </c:scaling>
        <c:delete val="0"/>
        <c:axPos val="b"/>
        <c:numFmt formatCode="General" sourceLinked="1"/>
        <c:majorTickMark val="none"/>
        <c:minorTickMark val="none"/>
        <c:tickLblPos val="nextTo"/>
        <c:txPr>
          <a:bodyPr rot="0" vert="horz"/>
          <a:lstStyle/>
          <a:p>
            <a:pPr>
              <a:defRPr sz="1396"/>
            </a:pPr>
            <a:endParaRPr lang="en-US"/>
          </a:p>
        </c:txPr>
        <c:crossAx val="40872768"/>
        <c:crosses val="autoZero"/>
        <c:auto val="1"/>
        <c:lblAlgn val="ctr"/>
        <c:lblOffset val="100"/>
        <c:tickLblSkip val="1"/>
        <c:tickMarkSkip val="1"/>
        <c:noMultiLvlLbl val="0"/>
      </c:catAx>
      <c:valAx>
        <c:axId val="4087276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41328128"/>
        <c:crosses val="autoZero"/>
        <c:crossBetween val="between"/>
        <c:majorUnit val="0.1"/>
        <c:minorUnit val="4.0000000000000022E-2"/>
      </c:valAx>
      <c:spPr>
        <a:noFill/>
        <a:ln w="25390">
          <a:noFill/>
        </a:ln>
      </c:spPr>
    </c:plotArea>
    <c:plotVisOnly val="1"/>
    <c:dispBlanksAs val="gap"/>
    <c:showDLblsOverMax val="0"/>
  </c:chart>
  <c:spPr>
    <a:noFill/>
    <a:ln>
      <a:noFill/>
    </a:ln>
  </c:spPr>
  <c:txPr>
    <a:bodyPr/>
    <a:lstStyle/>
    <a:p>
      <a:pPr>
        <a:defRPr sz="13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153E-2"/>
          <c:y val="4.0209524323158233E-2"/>
          <c:w val="0.94561598224195342"/>
          <c:h val="0.93282149712092965"/>
        </c:manualLayout>
      </c:layout>
      <c:barChart>
        <c:barDir val="col"/>
        <c:grouping val="stacked"/>
        <c:varyColors val="0"/>
        <c:ser>
          <c:idx val="1"/>
          <c:order val="0"/>
          <c:tx>
            <c:strRef>
              <c:f>Sheet1!$B$1</c:f>
              <c:strCache>
                <c:ptCount val="1"/>
                <c:pt idx="0">
                  <c:v>satisfied</c:v>
                </c:pt>
              </c:strCache>
            </c:strRef>
          </c:tx>
          <c:spPr>
            <a:solidFill>
              <a:srgbClr val="CCFFFF"/>
            </a:solidFill>
            <a:ln w="3175">
              <a:solidFill>
                <a:srgbClr val="7F7F7F">
                  <a:alpha val="51000"/>
                </a:srgbClr>
              </a:solidFill>
            </a:ln>
          </c:spPr>
          <c:invertIfNegative val="0"/>
          <c:dPt>
            <c:idx val="0"/>
            <c:invertIfNegative val="0"/>
            <c:bubble3D val="0"/>
            <c:spPr>
              <a:solidFill>
                <a:schemeClr val="accent1"/>
              </a:solidFill>
              <a:ln w="3175">
                <a:solidFill>
                  <a:srgbClr val="7F7F7F">
                    <a:alpha val="51000"/>
                  </a:srgbClr>
                </a:solidFill>
              </a:ln>
            </c:spPr>
          </c:dPt>
          <c:dPt>
            <c:idx val="1"/>
            <c:invertIfNegative val="0"/>
            <c:bubble3D val="0"/>
            <c:spPr>
              <a:solidFill>
                <a:srgbClr val="FFCC29"/>
              </a:solidFill>
              <a:ln w="3175">
                <a:solidFill>
                  <a:srgbClr val="7F7F7F">
                    <a:alpha val="51000"/>
                  </a:srgbClr>
                </a:solidFill>
              </a:ln>
            </c:spPr>
          </c:dPt>
          <c:dPt>
            <c:idx val="2"/>
            <c:invertIfNegative val="0"/>
            <c:bubble3D val="0"/>
            <c:spPr>
              <a:solidFill>
                <a:schemeClr val="accent1"/>
              </a:solidFill>
              <a:ln w="3175">
                <a:solidFill>
                  <a:srgbClr val="7F7F7F">
                    <a:alpha val="51000"/>
                  </a:srgbClr>
                </a:solidFill>
              </a:ln>
            </c:spPr>
          </c:dPt>
          <c:dPt>
            <c:idx val="3"/>
            <c:invertIfNegative val="0"/>
            <c:bubble3D val="0"/>
            <c:spPr>
              <a:solidFill>
                <a:srgbClr val="FFCC29"/>
              </a:solidFill>
              <a:ln w="3175">
                <a:solidFill>
                  <a:srgbClr val="7F7F7F">
                    <a:alpha val="51000"/>
                  </a:srgbClr>
                </a:solidFill>
              </a:ln>
            </c:spPr>
          </c:dPt>
          <c:dPt>
            <c:idx val="4"/>
            <c:invertIfNegative val="0"/>
            <c:bubble3D val="0"/>
            <c:spPr>
              <a:solidFill>
                <a:schemeClr val="accent1"/>
              </a:solidFill>
              <a:ln w="3175">
                <a:solidFill>
                  <a:srgbClr val="7F7F7F">
                    <a:alpha val="51000"/>
                  </a:srgbClr>
                </a:solidFill>
              </a:ln>
            </c:spPr>
          </c:dPt>
          <c:dPt>
            <c:idx val="5"/>
            <c:invertIfNegative val="0"/>
            <c:bubble3D val="0"/>
            <c:spPr>
              <a:solidFill>
                <a:srgbClr val="FFCC29"/>
              </a:solidFill>
              <a:ln w="3175">
                <a:solidFill>
                  <a:srgbClr val="7F7F7F">
                    <a:alpha val="51000"/>
                  </a:srgbClr>
                </a:solidFill>
              </a:ln>
            </c:spPr>
          </c:dPt>
          <c:dPt>
            <c:idx val="6"/>
            <c:invertIfNegative val="0"/>
            <c:bubble3D val="0"/>
            <c:spPr>
              <a:solidFill>
                <a:schemeClr val="accent1"/>
              </a:solidFill>
              <a:ln w="3175">
                <a:solidFill>
                  <a:srgbClr val="7F7F7F">
                    <a:alpha val="51000"/>
                  </a:srgbClr>
                </a:solidFill>
              </a:ln>
            </c:spPr>
          </c:dPt>
          <c:dPt>
            <c:idx val="7"/>
            <c:invertIfNegative val="0"/>
            <c:bubble3D val="0"/>
            <c:spPr>
              <a:solidFill>
                <a:srgbClr val="FFCC29"/>
              </a:solidFill>
              <a:ln w="3175">
                <a:solidFill>
                  <a:srgbClr val="7F7F7F">
                    <a:alpha val="51000"/>
                  </a:srgbClr>
                </a:solidFill>
              </a:ln>
            </c:spPr>
          </c:dPt>
          <c:dPt>
            <c:idx val="8"/>
            <c:invertIfNegative val="0"/>
            <c:bubble3D val="0"/>
            <c:spPr>
              <a:solidFill>
                <a:schemeClr val="accent1"/>
              </a:solidFill>
              <a:ln w="3175">
                <a:solidFill>
                  <a:srgbClr val="7F7F7F">
                    <a:alpha val="51000"/>
                  </a:srgbClr>
                </a:solidFill>
              </a:ln>
            </c:spPr>
          </c:dPt>
          <c:dPt>
            <c:idx val="9"/>
            <c:invertIfNegative val="0"/>
            <c:bubble3D val="0"/>
            <c:spPr>
              <a:solidFill>
                <a:srgbClr val="FFCC29"/>
              </a:solidFill>
              <a:ln w="3175">
                <a:solidFill>
                  <a:srgbClr val="7F7F7F">
                    <a:alpha val="51000"/>
                  </a:srgbClr>
                </a:solidFill>
              </a:ln>
            </c:spPr>
          </c:dPt>
          <c:dPt>
            <c:idx val="10"/>
            <c:invertIfNegative val="0"/>
            <c:bubble3D val="0"/>
            <c:spPr>
              <a:solidFill>
                <a:schemeClr val="accent1"/>
              </a:solidFill>
              <a:ln w="3175">
                <a:solidFill>
                  <a:srgbClr val="7F7F7F">
                    <a:alpha val="51000"/>
                  </a:srgbClr>
                </a:solidFill>
              </a:ln>
            </c:spPr>
          </c:dPt>
          <c:dPt>
            <c:idx val="11"/>
            <c:invertIfNegative val="0"/>
            <c:bubble3D val="0"/>
            <c:spPr>
              <a:solidFill>
                <a:srgbClr val="FFCC29"/>
              </a:solidFill>
              <a:ln w="3175">
                <a:solidFill>
                  <a:srgbClr val="7F7F7F">
                    <a:alpha val="51000"/>
                  </a:srgbClr>
                </a:solidFill>
              </a:ln>
            </c:spPr>
          </c:dPt>
          <c:dLbls>
            <c:dLbl>
              <c:idx val="8"/>
              <c:layout>
                <c:manualLayout>
                  <c:x val="1.4044943820224634E-3"/>
                  <c:y val="3.4246575342464602E-3"/>
                </c:manualLayout>
              </c:layout>
              <c:numFmt formatCode="0.0%" sourceLinked="0"/>
              <c:spPr>
                <a:noFill/>
                <a:ln w="19066">
                  <a:noFill/>
                </a:ln>
              </c:spPr>
              <c:txPr>
                <a:bodyPr/>
                <a:lstStyle/>
                <a:p>
                  <a:pPr>
                    <a:defRPr/>
                  </a:pPr>
                  <a:endParaRPr lang="en-US"/>
                </a:p>
              </c:txPr>
              <c:dLblPos val="ctr"/>
              <c:showLegendKey val="0"/>
              <c:showVal val="1"/>
              <c:showCatName val="0"/>
              <c:showSerName val="0"/>
              <c:showPercent val="0"/>
              <c:showBubbleSize val="0"/>
            </c:dLbl>
            <c:numFmt formatCode="0.0%" sourceLinked="0"/>
            <c:spPr>
              <a:noFill/>
              <a:ln w="19066">
                <a:noFill/>
              </a:ln>
            </c:spPr>
            <c:showLegendKey val="0"/>
            <c:showVal val="1"/>
            <c:showCatName val="0"/>
            <c:showSerName val="0"/>
            <c:showPercent val="0"/>
            <c:showBubbleSize val="0"/>
            <c:showLeaderLines val="0"/>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Sheet1!$B$2:$B$9</c:f>
              <c:numCache>
                <c:formatCode>0.0%</c:formatCode>
                <c:ptCount val="8"/>
                <c:pt idx="0">
                  <c:v>0.35799999999999998</c:v>
                </c:pt>
                <c:pt idx="1">
                  <c:v>0.374</c:v>
                </c:pt>
                <c:pt idx="2">
                  <c:v>0.33300000000000002</c:v>
                </c:pt>
                <c:pt idx="3">
                  <c:v>0.34599999999999997</c:v>
                </c:pt>
                <c:pt idx="4">
                  <c:v>0.40300000000000002</c:v>
                </c:pt>
                <c:pt idx="5">
                  <c:v>0.37</c:v>
                </c:pt>
                <c:pt idx="6">
                  <c:v>0.41799999999999998</c:v>
                </c:pt>
                <c:pt idx="7">
                  <c:v>0.38900000000000001</c:v>
                </c:pt>
              </c:numCache>
            </c:numRef>
          </c:val>
        </c:ser>
        <c:ser>
          <c:idx val="0"/>
          <c:order val="1"/>
          <c:tx>
            <c:strRef>
              <c:f>Sheet1!$C$1</c:f>
              <c:strCache>
                <c:ptCount val="1"/>
                <c:pt idx="0">
                  <c:v>very satisfied</c:v>
                </c:pt>
              </c:strCache>
            </c:strRef>
          </c:tx>
          <c:spPr>
            <a:solidFill>
              <a:schemeClr val="accent2"/>
            </a:solidFill>
            <a:ln w="3175">
              <a:solidFill>
                <a:srgbClr val="7F7F7F">
                  <a:alpha val="50000"/>
                </a:srgbClr>
              </a:solidFill>
            </a:ln>
          </c:spPr>
          <c:invertIfNegative val="0"/>
          <c:dPt>
            <c:idx val="0"/>
            <c:invertIfNegative val="0"/>
            <c:bubble3D val="0"/>
            <c:spPr>
              <a:solidFill>
                <a:srgbClr val="C5FFFE"/>
              </a:solidFill>
              <a:ln w="3175">
                <a:solidFill>
                  <a:srgbClr val="7F7F7F">
                    <a:alpha val="50000"/>
                  </a:srgbClr>
                </a:solidFill>
              </a:ln>
            </c:spPr>
          </c:dPt>
          <c:dPt>
            <c:idx val="2"/>
            <c:invertIfNegative val="0"/>
            <c:bubble3D val="0"/>
            <c:spPr>
              <a:solidFill>
                <a:srgbClr val="C5FFFE"/>
              </a:solidFill>
              <a:ln w="3175">
                <a:solidFill>
                  <a:srgbClr val="7F7F7F">
                    <a:alpha val="50000"/>
                  </a:srgbClr>
                </a:solidFill>
              </a:ln>
            </c:spPr>
          </c:dPt>
          <c:dPt>
            <c:idx val="4"/>
            <c:invertIfNegative val="0"/>
            <c:bubble3D val="0"/>
            <c:spPr>
              <a:solidFill>
                <a:srgbClr val="C5FFFE"/>
              </a:solidFill>
              <a:ln w="3175">
                <a:solidFill>
                  <a:srgbClr val="7F7F7F">
                    <a:alpha val="50000"/>
                  </a:srgbClr>
                </a:solidFill>
              </a:ln>
            </c:spPr>
          </c:dPt>
          <c:dPt>
            <c:idx val="6"/>
            <c:invertIfNegative val="0"/>
            <c:bubble3D val="0"/>
            <c:spPr>
              <a:solidFill>
                <a:srgbClr val="C5FFFE"/>
              </a:solidFill>
              <a:ln w="3175">
                <a:solidFill>
                  <a:srgbClr val="7F7F7F">
                    <a:alpha val="50000"/>
                  </a:srgbClr>
                </a:solidFill>
              </a:ln>
            </c:spPr>
          </c:dPt>
          <c:dPt>
            <c:idx val="8"/>
            <c:invertIfNegative val="0"/>
            <c:bubble3D val="0"/>
            <c:spPr>
              <a:solidFill>
                <a:srgbClr val="C5FFFE"/>
              </a:solidFill>
              <a:ln w="3175">
                <a:solidFill>
                  <a:srgbClr val="7F7F7F">
                    <a:alpha val="50000"/>
                  </a:srgbClr>
                </a:solidFill>
              </a:ln>
            </c:spPr>
          </c:dPt>
          <c:dPt>
            <c:idx val="10"/>
            <c:invertIfNegative val="0"/>
            <c:bubble3D val="0"/>
            <c:spPr>
              <a:solidFill>
                <a:srgbClr val="C5FFFE"/>
              </a:solidFill>
              <a:ln w="3175">
                <a:solidFill>
                  <a:srgbClr val="7F7F7F">
                    <a:alpha val="50000"/>
                  </a:srgbClr>
                </a:solidFill>
              </a:ln>
            </c:spPr>
          </c:dPt>
          <c:dLbls>
            <c:numFmt formatCode="0.0%" sourceLinked="0"/>
            <c:spPr>
              <a:noFill/>
              <a:ln w="19066">
                <a:noFill/>
              </a:ln>
            </c:spPr>
            <c:showLegendKey val="0"/>
            <c:showVal val="1"/>
            <c:showCatName val="0"/>
            <c:showSerName val="0"/>
            <c:showPercent val="0"/>
            <c:showBubbleSize val="0"/>
            <c:showLeaderLines val="0"/>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Sheet1!$C$2:$C$9</c:f>
              <c:numCache>
                <c:formatCode>0.0%</c:formatCode>
                <c:ptCount val="8"/>
                <c:pt idx="0">
                  <c:v>0.3</c:v>
                </c:pt>
                <c:pt idx="1">
                  <c:v>0.19400000000000001</c:v>
                </c:pt>
                <c:pt idx="2">
                  <c:v>0.188</c:v>
                </c:pt>
                <c:pt idx="3">
                  <c:v>0.23499999999999999</c:v>
                </c:pt>
                <c:pt idx="4">
                  <c:v>0.22700000000000001</c:v>
                </c:pt>
                <c:pt idx="5">
                  <c:v>0.17599999999999999</c:v>
                </c:pt>
                <c:pt idx="6">
                  <c:v>0.39300000000000002</c:v>
                </c:pt>
                <c:pt idx="7">
                  <c:v>0.35399999999999998</c:v>
                </c:pt>
              </c:numCache>
            </c:numRef>
          </c:val>
        </c:ser>
        <c:dLbls>
          <c:showLegendKey val="0"/>
          <c:showVal val="0"/>
          <c:showCatName val="0"/>
          <c:showSerName val="0"/>
          <c:showPercent val="0"/>
          <c:showBubbleSize val="0"/>
        </c:dLbls>
        <c:gapWidth val="44"/>
        <c:overlap val="100"/>
        <c:axId val="54187520"/>
        <c:axId val="90534976"/>
      </c:barChart>
      <c:catAx>
        <c:axId val="54187520"/>
        <c:scaling>
          <c:orientation val="minMax"/>
        </c:scaling>
        <c:delete val="0"/>
        <c:axPos val="b"/>
        <c:majorGridlines/>
        <c:majorTickMark val="none"/>
        <c:minorTickMark val="none"/>
        <c:tickLblPos val="none"/>
        <c:crossAx val="90534976"/>
        <c:crosses val="autoZero"/>
        <c:auto val="1"/>
        <c:lblAlgn val="ctr"/>
        <c:lblOffset val="100"/>
        <c:tickLblSkip val="2"/>
        <c:tickMarkSkip val="2"/>
        <c:noMultiLvlLbl val="0"/>
      </c:catAx>
      <c:valAx>
        <c:axId val="9053497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418752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154E-2"/>
          <c:y val="2.8790786948176578E-2"/>
          <c:w val="0.94561598224195342"/>
          <c:h val="0.93282149712092954"/>
        </c:manualLayout>
      </c:layout>
      <c:barChart>
        <c:barDir val="col"/>
        <c:grouping val="clustered"/>
        <c:varyColors val="0"/>
        <c:ser>
          <c:idx val="1"/>
          <c:order val="0"/>
          <c:tx>
            <c:strRef>
              <c:f>Sheet1!$B$1</c:f>
              <c:strCache>
                <c:ptCount val="1"/>
                <c:pt idx="0">
                  <c:v>Your Institution</c:v>
                </c:pt>
              </c:strCache>
            </c:strRef>
          </c:tx>
          <c:spPr>
            <a:solidFill>
              <a:schemeClr val="accent1"/>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Definitely Less</c:v>
                </c:pt>
                <c:pt idx="1">
                  <c:v>Probably Yes</c:v>
                </c:pt>
                <c:pt idx="2">
                  <c:v>Probably No</c:v>
                </c:pt>
                <c:pt idx="3">
                  <c:v>Definitely No</c:v>
                </c:pt>
              </c:strCache>
            </c:strRef>
          </c:cat>
          <c:val>
            <c:numRef>
              <c:f>Sheet1!$B$2:$B$5</c:f>
              <c:numCache>
                <c:formatCode>0.0%</c:formatCode>
                <c:ptCount val="4"/>
                <c:pt idx="0">
                  <c:v>0.39300000000000002</c:v>
                </c:pt>
                <c:pt idx="1">
                  <c:v>0.41</c:v>
                </c:pt>
                <c:pt idx="2" formatCode="0%">
                  <c:v>0.17199999999999999</c:v>
                </c:pt>
                <c:pt idx="3" formatCode="0%">
                  <c:v>2.5000000000000001E-2</c:v>
                </c:pt>
              </c:numCache>
            </c:numRef>
          </c:val>
        </c:ser>
        <c:ser>
          <c:idx val="0"/>
          <c:order val="1"/>
          <c:tx>
            <c:strRef>
              <c:f>Sheet1!$C$1</c:f>
              <c:strCache>
                <c:ptCount val="1"/>
                <c:pt idx="0">
                  <c:v>Comp Group</c:v>
                </c:pt>
              </c:strCache>
            </c:strRef>
          </c:tx>
          <c:spPr>
            <a:solidFill>
              <a:srgbClr val="FFC000"/>
            </a:solidFill>
            <a:ln w="3175">
              <a:solidFill>
                <a:schemeClr val="tx1"/>
              </a:solidFill>
            </a:ln>
          </c:spPr>
          <c:invertIfNegative val="0"/>
          <c:dLbls>
            <c:numFmt formatCode="0.0%" sourceLinked="0"/>
            <c:spPr>
              <a:noFill/>
              <a:ln w="19098">
                <a:noFill/>
              </a:ln>
            </c:spPr>
            <c:showLegendKey val="0"/>
            <c:showVal val="1"/>
            <c:showCatName val="0"/>
            <c:showSerName val="0"/>
            <c:showPercent val="0"/>
            <c:showBubbleSize val="0"/>
            <c:showLeaderLines val="0"/>
          </c:dLbls>
          <c:cat>
            <c:strRef>
              <c:f>Sheet1!$A$2:$A$5</c:f>
              <c:strCache>
                <c:ptCount val="4"/>
                <c:pt idx="0">
                  <c:v>Definitely Less</c:v>
                </c:pt>
                <c:pt idx="1">
                  <c:v>Probably Yes</c:v>
                </c:pt>
                <c:pt idx="2">
                  <c:v>Probably No</c:v>
                </c:pt>
                <c:pt idx="3">
                  <c:v>Definitely No</c:v>
                </c:pt>
              </c:strCache>
            </c:strRef>
          </c:cat>
          <c:val>
            <c:numRef>
              <c:f>Sheet1!$C$2:$C$5</c:f>
              <c:numCache>
                <c:formatCode>0.0%</c:formatCode>
                <c:ptCount val="4"/>
                <c:pt idx="0">
                  <c:v>0.41199999999999998</c:v>
                </c:pt>
                <c:pt idx="1">
                  <c:v>0.39400000000000002</c:v>
                </c:pt>
                <c:pt idx="2" formatCode="0%">
                  <c:v>0.14599999999999999</c:v>
                </c:pt>
                <c:pt idx="3" formatCode="0%">
                  <c:v>4.8000000000000001E-2</c:v>
                </c:pt>
              </c:numCache>
            </c:numRef>
          </c:val>
        </c:ser>
        <c:dLbls>
          <c:showLegendKey val="0"/>
          <c:showVal val="0"/>
          <c:showCatName val="0"/>
          <c:showSerName val="0"/>
          <c:showPercent val="0"/>
          <c:showBubbleSize val="0"/>
        </c:dLbls>
        <c:gapWidth val="70"/>
        <c:axId val="54341120"/>
        <c:axId val="42287104"/>
      </c:barChart>
      <c:catAx>
        <c:axId val="54341120"/>
        <c:scaling>
          <c:orientation val="minMax"/>
        </c:scaling>
        <c:delete val="0"/>
        <c:axPos val="b"/>
        <c:majorTickMark val="none"/>
        <c:minorTickMark val="none"/>
        <c:tickLblPos val="none"/>
        <c:crossAx val="42287104"/>
        <c:crosses val="autoZero"/>
        <c:auto val="1"/>
        <c:lblAlgn val="ctr"/>
        <c:lblOffset val="100"/>
        <c:noMultiLvlLbl val="0"/>
      </c:catAx>
      <c:valAx>
        <c:axId val="42287104"/>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5434112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691"/>
          <c:y val="0.13945886764154483"/>
          <c:w val="0.65990911136108743"/>
          <c:h val="0.71597633136094652"/>
        </c:manualLayout>
      </c:layout>
      <c:barChart>
        <c:barDir val="col"/>
        <c:grouping val="clustered"/>
        <c:varyColors val="0"/>
        <c:ser>
          <c:idx val="0"/>
          <c:order val="0"/>
          <c:tx>
            <c:strRef>
              <c:f>Sheet1!$B$1</c:f>
              <c:strCache>
                <c:ptCount val="1"/>
                <c:pt idx="0">
                  <c:v>Institution</c:v>
                </c:pt>
              </c:strCache>
            </c:strRef>
          </c:tx>
          <c:spPr>
            <a:solidFill>
              <a:schemeClr val="accent1"/>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dLbls>
          <c:cat>
            <c:strRef>
              <c:f>Sheet1!$A$2:$A$2</c:f>
              <c:strCache>
                <c:ptCount val="1"/>
                <c:pt idx="0">
                  <c:v>Borrowed money to help pay for college</c:v>
                </c:pt>
              </c:strCache>
            </c:strRef>
          </c:cat>
          <c:val>
            <c:numRef>
              <c:f>Sheet1!$B$2:$B$2</c:f>
              <c:numCache>
                <c:formatCode>0.0%</c:formatCode>
                <c:ptCount val="1"/>
                <c:pt idx="0">
                  <c:v>0.59199999999999997</c:v>
                </c:pt>
              </c:numCache>
            </c:numRef>
          </c:val>
        </c:ser>
        <c:ser>
          <c:idx val="1"/>
          <c:order val="1"/>
          <c:tx>
            <c:strRef>
              <c:f>Sheet1!$C$1</c:f>
              <c:strCache>
                <c:ptCount val="1"/>
                <c:pt idx="0">
                  <c:v>Comparison</c:v>
                </c:pt>
              </c:strCache>
            </c:strRef>
          </c:tx>
          <c:spPr>
            <a:solidFill>
              <a:srgbClr val="FFCC00"/>
            </a:solidFill>
            <a:ln w="3173">
              <a:solidFill>
                <a:schemeClr val="accent5">
                  <a:lumMod val="50000"/>
                </a:schemeClr>
              </a:solidFill>
            </a:ln>
          </c:spPr>
          <c:invertIfNegative val="0"/>
          <c:dLbls>
            <c:spPr>
              <a:noFill/>
              <a:ln w="31283">
                <a:noFill/>
              </a:ln>
            </c:spPr>
            <c:txPr>
              <a:bodyPr/>
              <a:lstStyle/>
              <a:p>
                <a:pPr>
                  <a:defRPr sz="1396"/>
                </a:pPr>
                <a:endParaRPr lang="en-US"/>
              </a:p>
            </c:txPr>
            <c:showLegendKey val="0"/>
            <c:showVal val="1"/>
            <c:showCatName val="0"/>
            <c:showSerName val="0"/>
            <c:showPercent val="0"/>
            <c:showBubbleSize val="0"/>
            <c:showLeaderLines val="0"/>
          </c:dLbls>
          <c:cat>
            <c:strRef>
              <c:f>Sheet1!$A$2:$A$2</c:f>
              <c:strCache>
                <c:ptCount val="1"/>
                <c:pt idx="0">
                  <c:v>Borrowed money to help pay for college</c:v>
                </c:pt>
              </c:strCache>
            </c:strRef>
          </c:cat>
          <c:val>
            <c:numRef>
              <c:f>Sheet1!$C$2:$C$2</c:f>
              <c:numCache>
                <c:formatCode>0.0%</c:formatCode>
                <c:ptCount val="1"/>
                <c:pt idx="0">
                  <c:v>0.495</c:v>
                </c:pt>
              </c:numCache>
            </c:numRef>
          </c:val>
        </c:ser>
        <c:dLbls>
          <c:showLegendKey val="0"/>
          <c:showVal val="0"/>
          <c:showCatName val="0"/>
          <c:showSerName val="0"/>
          <c:showPercent val="0"/>
          <c:showBubbleSize val="0"/>
        </c:dLbls>
        <c:gapWidth val="340"/>
        <c:overlap val="-50"/>
        <c:axId val="42674688"/>
        <c:axId val="40875648"/>
      </c:barChart>
      <c:catAx>
        <c:axId val="42674688"/>
        <c:scaling>
          <c:orientation val="minMax"/>
        </c:scaling>
        <c:delete val="0"/>
        <c:axPos val="b"/>
        <c:numFmt formatCode="0%" sourceLinked="1"/>
        <c:majorTickMark val="none"/>
        <c:minorTickMark val="none"/>
        <c:tickLblPos val="nextTo"/>
        <c:txPr>
          <a:bodyPr rot="0" vert="horz"/>
          <a:lstStyle/>
          <a:p>
            <a:pPr>
              <a:defRPr sz="1398" b="1"/>
            </a:pPr>
            <a:endParaRPr lang="en-US"/>
          </a:p>
        </c:txPr>
        <c:crossAx val="40875648"/>
        <c:crosses val="autoZero"/>
        <c:auto val="1"/>
        <c:lblAlgn val="ctr"/>
        <c:lblOffset val="100"/>
        <c:tickLblSkip val="1"/>
        <c:tickMarkSkip val="1"/>
        <c:noMultiLvlLbl val="0"/>
      </c:catAx>
      <c:valAx>
        <c:axId val="40875648"/>
        <c:scaling>
          <c:orientation val="minMax"/>
          <c:max val="1"/>
        </c:scaling>
        <c:delete val="0"/>
        <c:axPos val="l"/>
        <c:numFmt formatCode="0%" sourceLinked="0"/>
        <c:majorTickMark val="none"/>
        <c:minorTickMark val="none"/>
        <c:tickLblPos val="nextTo"/>
        <c:txPr>
          <a:bodyPr rot="0" vert="horz"/>
          <a:lstStyle/>
          <a:p>
            <a:pPr>
              <a:defRPr sz="1395"/>
            </a:pPr>
            <a:endParaRPr lang="en-US"/>
          </a:p>
        </c:txPr>
        <c:crossAx val="42674688"/>
        <c:crosses val="autoZero"/>
        <c:crossBetween val="between"/>
        <c:majorUnit val="0.1"/>
        <c:minorUnit val="2.0000000000000014E-2"/>
      </c:valAx>
      <c:spPr>
        <a:noFill/>
        <a:ln w="25390">
          <a:noFill/>
        </a:ln>
      </c:spPr>
    </c:plotArea>
    <c:plotVisOnly val="1"/>
    <c:dispBlanksAs val="gap"/>
    <c:showDLblsOverMax val="0"/>
  </c:chart>
  <c:spPr>
    <a:noFill/>
    <a:ln>
      <a:noFill/>
    </a:ln>
  </c:spPr>
  <c:txPr>
    <a:bodyPr/>
    <a:lstStyle/>
    <a:p>
      <a:pPr>
        <a:defRPr sz="148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92"/>
            </a:pPr>
            <a:r>
              <a:rPr lang="en-US" sz="1392" dirty="0"/>
              <a:t>Sources of Funding for College Expenses</a:t>
            </a:r>
          </a:p>
        </c:rich>
      </c:tx>
      <c:layout>
        <c:manualLayout>
          <c:xMode val="edge"/>
          <c:yMode val="edge"/>
          <c:x val="0.259628904768408"/>
          <c:y val="3.1907934585100134E-2"/>
        </c:manualLayout>
      </c:layout>
      <c:overlay val="0"/>
      <c:spPr>
        <a:noFill/>
        <a:ln w="25314">
          <a:noFill/>
        </a:ln>
      </c:spPr>
    </c:title>
    <c:autoTitleDeleted val="0"/>
    <c:plotArea>
      <c:layout>
        <c:manualLayout>
          <c:layoutTarget val="inner"/>
          <c:xMode val="edge"/>
          <c:yMode val="edge"/>
          <c:x val="0.25862068965517282"/>
          <c:y val="0.11688311688311689"/>
          <c:w val="0.68390804597701149"/>
          <c:h val="0.77056277056277067"/>
        </c:manualLayout>
      </c:layout>
      <c:barChart>
        <c:barDir val="bar"/>
        <c:grouping val="clustered"/>
        <c:varyColors val="0"/>
        <c:dLbls>
          <c:showLegendKey val="0"/>
          <c:showVal val="0"/>
          <c:showCatName val="0"/>
          <c:showSerName val="0"/>
          <c:showPercent val="0"/>
          <c:showBubbleSize val="0"/>
        </c:dLbls>
        <c:gapWidth val="50"/>
        <c:axId val="42754560"/>
        <c:axId val="40920192"/>
      </c:barChart>
      <c:catAx>
        <c:axId val="42754560"/>
        <c:scaling>
          <c:orientation val="minMax"/>
        </c:scaling>
        <c:delete val="1"/>
        <c:axPos val="l"/>
        <c:numFmt formatCode="General" sourceLinked="1"/>
        <c:majorTickMark val="none"/>
        <c:minorTickMark val="none"/>
        <c:tickLblPos val="none"/>
        <c:crossAx val="40920192"/>
        <c:crosses val="autoZero"/>
        <c:auto val="1"/>
        <c:lblAlgn val="ctr"/>
        <c:lblOffset val="100"/>
        <c:tickLblSkip val="1"/>
        <c:tickMarkSkip val="1"/>
        <c:noMultiLvlLbl val="0"/>
      </c:catAx>
      <c:valAx>
        <c:axId val="40920192"/>
        <c:scaling>
          <c:orientation val="minMax"/>
          <c:max val="1"/>
          <c:min val="0"/>
        </c:scaling>
        <c:delete val="0"/>
        <c:axPos val="b"/>
        <c:numFmt formatCode="0%" sourceLinked="0"/>
        <c:majorTickMark val="none"/>
        <c:minorTickMark val="none"/>
        <c:tickLblPos val="nextTo"/>
        <c:txPr>
          <a:bodyPr rot="0" vert="horz"/>
          <a:lstStyle/>
          <a:p>
            <a:pPr>
              <a:defRPr sz="1397"/>
            </a:pPr>
            <a:endParaRPr lang="en-US"/>
          </a:p>
        </c:txPr>
        <c:crossAx val="42754560"/>
        <c:crosses val="autoZero"/>
        <c:crossBetween val="between"/>
        <c:majorUnit val="0.1"/>
        <c:minorUnit val="4.0000000000000022E-2"/>
      </c:valAx>
      <c:spPr>
        <a:noFill/>
        <a:ln w="25387">
          <a:noFill/>
        </a:ln>
      </c:spPr>
    </c:plotArea>
    <c:plotVisOnly val="1"/>
    <c:dispBlanksAs val="gap"/>
    <c:showDLblsOverMax val="0"/>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Comparison Group</c:v>
                </c:pt>
              </c:strCache>
            </c:strRef>
          </c:tx>
          <c:spPr>
            <a:solidFill>
              <a:srgbClr val="FFCC29"/>
            </a:solidFill>
          </c:spPr>
          <c:invertIfNegative val="0"/>
          <c:dLbls>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0.182</c:v>
                </c:pt>
                <c:pt idx="1">
                  <c:v>0.626</c:v>
                </c:pt>
                <c:pt idx="2">
                  <c:v>0.77599999999999991</c:v>
                </c:pt>
                <c:pt idx="3">
                  <c:v>0.63800000000000001</c:v>
                </c:pt>
                <c:pt idx="4">
                  <c:v>0.84799999999999998</c:v>
                </c:pt>
              </c:numCache>
            </c:numRef>
          </c:val>
        </c:ser>
        <c:ser>
          <c:idx val="1"/>
          <c:order val="1"/>
          <c:tx>
            <c:strRef>
              <c:f>Sheet1!$C$1</c:f>
              <c:strCache>
                <c:ptCount val="1"/>
                <c:pt idx="0">
                  <c:v>Your Institution</c:v>
                </c:pt>
              </c:strCache>
            </c:strRef>
          </c:tx>
          <c:spPr>
            <a:solidFill>
              <a:schemeClr val="accent5">
                <a:lumMod val="75000"/>
              </a:schemeClr>
            </a:solidFill>
          </c:spPr>
          <c:invertIfNegative val="0"/>
          <c:dLbls>
            <c:txPr>
              <a:bodyPr/>
              <a:lstStyle/>
              <a:p>
                <a:pPr>
                  <a:defRPr sz="1400" b="1">
                    <a:solidFill>
                      <a:schemeClr val="accent5">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0.22</c:v>
                </c:pt>
                <c:pt idx="1">
                  <c:v>0.73</c:v>
                </c:pt>
                <c:pt idx="2">
                  <c:v>0.873</c:v>
                </c:pt>
                <c:pt idx="3">
                  <c:v>0.78299999999999992</c:v>
                </c:pt>
                <c:pt idx="4">
                  <c:v>0.86599999999999988</c:v>
                </c:pt>
              </c:numCache>
            </c:numRef>
          </c:val>
        </c:ser>
        <c:dLbls>
          <c:showLegendKey val="0"/>
          <c:showVal val="1"/>
          <c:showCatName val="0"/>
          <c:showSerName val="0"/>
          <c:showPercent val="0"/>
          <c:showBubbleSize val="0"/>
        </c:dLbls>
        <c:gapWidth val="34"/>
        <c:axId val="42673664"/>
        <c:axId val="40924224"/>
      </c:barChart>
      <c:catAx>
        <c:axId val="42673664"/>
        <c:scaling>
          <c:orientation val="minMax"/>
        </c:scaling>
        <c:delete val="0"/>
        <c:axPos val="l"/>
        <c:majorTickMark val="out"/>
        <c:minorTickMark val="none"/>
        <c:tickLblPos val="nextTo"/>
        <c:txPr>
          <a:bodyPr/>
          <a:lstStyle/>
          <a:p>
            <a:pPr>
              <a:defRPr sz="1600" b="1">
                <a:solidFill>
                  <a:schemeClr val="accent5">
                    <a:lumMod val="50000"/>
                  </a:schemeClr>
                </a:solidFill>
              </a:defRPr>
            </a:pPr>
            <a:endParaRPr lang="en-US"/>
          </a:p>
        </c:txPr>
        <c:crossAx val="40924224"/>
        <c:crosses val="autoZero"/>
        <c:auto val="1"/>
        <c:lblAlgn val="ctr"/>
        <c:lblOffset val="100"/>
        <c:noMultiLvlLbl val="0"/>
      </c:catAx>
      <c:valAx>
        <c:axId val="40924224"/>
        <c:scaling>
          <c:orientation val="minMax"/>
          <c:max val="1"/>
          <c:min val="0"/>
        </c:scaling>
        <c:delete val="0"/>
        <c:axPos val="b"/>
        <c:numFmt formatCode="0%" sourceLinked="0"/>
        <c:majorTickMark val="out"/>
        <c:minorTickMark val="none"/>
        <c:tickLblPos val="nextTo"/>
        <c:txPr>
          <a:bodyPr/>
          <a:lstStyle/>
          <a:p>
            <a:pPr>
              <a:defRPr sz="1400" b="1">
                <a:solidFill>
                  <a:schemeClr val="accent5">
                    <a:lumMod val="50000"/>
                  </a:schemeClr>
                </a:solidFill>
              </a:defRPr>
            </a:pPr>
            <a:endParaRPr lang="en-US"/>
          </a:p>
        </c:txPr>
        <c:crossAx val="42673664"/>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52.53</c:v>
                </c:pt>
                <c:pt idx="1">
                  <c:v>59.1</c:v>
                </c:pt>
              </c:numCache>
            </c:numRef>
          </c:val>
          <c:smooth val="0"/>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52.5</c:v>
                </c:pt>
                <c:pt idx="1">
                  <c:v>57.38</c:v>
                </c:pt>
              </c:numCache>
            </c:numRef>
          </c:val>
          <c:smooth val="0"/>
        </c:ser>
        <c:dLbls>
          <c:showLegendKey val="0"/>
          <c:showVal val="0"/>
          <c:showCatName val="0"/>
          <c:showSerName val="0"/>
          <c:showPercent val="0"/>
          <c:showBubbleSize val="0"/>
        </c:dLbls>
        <c:marker val="1"/>
        <c:smooth val="0"/>
        <c:axId val="42855936"/>
        <c:axId val="44867584"/>
      </c:lineChart>
      <c:catAx>
        <c:axId val="42855936"/>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44867584"/>
        <c:crosses val="autoZero"/>
        <c:auto val="1"/>
        <c:lblAlgn val="ctr"/>
        <c:lblOffset val="100"/>
        <c:noMultiLvlLbl val="0"/>
      </c:catAx>
      <c:valAx>
        <c:axId val="44867584"/>
        <c:scaling>
          <c:orientation val="minMax"/>
          <c:max val="60"/>
          <c:min val="40"/>
        </c:scaling>
        <c:delete val="0"/>
        <c:axPos val="l"/>
        <c:numFmt formatCode="#,##0" sourceLinked="0"/>
        <c:majorTickMark val="none"/>
        <c:minorTickMark val="none"/>
        <c:tickLblPos val="nextTo"/>
        <c:txPr>
          <a:bodyPr/>
          <a:lstStyle/>
          <a:p>
            <a:pPr>
              <a:defRPr sz="1395"/>
            </a:pPr>
            <a:endParaRPr lang="en-US"/>
          </a:p>
        </c:txPr>
        <c:crossAx val="42855936"/>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Institution</c:v>
                </c:pt>
              </c:strCache>
            </c:strRef>
          </c:tx>
          <c:invertIfNegative val="0"/>
          <c:dLbls>
            <c:txPr>
              <a:bodyPr/>
              <a:lstStyle/>
              <a:p>
                <a:pPr algn="ctr">
                  <a:defRPr/>
                </a:pPr>
                <a:endParaRPr lang="en-US"/>
              </a:p>
            </c:txPr>
            <c:dLblPos val="outEnd"/>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Sheet1!$B$2:$B$4</c:f>
              <c:numCache>
                <c:formatCode>0.0</c:formatCode>
                <c:ptCount val="3"/>
                <c:pt idx="0">
                  <c:v>52.73</c:v>
                </c:pt>
                <c:pt idx="1">
                  <c:v>52.73</c:v>
                </c:pt>
                <c:pt idx="2">
                  <c:v>0</c:v>
                </c:pt>
              </c:numCache>
            </c:numRef>
          </c:val>
        </c:ser>
        <c:ser>
          <c:idx val="1"/>
          <c:order val="1"/>
          <c:tx>
            <c:strRef>
              <c:f>Sheet1!$C$1</c:f>
              <c:strCache>
                <c:ptCount val="1"/>
                <c:pt idx="0">
                  <c:v>Comparison</c:v>
                </c:pt>
              </c:strCache>
            </c:strRef>
          </c:tx>
          <c:spPr>
            <a:solidFill>
              <a:srgbClr val="FFCC29"/>
            </a:solidFill>
            <a:ln>
              <a:solidFill>
                <a:srgbClr val="7680AC"/>
              </a:solidFill>
            </a:ln>
          </c:spPr>
          <c:invertIfNegative val="0"/>
          <c:dLbls>
            <c:txPr>
              <a:bodyPr/>
              <a:lstStyle/>
              <a:p>
                <a:pPr algn="ctr">
                  <a:defRPr/>
                </a:pPr>
                <a:endParaRPr lang="en-US"/>
              </a:p>
            </c:txPr>
            <c:dLblPos val="outEnd"/>
            <c:showLegendKey val="0"/>
            <c:showVal val="1"/>
            <c:showCatName val="0"/>
            <c:showSerName val="0"/>
            <c:showPercent val="0"/>
            <c:showBubbleSize val="0"/>
            <c:showLeaderLines val="0"/>
          </c:dLbls>
          <c:cat>
            <c:strRef>
              <c:f>Sheet1!$A$2:$A$4</c:f>
              <c:strCache>
                <c:ptCount val="3"/>
                <c:pt idx="0">
                  <c:v>Graduating Seniors</c:v>
                </c:pt>
                <c:pt idx="1">
                  <c:v>Men</c:v>
                </c:pt>
                <c:pt idx="2">
                  <c:v>Women</c:v>
                </c:pt>
              </c:strCache>
            </c:strRef>
          </c:cat>
          <c:val>
            <c:numRef>
              <c:f>Sheet1!$C$2:$C$4</c:f>
              <c:numCache>
                <c:formatCode>0.0</c:formatCode>
                <c:ptCount val="3"/>
                <c:pt idx="0">
                  <c:v>52.38</c:v>
                </c:pt>
                <c:pt idx="1">
                  <c:v>52.7</c:v>
                </c:pt>
                <c:pt idx="2">
                  <c:v>0</c:v>
                </c:pt>
              </c:numCache>
            </c:numRef>
          </c:val>
        </c:ser>
        <c:dLbls>
          <c:showLegendKey val="0"/>
          <c:showVal val="0"/>
          <c:showCatName val="0"/>
          <c:showSerName val="0"/>
          <c:showPercent val="0"/>
          <c:showBubbleSize val="0"/>
        </c:dLbls>
        <c:gapWidth val="50"/>
        <c:axId val="43066880"/>
        <c:axId val="44873344"/>
      </c:barChart>
      <c:catAx>
        <c:axId val="43066880"/>
        <c:scaling>
          <c:orientation val="minMax"/>
        </c:scaling>
        <c:delete val="0"/>
        <c:axPos val="b"/>
        <c:majorTickMark val="none"/>
        <c:minorTickMark val="none"/>
        <c:tickLblPos val="nextTo"/>
        <c:crossAx val="44873344"/>
        <c:crosses val="autoZero"/>
        <c:auto val="1"/>
        <c:lblAlgn val="ctr"/>
        <c:lblOffset val="100"/>
        <c:noMultiLvlLbl val="0"/>
      </c:catAx>
      <c:valAx>
        <c:axId val="44873344"/>
        <c:scaling>
          <c:orientation val="minMax"/>
          <c:max val="60"/>
          <c:min val="40"/>
        </c:scaling>
        <c:delete val="0"/>
        <c:axPos val="l"/>
        <c:numFmt formatCode="0.0" sourceLinked="1"/>
        <c:majorTickMark val="none"/>
        <c:minorTickMark val="none"/>
        <c:tickLblPos val="nextTo"/>
        <c:crossAx val="43066880"/>
        <c:crosses val="autoZero"/>
        <c:crossBetween val="between"/>
      </c:valAx>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0.26235</cdr:x>
      <cdr:y>0</cdr:y>
    </cdr:from>
    <cdr:to>
      <cdr:x>0.37346</cdr:x>
      <cdr:y>0.18473</cdr:y>
    </cdr:to>
    <cdr:sp macro="" textlink="">
      <cdr:nvSpPr>
        <cdr:cNvPr id="2" name="TextBox 1"/>
        <cdr:cNvSpPr txBox="1"/>
      </cdr:nvSpPr>
      <cdr:spPr>
        <a:xfrm xmlns:a="http://schemas.openxmlformats.org/drawingml/2006/main">
          <a:off x="2159000" y="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chemeClr val="accent5">
                  <a:lumMod val="50000"/>
                </a:schemeClr>
              </a:solidFill>
            </a:rPr>
            <a:t>Sources of Funding for College Expenses</a:t>
          </a:r>
          <a:endParaRPr lang="en-US" sz="1600" b="1" dirty="0">
            <a:solidFill>
              <a:schemeClr val="accent5">
                <a:lumMod val="50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77925" y="693738"/>
            <a:ext cx="4643438" cy="348456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404" y="4410392"/>
            <a:ext cx="5596892" cy="417734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0"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smtClean="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10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smtClean="0"/>
              <a:t>Change in Academic Outcomes is measured by the longitudinal constructs of Habits of Mind and Pluralistic Orientation. </a:t>
            </a:r>
          </a:p>
          <a:p>
            <a:endParaRPr lang="en-US" dirty="0" smtClean="0"/>
          </a:p>
          <a:p>
            <a:r>
              <a:rPr lang="en-US" dirty="0" smtClean="0"/>
              <a:t>The Academic Self-Concept and Faculty Interaction constructs, and items concerning Academic Validation, General Interpersonal</a:t>
            </a:r>
            <a:r>
              <a:rPr lang="en-US" baseline="0" dirty="0" smtClean="0"/>
              <a:t> Validation, </a:t>
            </a:r>
            <a:r>
              <a:rPr lang="en-US" dirty="0" smtClean="0"/>
              <a:t>Academic Outcomes, Academic Enhancement Experiences, Active and Collaborative Learning, and Written and Oral Communication address students’ experiences and outcomes at the end of college.</a:t>
            </a:r>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Habits of Mind during college for your institution and comparison group.</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12</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13</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14</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9451EF-31CF-4AFF-BBD1-38068C859493}" type="slidenum">
              <a:rPr lang="en-US" sz="1200" u="none">
                <a:latin typeface="Arial" charset="0"/>
              </a:rPr>
              <a:pPr algn="r" defTabSz="901843" eaLnBrk="1" hangingPunct="1"/>
              <a:t>15</a:t>
            </a:fld>
            <a:endParaRPr lang="en-US" sz="1200" u="none">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smtClean="0"/>
              <a:t>The question stem for these items is: “How often have professors at your college provided you with…”</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876F58C-EAFC-43F0-A2D1-1513E07A771C}" type="slidenum">
              <a:rPr lang="en-US" sz="1200" u="none">
                <a:latin typeface="Arial" charset="0"/>
              </a:rPr>
              <a:pPr algn="r" defTabSz="901843" eaLnBrk="1" hangingPunct="1"/>
              <a:t>16</a:t>
            </a:fld>
            <a:endParaRPr lang="en-US" sz="1200" u="none">
              <a:latin typeface="Arial"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smtClean="0"/>
              <a:t>The question stem for these items is: “For the activities listed below, please indicate how often you engaged in each during the past year…”</a:t>
            </a:r>
            <a:br>
              <a:rPr lang="en-US" smtClean="0"/>
            </a:br>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17</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“Strongly Agree,” “Agree,” “Disagree,” and “Strongly Disagree.” Only the first two responses are shown here.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18</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smtClean="0"/>
              <a:t>The question stem for these items is: “Please indicate</a:t>
            </a:r>
            <a:r>
              <a:rPr lang="en-US" baseline="0" dirty="0" smtClean="0"/>
              <a:t> your agreement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“Disagree”, and “Strongly</a:t>
            </a:r>
            <a:r>
              <a:rPr lang="en-US" baseline="0" dirty="0" smtClean="0"/>
              <a:t> Disagree</a:t>
            </a:r>
            <a:r>
              <a:rPr lang="en-US" dirty="0" smtClean="0"/>
              <a:t>.” Only the first two responses are shown here.</a:t>
            </a:r>
          </a:p>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19</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smtClean="0"/>
              <a:t>The question stem for this item is: “Since entering college have you…”</a:t>
            </a:r>
          </a:p>
          <a:p>
            <a:pPr eaLnBrk="1" hangingPunct="1"/>
            <a:endParaRPr lang="en-US" dirty="0" smtClean="0"/>
          </a:p>
          <a:p>
            <a:pPr eaLnBrk="1" hangingPunct="1"/>
            <a:r>
              <a:rPr lang="en-US" dirty="0" smtClean="0"/>
              <a:t>The percent of respondents who marked “Yes” is shown.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txBox="1">
            <a:spLocks noGrp="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20</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The question stem for the first item is: “How often in the past year did you…”</a:t>
            </a:r>
          </a:p>
          <a:p>
            <a:pPr eaLnBrk="1" hangingPunct="1"/>
            <a:endParaRPr lang="en-US" smtClean="0"/>
          </a:p>
          <a:p>
            <a:pPr eaLnBrk="1" hangingPunct="1"/>
            <a:r>
              <a:rPr lang="en-US" smtClean="0"/>
              <a:t>The question stem for all other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46DEBAD-5F78-4944-AC61-57960FB21B33}" type="slidenum">
              <a:rPr lang="en-US" sz="1200" u="none">
                <a:latin typeface="Arial" charset="0"/>
              </a:rPr>
              <a:pPr algn="r" defTabSz="901843" eaLnBrk="1" hangingPunct="1"/>
              <a:t>21</a:t>
            </a:fld>
            <a:endParaRPr lang="en-US" sz="1200" u="none">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D1CD7A2-5ADD-44C3-B594-BD5BD48150A6}" type="slidenum">
              <a:rPr lang="en-US" sz="1200" u="none">
                <a:latin typeface="Arial" charset="0"/>
              </a:rPr>
              <a:pPr algn="r" defTabSz="901843" eaLnBrk="1" hangingPunct="1"/>
              <a:t>22</a:t>
            </a:fld>
            <a:endParaRPr lang="en-US" sz="1200" u="none">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a:t>
            </a:r>
          </a:p>
          <a:p>
            <a:pPr eaLnBrk="1" hangingPunct="1"/>
            <a:endParaRPr lang="en-US" smtClean="0"/>
          </a:p>
          <a:p>
            <a:pPr eaLnBrk="1" hangingPunct="1"/>
            <a:r>
              <a:rPr lang="en-US" smtClean="0"/>
              <a:t>Item response options include “Frequently,” “Occasionally,” and “Not at All.” Only the first two responses are shown here.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23</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24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smtClean="0"/>
              <a:t>The impact of students’ participation in co-curricular experiences on students’ civic learning is addressed by the longitudinal constructs of Social Agency and Civic Engagement, and the Leadership and Civic Awareness constructs.</a:t>
            </a:r>
          </a:p>
          <a:p>
            <a:endParaRPr lang="en-US" smtClean="0"/>
          </a:p>
          <a:p>
            <a:r>
              <a:rPr lang="en-US" smtClean="0"/>
              <a:t>Students’ experiences with diverse peers are measured by the Positive Cross-Racial Interaction, Negative Cross-Racial Interaction, and Sense of Belonging constructs, and by diversity and campus climate items. </a:t>
            </a:r>
          </a:p>
          <a:p>
            <a:endParaRPr lang="en-US" smtClean="0"/>
          </a:p>
          <a:p>
            <a:r>
              <a:rPr lang="en-US" smtClean="0"/>
              <a:t>Health and wellness items are also included.</a:t>
            </a:r>
          </a:p>
          <a:p>
            <a:endParaRPr lang="en-US" b="1" smtClean="0"/>
          </a:p>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25</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Longitudinal Construct – this graph shows mean changes in Social Agency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26</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27</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28</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29</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endParaRPr lang="en-US" smtClean="0"/>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31</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32</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smtClean="0"/>
              <a:t>The question stem for these items is: “Please indicate your agreement</a:t>
            </a:r>
            <a:r>
              <a:rPr lang="en-US" baseline="0" dirty="0" smtClean="0"/>
              <a: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“Disagree”, and “Strongly Disagree.” Only the first two responses are shown here.</a:t>
            </a:r>
          </a:p>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33</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“Agree Strongly,” “Agree Somewhat,” “Disagree Somewhat,” and “Disagree Strongly.” Only the first two responses are shown here.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34</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35</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The question stem for these items is: “Please indicate how often you engaged in each during the past year…”</a:t>
            </a:r>
          </a:p>
          <a:p>
            <a:pPr eaLnBrk="1" hangingPunct="1"/>
            <a:endParaRPr lang="en-US" dirty="0" smtClean="0"/>
          </a:p>
          <a:p>
            <a:pPr eaLnBrk="1" hangingPunct="1"/>
            <a:r>
              <a:rPr lang="en-US" dirty="0" smtClean="0"/>
              <a:t>Item response options include “Frequently,” “Occasionally,” and “Not at All.” Only the first two responses are shown here.</a:t>
            </a:r>
          </a:p>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36</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54384DFE-AFD0-418E-886C-7FB228713270}" type="slidenum">
              <a:rPr lang="en-US" sz="1200" u="none">
                <a:latin typeface="Arial" charset="0"/>
              </a:rPr>
              <a:pPr algn="r" defTabSz="901843" eaLnBrk="1" hangingPunct="1"/>
              <a:t>37</a:t>
            </a:fld>
            <a:endParaRPr lang="en-US" sz="1200" u="none">
              <a:latin typeface="Arial"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The question stem for these items is: “Please indicate how often you engaged in each during the past year…”</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38</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39</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smtClean="0"/>
              <a:t>Question: “Do you plan to do</a:t>
            </a:r>
            <a:r>
              <a:rPr lang="en-US" baseline="0" dirty="0" smtClean="0"/>
              <a:t> the following </a:t>
            </a:r>
            <a:r>
              <a:rPr lang="en-US" dirty="0" smtClean="0"/>
              <a:t>in fall 2015?”</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Only those response options indicating that working full-time or part-time was their primary activity are provided here.</a:t>
            </a:r>
          </a:p>
          <a:p>
            <a:pPr eaLnBrk="1" hangingPunct="1">
              <a:defRPr/>
            </a:pPr>
            <a:endParaRPr lang="en-US" dirty="0" smtClean="0">
              <a:solidFill>
                <a:srgbClr val="C00000"/>
              </a:solidFill>
              <a:latin typeface="Garamond"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smtClean="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smtClean="0"/>
          </a:p>
          <a:p>
            <a:r>
              <a:rPr lang="en-US" sz="1100" dirty="0" smtClean="0"/>
              <a:t>More detailed information on constructs can be found at http://www.heri.ucla.edu/PDFs/constructs/technicalreport.pdf.</a:t>
            </a:r>
          </a:p>
          <a:p>
            <a:endParaRPr lang="en-US" sz="1100" dirty="0" smtClean="0"/>
          </a:p>
          <a:p>
            <a:r>
              <a:rPr lang="en-US" sz="1100" dirty="0" smtClean="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smtClean="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smtClean="0"/>
          </a:p>
          <a:p>
            <a:r>
              <a:rPr lang="en-US" sz="1100" dirty="0" smtClean="0"/>
              <a:t>Following the Longitudinal Constructs and Constructs, individual survey items relevant to each of the categories are presented. </a:t>
            </a:r>
          </a:p>
          <a:p>
            <a:endParaRPr lang="en-US" sz="1100" dirty="0" smtClean="0">
              <a:solidFill>
                <a:srgbClr val="FF0000"/>
              </a:solidFill>
            </a:endParaRPr>
          </a:p>
          <a:p>
            <a:endParaRPr lang="en-US" sz="1100" dirty="0" smtClean="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40</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solidFill>
                  <a:srgbClr val="000000"/>
                </a:solidFill>
              </a:rPr>
              <a:t>The question for the first item is: “Do</a:t>
            </a:r>
            <a:r>
              <a:rPr lang="en-US" baseline="0" dirty="0" smtClean="0">
                <a:solidFill>
                  <a:srgbClr val="000000"/>
                </a:solidFill>
              </a:rPr>
              <a:t> you plan to do the following in </a:t>
            </a:r>
            <a:r>
              <a:rPr lang="en-US" dirty="0" smtClean="0">
                <a:solidFill>
                  <a:srgbClr val="000000"/>
                </a:solidFill>
              </a:rPr>
              <a:t>fall 2015?”</a:t>
            </a:r>
          </a:p>
          <a:p>
            <a:pPr eaLnBrk="1" hangingPunct="1"/>
            <a:r>
              <a:rPr lang="en-US" dirty="0" smtClean="0"/>
              <a:t>Only those response options indicating that attending graduate or professional school full-time or part-time was their primary activity are provided here.</a:t>
            </a:r>
          </a:p>
          <a:p>
            <a:pPr eaLnBrk="1" hangingPunct="1"/>
            <a:endParaRPr lang="en-US" dirty="0" smtClean="0">
              <a:latin typeface="Garamond" pitchFamily="18" charset="0"/>
            </a:endParaRPr>
          </a:p>
          <a:p>
            <a:pPr eaLnBrk="1" hangingPunct="1"/>
            <a:r>
              <a:rPr lang="en-US" dirty="0" smtClean="0">
                <a:cs typeface="Arial" charset="0"/>
              </a:rPr>
              <a:t>The question for the second item is “If you are planning to attend graduate or professional school, which of the following best estimates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smtClean="0">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17A73D1-4A55-4C67-871C-89D04844D774}" type="slidenum">
              <a:rPr lang="en-US" sz="1200" u="none">
                <a:latin typeface="Arial" charset="0"/>
              </a:rPr>
              <a:pPr algn="r" defTabSz="901843" eaLnBrk="1" hangingPunct="1"/>
              <a:t>41</a:t>
            </a:fld>
            <a:endParaRPr lang="en-US" sz="1200" u="none">
              <a:latin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smtClean="0"/>
              <a:t>Percent of students who marked “Highest Planned.”</a:t>
            </a:r>
          </a:p>
          <a:p>
            <a:pPr eaLnBrk="1" hangingPunct="1"/>
            <a:endParaRPr lang="en-US" smtClean="0"/>
          </a:p>
          <a:p>
            <a:pPr eaLnBrk="1" hangingPunct="1"/>
            <a:r>
              <a:rPr lang="en-US" smtClean="0"/>
              <a:t>Note: “Other” includes “Other,” “Vocational Certificate,” and “Associate (A.A. or equivalent).”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42</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Responses reflect aggregated career categories.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43</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The question stem for these items is: </a:t>
            </a:r>
            <a:r>
              <a:rPr lang="en-US" dirty="0" smtClean="0">
                <a:solidFill>
                  <a:srgbClr val="000000"/>
                </a:solidFill>
              </a:rPr>
              <a:t>“</a:t>
            </a:r>
            <a:r>
              <a:rPr lang="en-US" kern="0" dirty="0" smtClean="0">
                <a:solidFill>
                  <a:srgbClr val="000000"/>
                </a:solidFill>
              </a:rPr>
              <a:t>When thinking about your career path after college, how important are the following considerations…”</a:t>
            </a:r>
          </a:p>
          <a:p>
            <a:pPr eaLnBrk="1" hangingPunct="1">
              <a:defRPr/>
            </a:pPr>
            <a:endParaRPr lang="en-US" kern="0" dirty="0" smtClean="0">
              <a:solidFill>
                <a:srgbClr val="000000"/>
              </a:solidFill>
            </a:endParaRPr>
          </a:p>
          <a:p>
            <a:pPr eaLnBrk="1" hangingPunct="1">
              <a:defRPr/>
            </a:pPr>
            <a:r>
              <a:rPr lang="en-US" dirty="0" smtClean="0">
                <a:solidFill>
                  <a:srgbClr val="000000"/>
                </a:solidFill>
              </a:rPr>
              <a:t>Response options include “Essential,” “Very Important,” “Somewhat Important” and “Not Important.” Only the first two responses are shown here (aggregated).</a:t>
            </a:r>
            <a:endParaRPr lang="en-US" dirty="0" smtClean="0">
              <a:solidFill>
                <a:srgbClr val="000000"/>
              </a:solidFill>
              <a:latin typeface="Garamond" pitchFamily="18" charset="0"/>
            </a:endParaRPr>
          </a:p>
          <a:p>
            <a:pPr eaLnBrk="1" hangingPunct="1">
              <a:defRPr/>
            </a:pPr>
            <a:endParaRPr lang="en-US" dirty="0" smtClean="0"/>
          </a:p>
          <a:p>
            <a:pPr eaLnBrk="1" hangingPunct="1">
              <a:defRPr/>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44</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dirty="0" smtClean="0"/>
              <a:t>The question stem for these items is: “</a:t>
            </a:r>
            <a:r>
              <a:rPr lang="en-US" sz="1200" b="0" i="0" u="none" strike="noStrike" kern="1200" baseline="0" dirty="0" smtClean="0">
                <a:solidFill>
                  <a:schemeClr val="tx1"/>
                </a:solidFill>
                <a:latin typeface="Arial" charset="0"/>
                <a:ea typeface="+mn-ea"/>
                <a:cs typeface="+mn-cs"/>
              </a:rPr>
              <a:t>Please indicate your agreement with each of the following statements. This institution has contributed to my:</a:t>
            </a:r>
            <a:r>
              <a:rPr lang="en-US" dirty="0" smtClean="0"/>
              <a:t>”</a:t>
            </a:r>
          </a:p>
          <a:p>
            <a:pPr eaLnBrk="1" hangingPunct="1"/>
            <a:endParaRPr lang="en-US" dirty="0" smtClean="0"/>
          </a:p>
          <a:p>
            <a:pPr eaLnBrk="1" hangingPunct="1"/>
            <a:r>
              <a:rPr lang="en-US" dirty="0" smtClean="0"/>
              <a:t>Item response options include “Strongly Agree,” “Agree,”  “Average,” “Disagree,” and “Strongly Disagree.” Only the first two responses are shown here.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45</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smtClean="0"/>
              <a:t>Students’ levels of satisfaction with their college experience are measured by the Satisfaction with Coursework and Overall Satisfaction constructs.</a:t>
            </a:r>
          </a:p>
          <a:p>
            <a:pPr eaLnBrk="1" hangingPunct="1"/>
            <a:endParaRPr lang="en-US" smtClean="0"/>
          </a:p>
          <a:p>
            <a:pPr eaLnBrk="1" hangingPunct="1"/>
            <a:r>
              <a:rPr lang="en-US" smtClean="0"/>
              <a:t>Additional items provide information on Satisfaction with Academic Support and Courses, and Satisfaction with Services and Community.</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46</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47</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48</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satisfaction with your college in each area…”</a:t>
            </a:r>
          </a:p>
          <a:p>
            <a:pPr eaLnBrk="1" hangingPunct="1"/>
            <a:endParaRPr lang="en-US" dirty="0" smtClean="0"/>
          </a:p>
          <a:p>
            <a:pPr eaLnBrk="1" hangingPunct="1"/>
            <a:r>
              <a:rPr lang="en-US" dirty="0" smtClean="0"/>
              <a:t>Item response options include “Very Satisfied,” “Satisfied,” “Neutral,” “Dissatisfied,” “Very Dissatisfied,” and “Can’t Rate/ Don’t Know.” Only the first two responses are shown here.</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49</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smtClean="0"/>
              <a:t>The race/ethnicity variable displayed here is “RACEGROUP.” This variable is aggregated so response categories add to 100%.</a:t>
            </a:r>
          </a:p>
          <a:p>
            <a:endParaRPr lang="en-US" dirty="0" smtClean="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F676398-8DAC-461D-B9FC-CD76A0778F07}" type="slidenum">
              <a:rPr lang="en-US" sz="1200" u="none">
                <a:latin typeface="Arial" charset="0"/>
              </a:rPr>
              <a:pPr algn="r" defTabSz="901843" eaLnBrk="1" hangingPunct="1"/>
              <a:t>50</a:t>
            </a:fld>
            <a:endParaRPr lang="en-US" sz="1200" u="none">
              <a:latin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51</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31759" y="4408807"/>
            <a:ext cx="5134182" cy="417893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t>“Other” includes “Health Professional, “Other Technical,” and “Other Non-technical.”</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pPr defTabSz="901843"/>
            <a:fld id="{4D6DE0E0-1F82-4D90-A0F4-EA882F0D7E3F}" type="slidenum">
              <a:rPr lang="en-US" smtClean="0"/>
              <a:pPr defTabSz="901843"/>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Figure 1 depicts the proportion of respondents who reported “Yes.”</a:t>
            </a:r>
          </a:p>
          <a:p>
            <a:endParaRPr lang="en-US" dirty="0" smtClean="0"/>
          </a:p>
          <a:p>
            <a:r>
              <a:rPr lang="en-US" dirty="0" smtClean="0"/>
              <a:t>The question used</a:t>
            </a:r>
            <a:r>
              <a:rPr lang="en-US" baseline="0" dirty="0" smtClean="0"/>
              <a:t> in</a:t>
            </a:r>
            <a:r>
              <a:rPr lang="en-US" dirty="0" smtClean="0"/>
              <a:t> Figure 2 is: “If you borrowed money to help pay for college expenses, estimate how much you will owe as of June 30, 2013.”</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solidFill>
                  <a:srgbClr val="000000"/>
                </a:solidFill>
              </a:rPr>
              <a:t>The question stem for this item is: “How much of the past year’s educational expenses (room, board, tuition, and fees) were covered from each of the following sources?”</a:t>
            </a:r>
          </a:p>
          <a:p>
            <a:endParaRPr lang="en-US" dirty="0" smtClean="0">
              <a:solidFill>
                <a:srgbClr val="000000"/>
              </a:solidFill>
            </a:endParaRPr>
          </a:p>
          <a:p>
            <a:r>
              <a:rPr lang="en-US" dirty="0" smtClean="0">
                <a:solidFill>
                  <a:srgbClr val="000000"/>
                </a:solidFill>
              </a:rPr>
              <a:t>Item response options include “None,” “Less than $1,000,” “$1,000 to $2,999,” “$3,000 to $5,999,” “$6,000 to $9,999” and “$10,000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CIRP_square_RGB_33_50_77"/>
          <p:cNvPicPr>
            <a:picLocks noChangeAspect="1" noChangeArrowheads="1"/>
          </p:cNvPicPr>
          <p:nvPr/>
        </p:nvPicPr>
        <p:blipFill>
          <a:blip r:embed="rId2" cstate="print"/>
          <a:srcRect/>
          <a:stretch>
            <a:fillRect/>
          </a:stretch>
        </p:blipFill>
        <p:spPr bwMode="auto">
          <a:xfrm>
            <a:off x="0" y="0"/>
            <a:ext cx="914400" cy="908050"/>
          </a:xfrm>
          <a:prstGeom prst="rect">
            <a:avLst/>
          </a:prstGeom>
          <a:noFill/>
          <a:ln w="9525">
            <a:noFill/>
            <a:miter lim="800000"/>
            <a:headEnd/>
            <a:tailEnd/>
          </a:ln>
        </p:spPr>
      </p:pic>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smtClean="0"/>
              <a:t>2015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smtClean="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2014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smtClean="0"/>
              <a:t>2015 College Senior Survey</a:t>
            </a:r>
            <a:endParaRPr lang="en-US" dirty="0"/>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smtClean="0"/>
              <a:t>2015 College Senior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smtClean="0">
                <a:hlinkClick r:id="rId15" action="ppaction://hlinksldjump"/>
              </a:rPr>
              <a:t>Return to contents</a:t>
            </a:r>
            <a:endParaRPr lang="en-US" sz="1200" u="none" smtClean="0"/>
          </a:p>
        </p:txBody>
      </p:sp>
      <p:pic>
        <p:nvPicPr>
          <p:cNvPr id="43014" name="Picture 8" descr="CIRP_square_RGB_33_50_77"/>
          <p:cNvPicPr>
            <a:picLocks noChangeAspect="1" noChangeArrowheads="1"/>
          </p:cNvPicPr>
          <p:nvPr/>
        </p:nvPicPr>
        <p:blipFill>
          <a:blip r:embed="rId16" cstate="print"/>
          <a:srcRect/>
          <a:stretch>
            <a:fillRect/>
          </a:stretch>
        </p:blipFill>
        <p:spPr bwMode="auto">
          <a:xfrm>
            <a:off x="0" y="0"/>
            <a:ext cx="914400" cy="908050"/>
          </a:xfrm>
          <a:prstGeom prst="rect">
            <a:avLst/>
          </a:prstGeom>
          <a:noFill/>
          <a:ln w="9525">
            <a:noFill/>
            <a:miter lim="800000"/>
            <a:headEnd/>
            <a:tailEnd/>
          </a:ln>
        </p:spPr>
      </p:pic>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chart" Target="../charts/char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7.xml"/></Relationships>
</file>

<file path=ppt/slides/_rels/slide32.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chart" Target="../charts/char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chart" Target="../charts/chart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38.xml"/></Relationships>
</file>

<file path=ppt/slides/_rels/slide48.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1"/>
                </a:solidFill>
              </a:rPr>
              <a:t>Wabash College</a:t>
            </a:r>
            <a:r>
              <a:rPr lang="en-US" dirty="0" smtClean="0">
                <a:solidFill>
                  <a:schemeClr val="accent1"/>
                </a:solidFill>
              </a:rPr>
              <a:t/>
            </a:r>
            <a:br>
              <a:rPr lang="en-US" dirty="0" smtClean="0">
                <a:solidFill>
                  <a:schemeClr val="accent1"/>
                </a:solidFill>
              </a:rPr>
            </a:br>
            <a:r>
              <a:rPr lang="en-US" dirty="0" smtClean="0">
                <a:solidFill>
                  <a:schemeClr val="accent1">
                    <a:lumMod val="50000"/>
                  </a:schemeClr>
                </a:solidFill>
              </a:rPr>
              <a:t>College Senior Survey</a:t>
            </a:r>
            <a:r>
              <a:rPr lang="en-US" dirty="0" smtClean="0">
                <a:solidFill>
                  <a:schemeClr val="accent1"/>
                </a:solidFill>
              </a:rPr>
              <a:t/>
            </a:r>
            <a:br>
              <a:rPr lang="en-US" dirty="0" smtClean="0">
                <a:solidFill>
                  <a:schemeClr val="accent1"/>
                </a:solidFill>
              </a:rPr>
            </a:br>
            <a:r>
              <a:rPr lang="en-US" dirty="0" smtClean="0">
                <a:solidFill>
                  <a:schemeClr val="accent1"/>
                </a:solidFill>
              </a:rPr>
              <a:t>2015 Results</a:t>
            </a:r>
            <a:endParaRPr lang="en-US" sz="3200" dirty="0" smtClean="0">
              <a:solidFill>
                <a:schemeClr val="accent1"/>
              </a:solidFill>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smtClean="0">
                <a:solidFill>
                  <a:schemeClr val="accent1">
                    <a:lumMod val="50000"/>
                  </a:schemeClr>
                </a:solidFill>
                <a:effectLst/>
              </a:rPr>
              <a:t>Graduating Seniors</a:t>
            </a:r>
          </a:p>
          <a:p>
            <a:pPr eaLnBrk="1" hangingPunct="1">
              <a:lnSpc>
                <a:spcPct val="80000"/>
              </a:lnSpc>
              <a:spcBef>
                <a:spcPct val="10000"/>
              </a:spcBef>
              <a:defRPr/>
            </a:pPr>
            <a:endParaRPr lang="en-US" sz="18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Wabash College</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N=130</a:t>
            </a:r>
            <a:endParaRPr lang="en-US" sz="1800" b="1" dirty="0" smtClean="0">
              <a:solidFill>
                <a:schemeClr val="accent1">
                  <a:lumMod val="50000"/>
                </a:schemeClr>
              </a:solidFill>
              <a:effectLst/>
            </a:endParaRPr>
          </a:p>
          <a:p>
            <a:pPr eaLnBrk="1" hangingPunct="1">
              <a:lnSpc>
                <a:spcPct val="80000"/>
              </a:lnSpc>
              <a:spcBef>
                <a:spcPct val="10000"/>
              </a:spcBef>
              <a:defRPr/>
            </a:pPr>
            <a:endParaRPr lang="en-US" sz="12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Nonsectarian 4yr Colleges</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N=5,430</a:t>
            </a:r>
            <a:endParaRPr lang="en-US" sz="1800" b="1" dirty="0" smtClean="0">
              <a:solidFill>
                <a:schemeClr val="accent1">
                  <a:lumMod val="50000"/>
                </a:schemeClr>
              </a:solidFill>
              <a:effectLst/>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a:solidFill>
                  <a:schemeClr val="accent1"/>
                </a:solidFill>
              </a:rPr>
              <a:t>Higher Education Research Institute, University of California at Los Angeles</a:t>
            </a:r>
          </a:p>
        </p:txBody>
      </p:sp>
      <p:pic>
        <p:nvPicPr>
          <p:cNvPr id="35845" name="Picture 5" descr="grad-cap.PNG"/>
          <p:cNvPicPr>
            <a:picLocks noChangeAspect="1"/>
          </p:cNvPicPr>
          <p:nvPr/>
        </p:nvPicPr>
        <p:blipFill>
          <a:blip r:embed="rId4" cstate="print"/>
          <a:srcRect/>
          <a:stretch>
            <a:fillRect/>
          </a:stretch>
        </p:blipFill>
        <p:spPr bwMode="auto">
          <a:xfrm>
            <a:off x="3657600" y="469900"/>
            <a:ext cx="1785938" cy="1130300"/>
          </a:xfrm>
          <a:prstGeom prst="rect">
            <a:avLst/>
          </a:prstGeom>
          <a:solidFill>
            <a:srgbClr val="FFFF00"/>
          </a:solidFill>
          <a:ln w="12700">
            <a:solidFill>
              <a:schemeClr val="accent1">
                <a:lumMod val="50000"/>
              </a:schemeClr>
            </a:solidFill>
            <a:miter lim="800000"/>
            <a:headEnd/>
            <a:tailEnd/>
          </a:ln>
        </p:spPr>
      </p:pic>
      <p:sp>
        <p:nvSpPr>
          <p:cNvPr id="6" name="Rectangle 5"/>
          <p:cNvSpPr/>
          <p:nvPr/>
        </p:nvSpPr>
        <p:spPr bwMode="auto">
          <a:xfrm>
            <a:off x="0" y="0"/>
            <a:ext cx="914400" cy="914400"/>
          </a:xfrm>
          <a:prstGeom prst="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685800" y="2606675"/>
            <a:ext cx="7772400" cy="1584325"/>
          </a:xfrm>
        </p:spPr>
        <p:txBody>
          <a:bodyPr/>
          <a:lstStyle/>
          <a:p>
            <a:pPr eaLnBrk="1" hangingPunct="1">
              <a:defRPr/>
            </a:pPr>
            <a:r>
              <a:rPr lang="en-US" dirty="0" smtClean="0">
                <a:solidFill>
                  <a:schemeClr val="accent1">
                    <a:lumMod val="50000"/>
                  </a:schemeClr>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smtClean="0">
                <a:solidFill>
                  <a:schemeClr val="accent5">
                    <a:lumMod val="75000"/>
                  </a:schemeClr>
                </a:solidFill>
                <a:effectLst/>
              </a:rPr>
              <a:t>Students develop skills, knowledge, and abilities through their experiences both in and out of the classroom.</a:t>
            </a:r>
          </a:p>
        </p:txBody>
      </p:sp>
      <p:pic>
        <p:nvPicPr>
          <p:cNvPr id="7"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smtClean="0">
                <a:solidFill>
                  <a:schemeClr val="accent1"/>
                </a:solidFill>
              </a:rPr>
              <a:t/>
            </a:r>
            <a:br>
              <a:rPr lang="en-US" sz="1600" dirty="0" smtClean="0">
                <a:solidFill>
                  <a:schemeClr val="accent1"/>
                </a:solidFill>
              </a:rPr>
            </a:br>
            <a:r>
              <a:rPr lang="en-US" dirty="0" smtClean="0">
                <a:solidFill>
                  <a:schemeClr val="accent1">
                    <a:lumMod val="50000"/>
                  </a:schemeClr>
                </a:solidFill>
              </a:rPr>
              <a:t>Habits of Mind</a:t>
            </a:r>
            <a:r>
              <a:rPr lang="en-US" sz="2000" dirty="0" smtClean="0">
                <a:solidFill>
                  <a:schemeClr val="accent1">
                    <a:lumMod val="50000"/>
                  </a:schemeClr>
                </a:solidFill>
              </a:rPr>
              <a:t/>
            </a:r>
            <a:br>
              <a:rPr lang="en-US" sz="2000" dirty="0" smtClean="0">
                <a:solidFill>
                  <a:schemeClr val="accent1">
                    <a:lumMod val="50000"/>
                  </a:schemeClr>
                </a:solidFill>
              </a:rPr>
            </a:br>
            <a:r>
              <a:rPr lang="en-US" sz="2000" dirty="0" smtClean="0"/>
              <a:t/>
            </a:r>
            <a:br>
              <a:rPr lang="en-US" sz="2000" dirty="0" smtClean="0"/>
            </a:br>
            <a:r>
              <a:rPr lang="en-US" sz="1600" i="1" dirty="0" smtClean="0">
                <a:solidFill>
                  <a:schemeClr val="accent1"/>
                </a:solidFill>
              </a:rPr>
              <a:t>Habits of Mind</a:t>
            </a:r>
            <a:r>
              <a:rPr lang="en-US" sz="1600" dirty="0" smtClean="0">
                <a:solidFill>
                  <a:schemeClr val="accent1"/>
                </a:solidFill>
              </a:rPr>
              <a:t> is a unified measure of the behaviors and traits associated with academic success. These learning behaviors are seen as the foundation for lifelong learning.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11</a:t>
            </a:fld>
            <a:endParaRPr lang="en-US" smtClean="0"/>
          </a:p>
        </p:txBody>
      </p:sp>
      <p:sp>
        <p:nvSpPr>
          <p:cNvPr id="11271" name="TextBox 9"/>
          <p:cNvSpPr txBox="1">
            <a:spLocks noChangeArrowheads="1"/>
          </p:cNvSpPr>
          <p:nvPr/>
        </p:nvSpPr>
        <p:spPr bwMode="auto">
          <a:xfrm>
            <a:off x="5791200" y="1981200"/>
            <a:ext cx="3048000" cy="397033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pitchFamily="34" charset="0"/>
              <a:buChar char="•"/>
              <a:defRPr/>
            </a:pPr>
            <a:r>
              <a:rPr lang="en-US" sz="1200" u="none" dirty="0">
                <a:solidFill>
                  <a:schemeClr val="accent1">
                    <a:lumMod val="50000"/>
                  </a:schemeClr>
                </a:solidFill>
              </a:rPr>
              <a:t>Support your opinions with a logical argument</a:t>
            </a:r>
          </a:p>
          <a:p>
            <a:pPr marL="114300" indent="-114300">
              <a:buFont typeface="Arial" pitchFamily="34" charset="0"/>
              <a:buChar char="•"/>
              <a:defRPr/>
            </a:pPr>
            <a:r>
              <a:rPr lang="en-US" sz="1200" u="none" dirty="0">
                <a:solidFill>
                  <a:schemeClr val="accent1">
                    <a:lumMod val="50000"/>
                  </a:schemeClr>
                </a:solidFill>
              </a:rPr>
              <a:t>Seek solutions to problems and explain them to others</a:t>
            </a:r>
          </a:p>
          <a:p>
            <a:pPr marL="114300" indent="-114300">
              <a:buFont typeface="Arial" pitchFamily="34" charset="0"/>
              <a:buChar char="•"/>
              <a:defRPr/>
            </a:pPr>
            <a:r>
              <a:rPr lang="en-US" sz="1200" u="none" dirty="0">
                <a:solidFill>
                  <a:schemeClr val="accent1">
                    <a:lumMod val="50000"/>
                  </a:schemeClr>
                </a:solidFill>
              </a:rPr>
              <a:t>Seek alternative solutions to a problem</a:t>
            </a:r>
          </a:p>
          <a:p>
            <a:pPr marL="114300" indent="-114300">
              <a:buFont typeface="Arial" pitchFamily="34" charset="0"/>
              <a:buChar char="•"/>
              <a:defRPr/>
            </a:pPr>
            <a:r>
              <a:rPr lang="en-US" sz="1200" u="none" dirty="0">
                <a:solidFill>
                  <a:schemeClr val="accent1">
                    <a:lumMod val="50000"/>
                  </a:schemeClr>
                </a:solidFill>
              </a:rPr>
              <a:t>Evaluate the quality or reliability of information you received</a:t>
            </a:r>
          </a:p>
          <a:p>
            <a:pPr marL="114300" indent="-114300">
              <a:buFont typeface="Arial" pitchFamily="34" charset="0"/>
              <a:buChar char="•"/>
              <a:defRPr/>
            </a:pPr>
            <a:r>
              <a:rPr lang="en-US" sz="1200" u="none" dirty="0">
                <a:solidFill>
                  <a:schemeClr val="accent1">
                    <a:lumMod val="50000"/>
                  </a:schemeClr>
                </a:solidFill>
              </a:rPr>
              <a:t>Ask questions in class</a:t>
            </a:r>
          </a:p>
          <a:p>
            <a:pPr marL="114300" indent="-114300">
              <a:buFont typeface="Arial" pitchFamily="34" charset="0"/>
              <a:buChar char="•"/>
              <a:defRPr/>
            </a:pPr>
            <a:r>
              <a:rPr lang="en-US" sz="1200" u="none" dirty="0">
                <a:solidFill>
                  <a:schemeClr val="accent1">
                    <a:lumMod val="50000"/>
                  </a:schemeClr>
                </a:solidFill>
              </a:rPr>
              <a:t>Take a risk because you felt you had more to gain</a:t>
            </a:r>
          </a:p>
          <a:p>
            <a:pPr marL="114300" indent="-114300">
              <a:buFont typeface="Arial" pitchFamily="34" charset="0"/>
              <a:buChar char="•"/>
              <a:defRPr/>
            </a:pPr>
            <a:r>
              <a:rPr lang="en-US" sz="1200" u="none" dirty="0">
                <a:solidFill>
                  <a:schemeClr val="accent1">
                    <a:lumMod val="50000"/>
                  </a:schemeClr>
                </a:solidFill>
              </a:rPr>
              <a:t>Seek feedback on your academic work </a:t>
            </a:r>
          </a:p>
          <a:p>
            <a:pPr marL="114300" indent="-114300">
              <a:buFont typeface="Arial" pitchFamily="34" charset="0"/>
              <a:buChar char="•"/>
              <a:defRPr/>
            </a:pPr>
            <a:r>
              <a:rPr lang="en-US" sz="1200" u="none" dirty="0">
                <a:solidFill>
                  <a:schemeClr val="accent1">
                    <a:lumMod val="50000"/>
                  </a:schemeClr>
                </a:solidFill>
              </a:rPr>
              <a:t>Explore topics on your own, even though it was not required for a class</a:t>
            </a:r>
          </a:p>
          <a:p>
            <a:pPr marL="114300" indent="-114300">
              <a:buFont typeface="Arial" pitchFamily="34" charset="0"/>
              <a:buChar char="•"/>
              <a:defRPr/>
            </a:pPr>
            <a:r>
              <a:rPr lang="en-US" sz="1200" u="none" dirty="0">
                <a:solidFill>
                  <a:schemeClr val="accent1">
                    <a:lumMod val="50000"/>
                  </a:schemeClr>
                </a:solidFill>
              </a:rPr>
              <a:t>Revise your papers to improve your writing</a:t>
            </a:r>
          </a:p>
          <a:p>
            <a:pPr marL="114300" indent="-114300">
              <a:buFont typeface="Arial" pitchFamily="34" charset="0"/>
              <a:buChar char="•"/>
              <a:defRPr/>
            </a:pPr>
            <a:r>
              <a:rPr lang="en-US" sz="1200" u="none" dirty="0">
                <a:solidFill>
                  <a:schemeClr val="accent1">
                    <a:lumMod val="50000"/>
                  </a:schemeClr>
                </a:solidFill>
              </a:rPr>
              <a:t>Look up scientific research articles and resources</a:t>
            </a:r>
          </a:p>
          <a:p>
            <a:pPr marL="114300" indent="-114300">
              <a:buFont typeface="Arial" pitchFamily="34" charset="0"/>
              <a:buChar char="•"/>
              <a:defRPr/>
            </a:pPr>
            <a:r>
              <a:rPr lang="en-US" sz="1200" u="none" dirty="0">
                <a:solidFill>
                  <a:schemeClr val="accent1">
                    <a:lumMod val="50000"/>
                  </a:schemeClr>
                </a:solidFill>
              </a:rPr>
              <a:t>Accept mistakes as part of the learning process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1474782467"/>
              </p:ext>
            </p:extLst>
          </p:nvPr>
        </p:nvGraphicFramePr>
        <p:xfrm>
          <a:off x="457200" y="1524000"/>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2667000" y="5943600"/>
            <a:ext cx="2819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685800" y="52578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flipV="1">
            <a:off x="685800" y="5486400"/>
            <a:ext cx="152400" cy="152400"/>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12</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12</a:t>
            </a:fld>
            <a:endParaRPr lang="en-US" smtClean="0"/>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smtClean="0">
                <a:solidFill>
                  <a:schemeClr val="accent1">
                    <a:lumMod val="50000"/>
                  </a:schemeClr>
                </a:solidFill>
              </a:rPr>
              <a:t>Pluralistic Orientation</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Pluralistic Orientation </a:t>
            </a:r>
            <a:r>
              <a:rPr lang="en-US" sz="1600" dirty="0" smtClean="0">
                <a:solidFill>
                  <a:schemeClr val="accent1"/>
                </a:solidFill>
              </a:rPr>
              <a:t>is a unified measure of skills and dispositions appropriate </a:t>
            </a:r>
            <a:br>
              <a:rPr lang="en-US" sz="1600" dirty="0" smtClean="0">
                <a:solidFill>
                  <a:schemeClr val="accent1"/>
                </a:solidFill>
              </a:rPr>
            </a:br>
            <a:r>
              <a:rPr lang="en-US" sz="1600" dirty="0" smtClean="0">
                <a:solidFill>
                  <a:schemeClr val="accent1"/>
                </a:solidFill>
              </a:rPr>
              <a:t>for living and working in a diverse society.</a:t>
            </a:r>
          </a:p>
        </p:txBody>
      </p:sp>
      <p:sp>
        <p:nvSpPr>
          <p:cNvPr id="14344" name="TextBox 8"/>
          <p:cNvSpPr txBox="1">
            <a:spLocks noChangeArrowheads="1"/>
          </p:cNvSpPr>
          <p:nvPr/>
        </p:nvSpPr>
        <p:spPr bwMode="auto">
          <a:xfrm>
            <a:off x="5907088" y="2503488"/>
            <a:ext cx="2932112" cy="2400657"/>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charset="0"/>
              <a:buChar char="•"/>
              <a:defRPr/>
            </a:pPr>
            <a:r>
              <a:rPr lang="en-US" sz="1200" u="none" dirty="0">
                <a:solidFill>
                  <a:schemeClr val="accent1">
                    <a:lumMod val="50000"/>
                  </a:schemeClr>
                </a:solidFill>
              </a:rPr>
              <a:t>Tolerance of others with different beliefs</a:t>
            </a:r>
          </a:p>
          <a:p>
            <a:pPr marL="114300" indent="-114300">
              <a:buFont typeface="Arial" charset="0"/>
              <a:buChar char="•"/>
              <a:defRPr/>
            </a:pPr>
            <a:r>
              <a:rPr lang="en-US" sz="1200" u="none" dirty="0">
                <a:solidFill>
                  <a:schemeClr val="accent1">
                    <a:lumMod val="50000"/>
                  </a:schemeClr>
                </a:solidFill>
              </a:rPr>
              <a:t>Ability to work cooperatively with diverse people</a:t>
            </a:r>
          </a:p>
          <a:p>
            <a:pPr marL="114300" indent="-114300">
              <a:buFont typeface="Arial" charset="0"/>
              <a:buChar char="•"/>
              <a:defRPr/>
            </a:pPr>
            <a:r>
              <a:rPr lang="en-US" sz="1200" u="none" dirty="0">
                <a:solidFill>
                  <a:schemeClr val="accent1">
                    <a:lumMod val="50000"/>
                  </a:schemeClr>
                </a:solidFill>
              </a:rPr>
              <a:t>Openness to having my </a:t>
            </a:r>
            <a:r>
              <a:rPr lang="en-US" sz="1200" u="none" dirty="0" smtClean="0">
                <a:solidFill>
                  <a:schemeClr val="accent1">
                    <a:lumMod val="50000"/>
                  </a:schemeClr>
                </a:solidFill>
              </a:rPr>
              <a:t>own views </a:t>
            </a:r>
            <a:r>
              <a:rPr lang="en-US" sz="1200" u="none" dirty="0">
                <a:solidFill>
                  <a:schemeClr val="accent1">
                    <a:lumMod val="50000"/>
                  </a:schemeClr>
                </a:solidFill>
              </a:rPr>
              <a:t>challenged</a:t>
            </a:r>
          </a:p>
          <a:p>
            <a:pPr marL="114300" indent="-114300">
              <a:buFont typeface="Arial" charset="0"/>
              <a:buChar char="•"/>
              <a:defRPr/>
            </a:pPr>
            <a:r>
              <a:rPr lang="en-US" sz="1200" u="none" dirty="0">
                <a:solidFill>
                  <a:schemeClr val="accent1">
                    <a:lumMod val="50000"/>
                  </a:schemeClr>
                </a:solidFill>
              </a:rPr>
              <a:t>Ability to see the world from someone else's perspective</a:t>
            </a:r>
          </a:p>
          <a:p>
            <a:pPr marL="114300" indent="-114300">
              <a:buFont typeface="Arial" charset="0"/>
              <a:buChar char="•"/>
              <a:defRPr/>
            </a:pPr>
            <a:r>
              <a:rPr lang="en-US" sz="1200" u="none" dirty="0">
                <a:solidFill>
                  <a:schemeClr val="accent1">
                    <a:lumMod val="50000"/>
                  </a:schemeClr>
                </a:solidFill>
              </a:rPr>
              <a:t>Ability to discuss and negotiate controversial issues</a:t>
            </a:r>
            <a:endParaRPr lang="en-US" sz="1200" dirty="0">
              <a:solidFill>
                <a:schemeClr val="accent1">
                  <a:lumMod val="50000"/>
                </a:schemeClr>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graphicFrame>
        <p:nvGraphicFramePr>
          <p:cNvPr id="12" name="Pluralistic Orientation"/>
          <p:cNvGraphicFramePr/>
          <p:nvPr>
            <p:extLst>
              <p:ext uri="{D42A27DB-BD31-4B8C-83A1-F6EECF244321}">
                <p14:modId xmlns:p14="http://schemas.microsoft.com/office/powerpoint/2010/main" val="1988825017"/>
              </p:ext>
            </p:extLst>
          </p:nvPr>
        </p:nvGraphicFramePr>
        <p:xfrm>
          <a:off x="685800" y="1447800"/>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13</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13</a:t>
            </a:fld>
            <a:endParaRPr lang="en-US" smtClean="0"/>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smtClean="0">
                <a:solidFill>
                  <a:schemeClr val="accent1">
                    <a:lumMod val="50000"/>
                  </a:schemeClr>
                </a:solidFill>
              </a:rPr>
              <a:t>Academic Self-Concept</a:t>
            </a:r>
            <a:r>
              <a:rPr lang="en-US" dirty="0" smtClean="0"/>
              <a:t/>
            </a:r>
            <a:br>
              <a:rPr lang="en-US" dirty="0" smtClean="0"/>
            </a:br>
            <a:r>
              <a:rPr lang="en-US" sz="1600" dirty="0" smtClean="0"/>
              <a:t/>
            </a:r>
            <a:br>
              <a:rPr lang="en-US" sz="1600" dirty="0" smtClean="0"/>
            </a:br>
            <a:r>
              <a:rPr lang="en-US" sz="1600" dirty="0" smtClean="0">
                <a:solidFill>
                  <a:schemeClr val="accent1"/>
                </a:solidFill>
              </a:rPr>
              <a:t>Self-awareness and confidence in academic environments help students learn by</a:t>
            </a:r>
            <a:br>
              <a:rPr lang="en-US" sz="1600" dirty="0" smtClean="0">
                <a:solidFill>
                  <a:schemeClr val="accent1"/>
                </a:solidFill>
              </a:rPr>
            </a:br>
            <a:r>
              <a:rPr lang="en-US" sz="1600" dirty="0" smtClean="0">
                <a:solidFill>
                  <a:schemeClr val="accent1"/>
                </a:solidFill>
              </a:rPr>
              <a:t> encouraging their intellectual inquiry. </a:t>
            </a:r>
            <a:r>
              <a:rPr lang="en-US" sz="1600" i="1" dirty="0" smtClean="0">
                <a:solidFill>
                  <a:schemeClr val="accent1"/>
                </a:solidFill>
              </a:rPr>
              <a:t>Academic Self-Concept </a:t>
            </a:r>
            <a:r>
              <a:rPr lang="en-US" sz="1600" dirty="0" smtClean="0">
                <a:solidFill>
                  <a:schemeClr val="accent1"/>
                </a:solidFill>
              </a:rPr>
              <a:t>is a unified measure of students’ beliefs about their abilities and confidence in academic environments. </a:t>
            </a:r>
            <a:endParaRPr lang="en-US" sz="1200" dirty="0" smtClean="0">
              <a:solidFill>
                <a:schemeClr val="accent1"/>
              </a:solidFill>
            </a:endParaRPr>
          </a:p>
        </p:txBody>
      </p:sp>
      <p:graphicFrame>
        <p:nvGraphicFramePr>
          <p:cNvPr id="9" name="Academic Self-Concept"/>
          <p:cNvGraphicFramePr>
            <a:graphicFrameLocks/>
          </p:cNvGraphicFramePr>
          <p:nvPr>
            <p:extLst>
              <p:ext uri="{D42A27DB-BD31-4B8C-83A1-F6EECF244321}">
                <p14:modId xmlns:p14="http://schemas.microsoft.com/office/powerpoint/2010/main" val="3671791345"/>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9063" indent="-119063">
              <a:buFont typeface="Arial" pitchFamily="34" charset="0"/>
              <a:buChar char="•"/>
              <a:defRPr/>
            </a:pPr>
            <a:r>
              <a:rPr lang="en-US" sz="1200" u="none" dirty="0">
                <a:solidFill>
                  <a:schemeClr val="accent1">
                    <a:lumMod val="50000"/>
                  </a:schemeClr>
                </a:solidFill>
              </a:rPr>
              <a:t>Self-rated academic ability</a:t>
            </a:r>
          </a:p>
          <a:p>
            <a:pPr marL="119063" indent="-119063">
              <a:buFont typeface="Arial" pitchFamily="34" charset="0"/>
              <a:buChar char="•"/>
              <a:defRPr/>
            </a:pPr>
            <a:r>
              <a:rPr lang="en-US" sz="1200" u="none" dirty="0">
                <a:solidFill>
                  <a:schemeClr val="accent1">
                    <a:lumMod val="50000"/>
                  </a:schemeClr>
                </a:solidFill>
              </a:rPr>
              <a:t>Self-rated self-confidence (intellectual)</a:t>
            </a:r>
          </a:p>
          <a:p>
            <a:pPr marL="119063" indent="-119063">
              <a:buFont typeface="Arial" pitchFamily="34" charset="0"/>
              <a:buChar char="•"/>
              <a:defRPr/>
            </a:pPr>
            <a:r>
              <a:rPr lang="en-US" sz="1200" u="none" dirty="0">
                <a:solidFill>
                  <a:schemeClr val="accent1">
                    <a:lumMod val="50000"/>
                  </a:schemeClr>
                </a:solidFill>
              </a:rPr>
              <a:t>Self-rated drive to achieve</a:t>
            </a:r>
          </a:p>
          <a:p>
            <a:pPr marL="119063" indent="-119063">
              <a:buFont typeface="Arial" pitchFamily="34" charset="0"/>
              <a:buChar char="•"/>
              <a:defRPr/>
            </a:pPr>
            <a:r>
              <a:rPr lang="en-US" sz="1200" u="none" dirty="0">
                <a:solidFill>
                  <a:schemeClr val="accent1">
                    <a:lumMod val="50000"/>
                  </a:schemeClr>
                </a:solidFill>
              </a:rPr>
              <a:t>Self-rated mathematical ability </a:t>
            </a:r>
          </a:p>
        </p:txBody>
      </p:sp>
      <p:sp>
        <p:nvSpPr>
          <p:cNvPr id="15" name="Rectangle 15"/>
          <p:cNvSpPr>
            <a:spLocks noChangeArrowheads="1"/>
          </p:cNvSpPr>
          <p:nvPr/>
        </p:nvSpPr>
        <p:spPr bwMode="auto">
          <a:xfrm>
            <a:off x="1938528" y="605429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3" name="Rectangle 2"/>
          <p:cNvSpPr/>
          <p:nvPr/>
        </p:nvSpPr>
        <p:spPr bwMode="auto">
          <a:xfrm>
            <a:off x="838200" y="5269992"/>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4" name="Rectangle 3"/>
          <p:cNvSpPr/>
          <p:nvPr/>
        </p:nvSpPr>
        <p:spPr bwMode="auto">
          <a:xfrm>
            <a:off x="838200" y="55626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14</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14</a:t>
            </a:fld>
            <a:endParaRPr lang="en-US" smtClean="0"/>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Faculty Interaction</a:t>
            </a:r>
            <a:r>
              <a:rPr lang="en-US" dirty="0" smtClean="0"/>
              <a:t/>
            </a:r>
            <a:br>
              <a:rPr lang="en-US" dirty="0" smtClean="0"/>
            </a:br>
            <a:r>
              <a:rPr lang="en-US" sz="1600" dirty="0" smtClean="0"/>
              <a:t/>
            </a:r>
            <a:br>
              <a:rPr lang="en-US" sz="1600" dirty="0" smtClean="0"/>
            </a:br>
            <a:r>
              <a:rPr lang="en-US" sz="1600" i="1" dirty="0" smtClean="0">
                <a:solidFill>
                  <a:schemeClr val="accent1"/>
                </a:solidFill>
              </a:rPr>
              <a:t>Faculty Interaction: Mentorship </a:t>
            </a:r>
            <a:r>
              <a:rPr lang="en-US" sz="1600" dirty="0" smtClean="0">
                <a:solidFill>
                  <a:schemeClr val="accent1"/>
                </a:solidFill>
              </a:rPr>
              <a:t>measures the extent to which students and </a:t>
            </a:r>
            <a:br>
              <a:rPr lang="en-US" sz="1600" dirty="0" smtClean="0">
                <a:solidFill>
                  <a:schemeClr val="accent1"/>
                </a:solidFill>
              </a:rPr>
            </a:br>
            <a:r>
              <a:rPr lang="en-US" sz="1600" dirty="0" smtClean="0">
                <a:solidFill>
                  <a:schemeClr val="accent1"/>
                </a:solidFill>
              </a:rPr>
              <a:t>faculty have mentoring relationships that foster both academic and personal </a:t>
            </a:r>
            <a:br>
              <a:rPr lang="en-US" sz="1600" dirty="0" smtClean="0">
                <a:solidFill>
                  <a:schemeClr val="accent1"/>
                </a:solidFill>
              </a:rPr>
            </a:br>
            <a:r>
              <a:rPr lang="en-US" sz="1600" dirty="0" smtClean="0">
                <a:solidFill>
                  <a:schemeClr val="accent1"/>
                </a:solidFill>
              </a:rPr>
              <a:t>support and guidance. </a:t>
            </a:r>
          </a:p>
        </p:txBody>
      </p:sp>
      <p:graphicFrame>
        <p:nvGraphicFramePr>
          <p:cNvPr id="9" name="Faculty Interaction"/>
          <p:cNvGraphicFramePr>
            <a:graphicFrameLocks noChangeAspect="1"/>
          </p:cNvGraphicFramePr>
          <p:nvPr>
            <p:custDataLst>
              <p:tags r:id="rId1"/>
            </p:custDataLst>
            <p:extLst>
              <p:ext uri="{D42A27DB-BD31-4B8C-83A1-F6EECF244321}">
                <p14:modId xmlns:p14="http://schemas.microsoft.com/office/powerpoint/2010/main" val="3136494107"/>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1"/>
          <p:cNvSpPr txBox="1"/>
          <p:nvPr/>
        </p:nvSpPr>
        <p:spPr>
          <a:xfrm>
            <a:off x="5715000" y="2438400"/>
            <a:ext cx="31242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Help in achieving your professional goals </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Advice and guidance about your educational program</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Emotional support and encouragement</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Feedback on your academic work (outside of grades)</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discuss coursework outside of class</a:t>
            </a:r>
          </a:p>
          <a:p>
            <a:pPr marL="114300" indent="-114300">
              <a:buFont typeface="Arial" pitchFamily="34" charset="0"/>
              <a:buChar char="•"/>
              <a:defRPr/>
            </a:pPr>
            <a:r>
              <a:rPr lang="en-US" sz="1200" u="none" dirty="0" smtClean="0">
                <a:solidFill>
                  <a:schemeClr val="accent1">
                    <a:lumMod val="50000"/>
                  </a:schemeClr>
                </a:solidFill>
              </a:rPr>
              <a:t>Encouragement to pursue graduate/professional study</a:t>
            </a:r>
          </a:p>
          <a:p>
            <a:pPr marL="114300" indent="-114300">
              <a:buFont typeface="Arial" pitchFamily="34" charset="0"/>
              <a:buChar char="•"/>
              <a:defRPr/>
            </a:pPr>
            <a:r>
              <a:rPr lang="en-US" sz="1200" u="none" dirty="0" smtClean="0">
                <a:solidFill>
                  <a:schemeClr val="accent1">
                    <a:lumMod val="50000"/>
                  </a:schemeClr>
                </a:solidFill>
              </a:rPr>
              <a:t>Help to improve your study skills</a:t>
            </a:r>
          </a:p>
          <a:p>
            <a:pPr marL="114300" indent="-114300">
              <a:buFont typeface="Arial" pitchFamily="34" charset="0"/>
              <a:buChar char="•"/>
              <a:defRPr/>
            </a:pPr>
            <a:r>
              <a:rPr lang="en-US" sz="1200" u="none" dirty="0" smtClean="0">
                <a:solidFill>
                  <a:schemeClr val="accent1">
                    <a:lumMod val="50000"/>
                  </a:schemeClr>
                </a:solidFill>
              </a:rPr>
              <a:t>A letter of recommendation</a:t>
            </a:r>
            <a:endParaRPr lang="en-US" sz="1200" dirty="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work on a research project</a:t>
            </a:r>
            <a:endParaRPr lang="en-US" sz="1200" dirty="0" smtClean="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1D023BE8-C2D5-48C4-A02D-BD8558543976}" type="slidenum">
              <a:rPr lang="en-US" sz="1200" u="none"/>
              <a:pPr algn="r" eaLnBrk="1" hangingPunct="1"/>
              <a:t>15</a:t>
            </a:fld>
            <a:endParaRPr lang="en-US" sz="1200" u="none"/>
          </a:p>
        </p:txBody>
      </p:sp>
      <p:sp>
        <p:nvSpPr>
          <p:cNvPr id="10245" name="Slide Number Placeholder 10"/>
          <p:cNvSpPr>
            <a:spLocks noGrp="1"/>
          </p:cNvSpPr>
          <p:nvPr>
            <p:ph type="sldNum" sz="quarter" idx="11"/>
          </p:nvPr>
        </p:nvSpPr>
        <p:spPr>
          <a:noFill/>
        </p:spPr>
        <p:txBody>
          <a:bodyPr/>
          <a:lstStyle/>
          <a:p>
            <a:fld id="{862687BA-6522-4144-883B-2648C80BDCFD}" type="slidenum">
              <a:rPr lang="en-US" smtClean="0"/>
              <a:pPr/>
              <a:t>15</a:t>
            </a:fld>
            <a:endParaRPr lang="en-US" smtClean="0"/>
          </a:p>
        </p:txBody>
      </p:sp>
      <p:sp>
        <p:nvSpPr>
          <p:cNvPr id="16389" name="Rectangle 2"/>
          <p:cNvSpPr>
            <a:spLocks noGrp="1" noChangeArrowheads="1"/>
          </p:cNvSpPr>
          <p:nvPr>
            <p:ph type="title" idx="4294967295"/>
          </p:nvPr>
        </p:nvSpPr>
        <p:spPr>
          <a:xfrm>
            <a:off x="914400" y="76200"/>
            <a:ext cx="8226425" cy="1143000"/>
          </a:xfrm>
        </p:spPr>
        <p:txBody>
          <a:bodyPr/>
          <a:lstStyle/>
          <a:p>
            <a:pPr eaLnBrk="1" hangingPunct="1">
              <a:defRPr/>
            </a:pPr>
            <a:r>
              <a:rPr lang="en-US" dirty="0" smtClean="0">
                <a:solidFill>
                  <a:schemeClr val="accent1">
                    <a:lumMod val="50000"/>
                  </a:schemeClr>
                </a:solidFill>
              </a:rPr>
              <a:t>Guidance from Faculty</a:t>
            </a:r>
            <a:r>
              <a:rPr lang="en-US" sz="1600" dirty="0" smtClean="0"/>
              <a:t/>
            </a:r>
            <a:br>
              <a:rPr lang="en-US" sz="1600" dirty="0" smtClean="0"/>
            </a:br>
            <a:r>
              <a:rPr lang="en-US" sz="1600" dirty="0" smtClean="0"/>
              <a:t/>
            </a:r>
            <a:br>
              <a:rPr lang="en-US" sz="1600" dirty="0" smtClean="0"/>
            </a:br>
            <a:r>
              <a:rPr lang="en-US" sz="1600" dirty="0" smtClean="0"/>
              <a:t>“How </a:t>
            </a:r>
            <a:r>
              <a:rPr lang="en-US" sz="1600" dirty="0"/>
              <a:t>often have professors at your college provided you with…”</a:t>
            </a:r>
            <a:endParaRPr lang="en-US" sz="1600" dirty="0" smtClean="0">
              <a:solidFill>
                <a:schemeClr val="accent1"/>
              </a:solidFill>
            </a:endParaRPr>
          </a:p>
        </p:txBody>
      </p:sp>
      <p:graphicFrame>
        <p:nvGraphicFramePr>
          <p:cNvPr id="9" name="Guidance"/>
          <p:cNvGraphicFramePr>
            <a:graphicFrameLocks noChangeAspect="1"/>
          </p:cNvGraphicFramePr>
          <p:nvPr>
            <p:custDataLst>
              <p:tags r:id="rId1"/>
            </p:custDataLst>
            <p:extLst>
              <p:ext uri="{D42A27DB-BD31-4B8C-83A1-F6EECF244321}">
                <p14:modId xmlns:p14="http://schemas.microsoft.com/office/powerpoint/2010/main" val="2386925667"/>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
        <p:nvSpPr>
          <p:cNvPr id="5" name="TextBox 4"/>
          <p:cNvSpPr txBox="1"/>
          <p:nvPr/>
        </p:nvSpPr>
        <p:spPr>
          <a:xfrm>
            <a:off x="609600" y="5196006"/>
            <a:ext cx="2819400" cy="523220"/>
          </a:xfrm>
          <a:prstGeom prst="rect">
            <a:avLst/>
          </a:prstGeom>
          <a:noFill/>
        </p:spPr>
        <p:txBody>
          <a:bodyPr wrap="square" rtlCol="0">
            <a:spAutoFit/>
          </a:bodyPr>
          <a:lstStyle/>
          <a:p>
            <a:pPr algn="ctr"/>
            <a:r>
              <a:rPr lang="en-US" sz="1400" u="none" dirty="0">
                <a:solidFill>
                  <a:srgbClr val="002060"/>
                </a:solidFill>
              </a:rPr>
              <a:t>A</a:t>
            </a:r>
            <a:r>
              <a:rPr lang="en-US" sz="1400" u="none" dirty="0" smtClean="0">
                <a:solidFill>
                  <a:srgbClr val="002060"/>
                </a:solidFill>
              </a:rPr>
              <a:t>dvice and guidance about your educational program</a:t>
            </a:r>
            <a:endParaRPr lang="en-US" sz="1400" u="none" dirty="0">
              <a:solidFill>
                <a:srgbClr val="002060"/>
              </a:solidFill>
            </a:endParaRPr>
          </a:p>
        </p:txBody>
      </p:sp>
      <p:sp>
        <p:nvSpPr>
          <p:cNvPr id="13" name="TextBox 12"/>
          <p:cNvSpPr txBox="1"/>
          <p:nvPr/>
        </p:nvSpPr>
        <p:spPr>
          <a:xfrm>
            <a:off x="3429000" y="5209757"/>
            <a:ext cx="2819400" cy="523220"/>
          </a:xfrm>
          <a:prstGeom prst="rect">
            <a:avLst/>
          </a:prstGeom>
          <a:noFill/>
        </p:spPr>
        <p:txBody>
          <a:bodyPr wrap="square" rtlCol="0">
            <a:spAutoFit/>
          </a:bodyPr>
          <a:lstStyle/>
          <a:p>
            <a:pPr algn="ctr"/>
            <a:r>
              <a:rPr lang="en-US" sz="1400" u="none" dirty="0" smtClean="0">
                <a:solidFill>
                  <a:srgbClr val="002060"/>
                </a:solidFill>
              </a:rPr>
              <a:t>Emotional support and encouragement</a:t>
            </a:r>
            <a:endParaRPr lang="en-US" sz="1400" u="none" dirty="0">
              <a:solidFill>
                <a:srgbClr val="002060"/>
              </a:solidFill>
            </a:endParaRPr>
          </a:p>
        </p:txBody>
      </p:sp>
      <p:sp>
        <p:nvSpPr>
          <p:cNvPr id="14" name="TextBox 13"/>
          <p:cNvSpPr txBox="1"/>
          <p:nvPr/>
        </p:nvSpPr>
        <p:spPr>
          <a:xfrm>
            <a:off x="6248400" y="5242558"/>
            <a:ext cx="2819400" cy="523220"/>
          </a:xfrm>
          <a:prstGeom prst="rect">
            <a:avLst/>
          </a:prstGeom>
          <a:noFill/>
        </p:spPr>
        <p:txBody>
          <a:bodyPr wrap="square" rtlCol="0">
            <a:spAutoFit/>
          </a:bodyPr>
          <a:lstStyle/>
          <a:p>
            <a:pPr algn="ctr"/>
            <a:r>
              <a:rPr lang="en-US" sz="1400" u="none" dirty="0" smtClean="0">
                <a:solidFill>
                  <a:srgbClr val="002060"/>
                </a:solidFill>
              </a:rPr>
              <a:t>Feedback on your academic work (outside of grades)</a:t>
            </a:r>
            <a:endParaRPr lang="en-US" sz="1400" u="none" dirty="0">
              <a:solidFill>
                <a:srgbClr val="00206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97F801C-58BE-462B-B68D-423A3EDF21B6}" type="slidenum">
              <a:rPr lang="en-US" sz="1200" u="none"/>
              <a:pPr algn="r" eaLnBrk="1" hangingPunct="1"/>
              <a:t>16</a:t>
            </a:fld>
            <a:endParaRPr lang="en-US" sz="1200" u="none"/>
          </a:p>
        </p:txBody>
      </p:sp>
      <p:sp>
        <p:nvSpPr>
          <p:cNvPr id="11269" name="Slide Number Placeholder 10"/>
          <p:cNvSpPr>
            <a:spLocks noGrp="1"/>
          </p:cNvSpPr>
          <p:nvPr>
            <p:ph type="sldNum" sz="quarter" idx="11"/>
          </p:nvPr>
        </p:nvSpPr>
        <p:spPr>
          <a:noFill/>
        </p:spPr>
        <p:txBody>
          <a:bodyPr/>
          <a:lstStyle/>
          <a:p>
            <a:fld id="{CD565973-B30F-42F1-A430-59E7B51CD2FC}" type="slidenum">
              <a:rPr lang="en-US" smtClean="0"/>
              <a:pPr/>
              <a:t>16</a:t>
            </a:fld>
            <a:endParaRPr lang="en-US" smtClean="0"/>
          </a:p>
        </p:txBody>
      </p:sp>
      <p:sp>
        <p:nvSpPr>
          <p:cNvPr id="16389" name="Rectangle 2"/>
          <p:cNvSpPr>
            <a:spLocks noGrp="1" noChangeArrowheads="1"/>
          </p:cNvSpPr>
          <p:nvPr>
            <p:ph type="title" idx="4294967295"/>
          </p:nvPr>
        </p:nvSpPr>
        <p:spPr>
          <a:xfrm>
            <a:off x="914400" y="152400"/>
            <a:ext cx="8226425" cy="1295400"/>
          </a:xfrm>
        </p:spPr>
        <p:txBody>
          <a:bodyPr/>
          <a:lstStyle/>
          <a:p>
            <a:pPr eaLnBrk="1" hangingPunct="1">
              <a:defRPr/>
            </a:pPr>
            <a:r>
              <a:rPr lang="en-US" sz="1600" dirty="0" smtClean="0">
                <a:solidFill>
                  <a:schemeClr val="accent1">
                    <a:lumMod val="50000"/>
                  </a:schemeClr>
                </a:solidFill>
              </a:rPr>
              <a:t/>
            </a:r>
            <a:br>
              <a:rPr lang="en-US" sz="1600" dirty="0" smtClean="0">
                <a:solidFill>
                  <a:schemeClr val="accent1">
                    <a:lumMod val="50000"/>
                  </a:schemeClr>
                </a:solidFill>
              </a:rPr>
            </a:br>
            <a:r>
              <a:rPr lang="en-US" dirty="0" smtClean="0">
                <a:solidFill>
                  <a:schemeClr val="accent1">
                    <a:lumMod val="50000"/>
                  </a:schemeClr>
                </a:solidFill>
              </a:rPr>
              <a:t>Academic Validation</a:t>
            </a:r>
            <a:r>
              <a:rPr lang="en-US" sz="1600" dirty="0" smtClean="0"/>
              <a:t/>
            </a:r>
            <a:br>
              <a:rPr lang="en-US" sz="1600" dirty="0" smtClean="0"/>
            </a:br>
            <a:r>
              <a:rPr lang="en-US" sz="1600" dirty="0" smtClean="0"/>
              <a:t/>
            </a:r>
            <a:br>
              <a:rPr lang="en-US" sz="1600" dirty="0" smtClean="0"/>
            </a:br>
            <a:r>
              <a:rPr lang="en-US" sz="1600" dirty="0" smtClean="0"/>
              <a:t>Faculty interactions in the classroom can foster students’ academic development. </a:t>
            </a:r>
            <a:br>
              <a:rPr lang="en-US" sz="1600" dirty="0" smtClean="0"/>
            </a:br>
            <a:r>
              <a:rPr lang="en-US" sz="1600" dirty="0" smtClean="0">
                <a:solidFill>
                  <a:schemeClr val="accent1"/>
                </a:solidFill>
              </a:rPr>
              <a:t>These items measure the extent to which students’ view of faculty actions in class</a:t>
            </a:r>
            <a:br>
              <a:rPr lang="en-US" sz="1600" dirty="0" smtClean="0">
                <a:solidFill>
                  <a:schemeClr val="accent1"/>
                </a:solidFill>
              </a:rPr>
            </a:br>
            <a:r>
              <a:rPr lang="en-US" sz="1600" dirty="0" smtClean="0">
                <a:solidFill>
                  <a:schemeClr val="accent1"/>
                </a:solidFill>
              </a:rPr>
              <a:t>reflects concern for their academic success.</a:t>
            </a:r>
            <a:br>
              <a:rPr lang="en-US" sz="1600" dirty="0" smtClean="0">
                <a:solidFill>
                  <a:schemeClr val="accent1"/>
                </a:solidFill>
              </a:rPr>
            </a:br>
            <a:endParaRPr lang="en-US" sz="1600" dirty="0" smtClean="0">
              <a:solidFill>
                <a:schemeClr val="accent1"/>
              </a:solidFill>
            </a:endParaRPr>
          </a:p>
        </p:txBody>
      </p:sp>
      <p:graphicFrame>
        <p:nvGraphicFramePr>
          <p:cNvPr id="9" name="Academic Validation"/>
          <p:cNvGraphicFramePr>
            <a:graphicFrameLocks noChangeAspect="1"/>
          </p:cNvGraphicFramePr>
          <p:nvPr>
            <p:custDataLst>
              <p:tags r:id="rId1"/>
            </p:custDataLst>
            <p:extLst>
              <p:ext uri="{D42A27DB-BD31-4B8C-83A1-F6EECF244321}">
                <p14:modId xmlns:p14="http://schemas.microsoft.com/office/powerpoint/2010/main" val="2749698233"/>
              </p:ext>
            </p:ext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TextBox 9"/>
          <p:cNvSpPr txBox="1">
            <a:spLocks noChangeArrowheads="1"/>
          </p:cNvSpPr>
          <p:nvPr/>
        </p:nvSpPr>
        <p:spPr bwMode="auto">
          <a:xfrm>
            <a:off x="457200" y="5181600"/>
            <a:ext cx="8686800" cy="1169551"/>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Felt that faculty provided me with feedback that helped me assess my progress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my contributions </a:t>
            </a:r>
          </a:p>
          <a:p>
            <a:pPr algn="ctr">
              <a:defRPr/>
            </a:pPr>
            <a:r>
              <a:rPr lang="en-US" sz="1400" u="none" dirty="0">
                <a:solidFill>
                  <a:schemeClr val="accent1">
                    <a:lumMod val="50000"/>
                  </a:schemeClr>
                </a:solidFill>
              </a:rPr>
              <a:t>were valued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faculty encouraged me to ask </a:t>
            </a:r>
          </a:p>
          <a:p>
            <a:pPr algn="ctr">
              <a:defRPr/>
            </a:pPr>
            <a:r>
              <a:rPr lang="en-US" sz="1400" u="none" dirty="0">
                <a:solidFill>
                  <a:schemeClr val="accent1">
                    <a:lumMod val="50000"/>
                  </a:schemeClr>
                </a:solidFill>
              </a:rPr>
              <a:t>questions and participate in discussions</a:t>
            </a:r>
          </a:p>
          <a:p>
            <a:pPr algn="ctr">
              <a:defRPr/>
            </a:pPr>
            <a:endParaRPr lang="en-US" sz="1400" u="none" dirty="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17</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17</a:t>
            </a:fld>
            <a:endParaRPr lang="en-US" smtClean="0"/>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2436284578"/>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7415" name="TextBox 9"/>
          <p:cNvSpPr txBox="1">
            <a:spLocks noChangeArrowheads="1"/>
          </p:cNvSpPr>
          <p:nvPr/>
        </p:nvSpPr>
        <p:spPr bwMode="auto">
          <a:xfrm>
            <a:off x="457200" y="5181601"/>
            <a:ext cx="8686800" cy="830997"/>
          </a:xfrm>
          <a:prstGeom prst="rect">
            <a:avLst/>
          </a:prstGeom>
          <a:noFill/>
          <a:ln w="9525">
            <a:noFill/>
            <a:miter lim="800000"/>
            <a:headEnd/>
            <a:tailEnd/>
          </a:ln>
        </p:spPr>
        <p:txBody>
          <a:bodyPr numCol="6">
            <a:spAutoFit/>
          </a:bodyPr>
          <a:lstStyle/>
          <a:p>
            <a:pPr algn="ctr">
              <a:defRPr/>
            </a:pPr>
            <a:r>
              <a:rPr lang="en-US" sz="1200" u="none" dirty="0">
                <a:solidFill>
                  <a:schemeClr val="accent1">
                    <a:lumMod val="50000"/>
                  </a:schemeClr>
                </a:solidFill>
              </a:rPr>
              <a:t>At least one faculty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At least one staff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Faculty believe in my potential to succeed academically</a:t>
            </a: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recognize </a:t>
            </a:r>
          </a:p>
          <a:p>
            <a:pPr algn="ctr">
              <a:defRPr/>
            </a:pPr>
            <a:r>
              <a:rPr lang="en-US" sz="1200" u="none" dirty="0">
                <a:solidFill>
                  <a:schemeClr val="accent1">
                    <a:lumMod val="50000"/>
                  </a:schemeClr>
                </a:solidFill>
              </a:rPr>
              <a:t>my achievements</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Faculty empower </a:t>
            </a:r>
          </a:p>
          <a:p>
            <a:pPr algn="ctr">
              <a:defRPr/>
            </a:pPr>
            <a:r>
              <a:rPr lang="en-US" sz="1200" u="none" dirty="0">
                <a:solidFill>
                  <a:schemeClr val="accent1">
                    <a:lumMod val="50000"/>
                  </a:schemeClr>
                </a:solidFill>
              </a:rPr>
              <a:t>me to learn here</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encouraged me to get involved in campus activities</a:t>
            </a:r>
          </a:p>
        </p:txBody>
      </p:sp>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General Interpersonal Validation </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These items measure the extent to which students believe faculty and staff provide</a:t>
            </a:r>
          </a:p>
          <a:p>
            <a:pPr algn="ctr" eaLnBrk="1" hangingPunct="1">
              <a:defRPr/>
            </a:pPr>
            <a:r>
              <a:rPr lang="en-US" sz="1600" b="1" u="none" kern="0" dirty="0">
                <a:solidFill>
                  <a:schemeClr val="accent1"/>
                </a:solidFill>
                <a:latin typeface="+mj-lt"/>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18</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18</a:t>
            </a:fld>
            <a:endParaRPr lang="en-US" smtClean="0"/>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Academic Outcomes</a:t>
            </a:r>
            <a:r>
              <a:rPr lang="en-US" sz="1600" dirty="0" smtClean="0"/>
              <a:t/>
            </a:r>
            <a:br>
              <a:rPr lang="en-US" sz="1600" dirty="0" smtClean="0"/>
            </a:br>
            <a:r>
              <a:rPr lang="en-US" sz="1600" dirty="0" smtClean="0"/>
              <a:t/>
            </a:r>
            <a:br>
              <a:rPr lang="en-US" sz="1600" dirty="0" smtClean="0"/>
            </a:br>
            <a:r>
              <a:rPr lang="en-US" sz="1600" dirty="0">
                <a:solidFill>
                  <a:schemeClr val="accent1"/>
                </a:solidFill>
              </a:rPr>
              <a:t>These items illustrate the extent to which </a:t>
            </a:r>
            <a:r>
              <a:rPr lang="en-US" sz="1600" dirty="0" smtClean="0">
                <a:solidFill>
                  <a:schemeClr val="accent1"/>
                </a:solidFill>
              </a:rPr>
              <a:t>students agree that this institution has contributed to their academic skills and abilities.</a:t>
            </a:r>
            <a:r>
              <a:rPr lang="en-US" sz="1600" dirty="0" smtClean="0">
                <a:solidFill>
                  <a:schemeClr val="tx1"/>
                </a:solidFill>
              </a:rPr>
              <a:t/>
            </a:r>
            <a:br>
              <a:rPr lang="en-US" sz="1600" dirty="0" smtClean="0">
                <a:solidFill>
                  <a:schemeClr val="tx1"/>
                </a:solidFill>
              </a:rPr>
            </a:br>
            <a:endParaRPr lang="en-US" sz="1200" dirty="0" smtClean="0">
              <a:solidFill>
                <a:schemeClr val="accent1">
                  <a:lumMod val="50000"/>
                </a:schemeClr>
              </a:solidFill>
            </a:endParaRPr>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640160097"/>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337775030"/>
              </p:ext>
            </p:extLst>
          </p:nvPr>
        </p:nvGraphicFramePr>
        <p:xfrm>
          <a:off x="609600" y="5181600"/>
          <a:ext cx="2819400" cy="609600"/>
        </p:xfrm>
        <a:graphic>
          <a:graphicData uri="http://schemas.openxmlformats.org/drawingml/2006/table">
            <a:tbl>
              <a:tblPr/>
              <a:tblGrid>
                <a:gridCol w="2819400"/>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2499481671"/>
              </p:ext>
            </p:extLst>
          </p:nvPr>
        </p:nvGraphicFramePr>
        <p:xfrm>
          <a:off x="3429000" y="5105400"/>
          <a:ext cx="2743200" cy="457200"/>
        </p:xfrm>
        <a:graphic>
          <a:graphicData uri="http://schemas.openxmlformats.org/drawingml/2006/table">
            <a:tbl>
              <a:tblPr/>
              <a:tblGrid>
                <a:gridCol w="27432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Critical thinking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1597375923"/>
              </p:ext>
            </p:extLst>
          </p:nvPr>
        </p:nvGraphicFramePr>
        <p:xfrm>
          <a:off x="6248400" y="5105400"/>
          <a:ext cx="2819400" cy="457200"/>
        </p:xfrm>
        <a:graphic>
          <a:graphicData uri="http://schemas.openxmlformats.org/drawingml/2006/table">
            <a:tbl>
              <a:tblPr/>
              <a:tblGrid>
                <a:gridCol w="28194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Problem-solving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19</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19</a:t>
            </a:fld>
            <a:endParaRPr lang="en-US" smtClean="0"/>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smtClean="0">
                <a:solidFill>
                  <a:schemeClr val="accent1">
                    <a:lumMod val="50000"/>
                  </a:schemeClr>
                </a:solidFill>
              </a:rPr>
              <a:t>Academic Enhancement Experiences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Opportunities to apply learning inside and outside the classroom augment </a:t>
            </a:r>
            <a:br>
              <a:rPr lang="en-US" sz="1600" dirty="0" smtClean="0">
                <a:solidFill>
                  <a:schemeClr val="accent1"/>
                </a:solidFill>
              </a:rPr>
            </a:br>
            <a:r>
              <a:rPr lang="en-US" sz="1600" dirty="0" smtClean="0">
                <a:solidFill>
                  <a:schemeClr val="accent1"/>
                </a:solidFill>
              </a:rPr>
              <a:t>students’ academic involvement, allowing them to make meaningful intellectual </a:t>
            </a:r>
            <a:br>
              <a:rPr lang="en-US" sz="1600" dirty="0" smtClean="0">
                <a:solidFill>
                  <a:schemeClr val="accent1"/>
                </a:solidFill>
              </a:rPr>
            </a:br>
            <a:r>
              <a:rPr lang="en-US" sz="1600" dirty="0" smtClean="0">
                <a:solidFill>
                  <a:schemeClr val="accent1"/>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2112095592"/>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11"/>
          <p:cNvSpPr txBox="1">
            <a:spLocks noChangeArrowheads="1"/>
          </p:cNvSpPr>
          <p:nvPr/>
        </p:nvSpPr>
        <p:spPr bwMode="auto">
          <a:xfrm>
            <a:off x="533400" y="5105400"/>
            <a:ext cx="8458200" cy="954107"/>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Completed a culminating experience for your degree (e.g., capstone course/project, thesis, comp exam)</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undergraduate </a:t>
            </a:r>
          </a:p>
          <a:p>
            <a:pPr algn="ctr">
              <a:defRPr/>
            </a:pPr>
            <a:r>
              <a:rPr lang="en-US" sz="1400" u="none" dirty="0">
                <a:solidFill>
                  <a:schemeClr val="accent1">
                    <a:lumMod val="50000"/>
                  </a:schemeClr>
                </a:solidFill>
              </a:rPr>
              <a:t>research program</a:t>
            </a:r>
          </a:p>
          <a:p>
            <a:pPr algn="ctr">
              <a:defRPr/>
            </a:pPr>
            <a:r>
              <a:rPr lang="en-US" sz="1400" u="none" dirty="0">
                <a:solidFill>
                  <a:schemeClr val="accent1">
                    <a:lumMod val="50000"/>
                  </a:schemeClr>
                </a:solidFill>
              </a:rPr>
              <a:t> </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internship </a:t>
            </a:r>
          </a:p>
          <a:p>
            <a:pPr algn="ctr">
              <a:defRPr/>
            </a:pPr>
            <a:r>
              <a:rPr lang="en-US" sz="1400" u="none" dirty="0">
                <a:solidFill>
                  <a:schemeClr val="accent1">
                    <a:lumMod val="50000"/>
                  </a:schemeClr>
                </a:solidFill>
              </a:rPr>
              <a:t>program</a:t>
            </a: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smtClean="0">
                <a:solidFill>
                  <a:schemeClr val="accent1">
                    <a:lumMod val="50000"/>
                  </a:schemeClr>
                </a:solidFill>
              </a:rPr>
              <a:t>College Senior Survey</a:t>
            </a:r>
            <a:endParaRPr lang="en-US" sz="3200" dirty="0" smtClean="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smtClean="0">
                <a:solidFill>
                  <a:schemeClr val="accent1">
                    <a:lumMod val="50000"/>
                  </a:schemeClr>
                </a:solidFill>
                <a:effectLst/>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smtClean="0">
              <a:solidFill>
                <a:schemeClr val="accent1">
                  <a:lumMod val="50000"/>
                </a:schemeClr>
              </a:solidFill>
              <a:effectLst/>
            </a:endParaRP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Academic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Co-curricular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Diversity</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Future plans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Satisfaction</a:t>
            </a:r>
          </a:p>
          <a:p>
            <a:pPr marL="628650" lvl="1" indent="-228600" eaLnBrk="1" hangingPunct="1">
              <a:lnSpc>
                <a:spcPct val="90000"/>
              </a:lnSpc>
              <a:spcBef>
                <a:spcPct val="10000"/>
              </a:spcBef>
              <a:buClr>
                <a:schemeClr val="accent1">
                  <a:lumMod val="50000"/>
                </a:schemeClr>
              </a:buClr>
              <a:defRPr/>
            </a:pPr>
            <a:endParaRPr lang="en-US" sz="2000" b="1" dirty="0" smtClean="0">
              <a:solidFill>
                <a:schemeClr val="accent1">
                  <a:lumMod val="50000"/>
                </a:schemeClr>
              </a:solidFill>
              <a:effectLst/>
            </a:endParaRPr>
          </a:p>
          <a:p>
            <a:pPr marL="228600" indent="-228600" eaLnBrk="1" hangingPunct="1">
              <a:lnSpc>
                <a:spcPct val="90000"/>
              </a:lnSpc>
              <a:spcBef>
                <a:spcPct val="10000"/>
              </a:spcBef>
              <a:defRPr/>
            </a:pPr>
            <a:endParaRPr lang="en-US" sz="2400" b="1" dirty="0" smtClean="0">
              <a:solidFill>
                <a:schemeClr val="accent1">
                  <a:lumMod val="50000"/>
                </a:schemeClr>
              </a:solidFill>
              <a:effectLst/>
            </a:endParaRPr>
          </a:p>
        </p:txBody>
      </p:sp>
      <p:sp>
        <p:nvSpPr>
          <p:cNvPr id="6" name="TextBox 5"/>
          <p:cNvSpPr txBox="1"/>
          <p:nvPr/>
        </p:nvSpPr>
        <p:spPr>
          <a:xfrm>
            <a:off x="0" y="0"/>
            <a:ext cx="9144000" cy="1046163"/>
          </a:xfrm>
          <a:prstGeom prst="rect">
            <a:avLst/>
          </a:prstGeom>
          <a:solidFill>
            <a:schemeClr val="accent1">
              <a:lumMod val="50000"/>
            </a:schemeClr>
          </a:solidFill>
        </p:spPr>
        <p:txBody>
          <a:bodyPr>
            <a:spAutoFit/>
          </a:bodyPr>
          <a:lstStyle/>
          <a:p>
            <a:pPr>
              <a:defRPr/>
            </a:pPr>
            <a:endParaRPr lang="en-US" sz="1000" dirty="0">
              <a:solidFill>
                <a:schemeClr val="bg2"/>
              </a:solidFill>
              <a:latin typeface="+mj-lt"/>
            </a:endParaRPr>
          </a:p>
          <a:p>
            <a:pPr>
              <a:defRPr/>
            </a:pPr>
            <a:r>
              <a:rPr lang="en-US" sz="3600" u="none" dirty="0">
                <a:solidFill>
                  <a:srgbClr val="FFFFFF"/>
                </a:solidFill>
                <a:latin typeface="+mj-lt"/>
              </a:rPr>
              <a:t> THE COLLEGE EXPERIENCE</a:t>
            </a:r>
          </a:p>
          <a:p>
            <a:pPr>
              <a:defRPr/>
            </a:pPr>
            <a:endParaRPr lang="en-US" sz="1600" dirty="0">
              <a:solidFill>
                <a:schemeClr val="bg2"/>
              </a:solidFill>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rgbClr val="FFFFFF"/>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20</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20</a:t>
            </a:fld>
            <a:endParaRPr lang="en-US" smtClean="0"/>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deepened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801200689"/>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609600" y="5105400"/>
            <a:ext cx="28194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Integrate skills and knowledge from different sources and experiences</a:t>
            </a:r>
          </a:p>
        </p:txBody>
      </p:sp>
      <p:sp>
        <p:nvSpPr>
          <p:cNvPr id="18442" name="TextBox 10"/>
          <p:cNvSpPr txBox="1">
            <a:spLocks noChangeArrowheads="1"/>
          </p:cNvSpPr>
          <p:nvPr/>
        </p:nvSpPr>
        <p:spPr bwMode="auto">
          <a:xfrm>
            <a:off x="38862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Tutored another college student</a:t>
            </a:r>
          </a:p>
        </p:txBody>
      </p:sp>
      <p:sp>
        <p:nvSpPr>
          <p:cNvPr id="11" name="TextBox 11"/>
          <p:cNvSpPr txBox="1">
            <a:spLocks noChangeArrowheads="1"/>
          </p:cNvSpPr>
          <p:nvPr/>
        </p:nvSpPr>
        <p:spPr bwMode="auto">
          <a:xfrm>
            <a:off x="6629400" y="5138738"/>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D4DC773-4B3D-4596-8FFB-8F1CFF6D072B}" type="slidenum">
              <a:rPr lang="en-US" sz="1200" u="none"/>
              <a:pPr algn="r" eaLnBrk="1" hangingPunct="1"/>
              <a:t>21</a:t>
            </a:fld>
            <a:endParaRPr lang="en-US" sz="1200" u="none"/>
          </a:p>
        </p:txBody>
      </p:sp>
      <p:sp>
        <p:nvSpPr>
          <p:cNvPr id="17413" name="Slide Number Placeholder 10"/>
          <p:cNvSpPr>
            <a:spLocks noGrp="1"/>
          </p:cNvSpPr>
          <p:nvPr>
            <p:ph type="sldNum" sz="quarter" idx="11"/>
          </p:nvPr>
        </p:nvSpPr>
        <p:spPr>
          <a:noFill/>
        </p:spPr>
        <p:txBody>
          <a:bodyPr/>
          <a:lstStyle/>
          <a:p>
            <a:fld id="{D880E07D-E805-4264-A7DB-896FAE3A36E3}" type="slidenum">
              <a:rPr lang="en-US" smtClean="0"/>
              <a:pPr/>
              <a:t>21</a:t>
            </a:fld>
            <a:endParaRPr lang="en-US" smtClean="0"/>
          </a:p>
        </p:txBody>
      </p:sp>
      <p:sp>
        <p:nvSpPr>
          <p:cNvPr id="1843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furthered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1638433027"/>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838200" y="5105400"/>
            <a:ext cx="2362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Discussed course content </a:t>
            </a:r>
          </a:p>
          <a:p>
            <a:pPr algn="ctr">
              <a:defRPr/>
            </a:pPr>
            <a:r>
              <a:rPr lang="en-US" sz="1400" u="none" dirty="0">
                <a:solidFill>
                  <a:schemeClr val="accent1">
                    <a:lumMod val="50000"/>
                  </a:schemeClr>
                </a:solidFill>
              </a:rPr>
              <a:t>with students outside of class</a:t>
            </a:r>
          </a:p>
        </p:txBody>
      </p:sp>
      <p:sp>
        <p:nvSpPr>
          <p:cNvPr id="18442" name="TextBox 10"/>
          <p:cNvSpPr txBox="1">
            <a:spLocks noChangeArrowheads="1"/>
          </p:cNvSpPr>
          <p:nvPr/>
        </p:nvSpPr>
        <p:spPr bwMode="auto">
          <a:xfrm>
            <a:off x="3810000" y="5105400"/>
            <a:ext cx="22098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Worked with classmates on group projects during class</a:t>
            </a:r>
          </a:p>
        </p:txBody>
      </p:sp>
      <p:sp>
        <p:nvSpPr>
          <p:cNvPr id="11" name="TextBox 11"/>
          <p:cNvSpPr txBox="1">
            <a:spLocks noChangeArrowheads="1"/>
          </p:cNvSpPr>
          <p:nvPr/>
        </p:nvSpPr>
        <p:spPr bwMode="auto">
          <a:xfrm>
            <a:off x="67818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Studied with other students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DF45D7C-7793-49EE-A0DD-276E01F6D591}" type="slidenum">
              <a:rPr lang="en-US" sz="1200" u="none"/>
              <a:pPr algn="r" eaLnBrk="1" hangingPunct="1"/>
              <a:t>22</a:t>
            </a:fld>
            <a:endParaRPr lang="en-US" sz="1200" u="none"/>
          </a:p>
        </p:txBody>
      </p:sp>
      <p:sp>
        <p:nvSpPr>
          <p:cNvPr id="18437" name="Slide Number Placeholder 10"/>
          <p:cNvSpPr>
            <a:spLocks noGrp="1"/>
          </p:cNvSpPr>
          <p:nvPr>
            <p:ph type="sldNum" sz="quarter" idx="11"/>
          </p:nvPr>
        </p:nvSpPr>
        <p:spPr>
          <a:noFill/>
        </p:spPr>
        <p:txBody>
          <a:bodyPr/>
          <a:lstStyle/>
          <a:p>
            <a:fld id="{3A2CC2EF-F4EB-4B3A-8707-76B5EA0A59DB}" type="slidenum">
              <a:rPr lang="en-US" smtClean="0"/>
              <a:pPr/>
              <a:t>22</a:t>
            </a:fld>
            <a:endParaRPr lang="en-US" smtClean="0"/>
          </a:p>
        </p:txBody>
      </p:sp>
      <p:sp>
        <p:nvSpPr>
          <p:cNvPr id="21509"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 Written and Oral Communication</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Effective communication skills are essential prerequisites for success in</a:t>
            </a:r>
            <a:br>
              <a:rPr lang="en-US" sz="1600" dirty="0" smtClean="0">
                <a:solidFill>
                  <a:schemeClr val="accent1"/>
                </a:solidFill>
              </a:rPr>
            </a:br>
            <a:r>
              <a:rPr lang="en-US" sz="1600" dirty="0" smtClean="0">
                <a:solidFill>
                  <a:schemeClr val="accent1"/>
                </a:solidFill>
              </a:rPr>
              <a:t>today's world, both personally and professionally. </a:t>
            </a:r>
            <a:endParaRPr lang="en-US" sz="1200" dirty="0" smtClean="0">
              <a:solidFill>
                <a:schemeClr val="accent1"/>
              </a:solidFill>
            </a:endParaRPr>
          </a:p>
        </p:txBody>
      </p:sp>
      <p:graphicFrame>
        <p:nvGraphicFramePr>
          <p:cNvPr id="9" name="Written Oral Comm"/>
          <p:cNvGraphicFramePr>
            <a:graphicFrameLocks noChangeAspect="1"/>
          </p:cNvGraphicFramePr>
          <p:nvPr>
            <p:extLst>
              <p:ext uri="{D42A27DB-BD31-4B8C-83A1-F6EECF244321}">
                <p14:modId xmlns:p14="http://schemas.microsoft.com/office/powerpoint/2010/main" val="190488587"/>
              </p:ext>
            </p:extLst>
          </p:nvPr>
        </p:nvGraphicFramePr>
        <p:xfrm>
          <a:off x="50800" y="1600200"/>
          <a:ext cx="9042400" cy="3606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9"/>
          <p:cNvSpPr txBox="1">
            <a:spLocks noChangeArrowheads="1"/>
          </p:cNvSpPr>
          <p:nvPr/>
        </p:nvSpPr>
        <p:spPr bwMode="auto">
          <a:xfrm>
            <a:off x="533400" y="5105401"/>
            <a:ext cx="8458200" cy="738664"/>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Took a class that required one or more </a:t>
            </a:r>
          </a:p>
          <a:p>
            <a:pPr algn="ctr">
              <a:defRPr/>
            </a:pPr>
            <a:r>
              <a:rPr lang="en-US" sz="1400" u="none" dirty="0">
                <a:solidFill>
                  <a:schemeClr val="accent1">
                    <a:lumMod val="50000"/>
                  </a:schemeClr>
                </a:solidFill>
              </a:rPr>
              <a:t>10+ page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Took a class that required </a:t>
            </a:r>
          </a:p>
          <a:p>
            <a:pPr algn="ctr">
              <a:defRPr/>
            </a:pPr>
            <a:r>
              <a:rPr lang="en-US" sz="1400" u="none" dirty="0">
                <a:solidFill>
                  <a:schemeClr val="accent1">
                    <a:lumMod val="50000"/>
                  </a:schemeClr>
                </a:solidFill>
              </a:rPr>
              <a:t>multiple short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Made a presentation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p:txBody>
      </p:sp>
      <p:sp>
        <p:nvSpPr>
          <p:cNvPr id="10"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23</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23</a:t>
            </a:fld>
            <a:endParaRPr lang="en-US" smtClean="0"/>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Writing ability</a:t>
            </a:r>
          </a:p>
        </p:txBody>
      </p:sp>
      <p:graphicFrame>
        <p:nvGraphicFramePr>
          <p:cNvPr id="10" name="Written Oral Comm"/>
          <p:cNvGraphicFramePr>
            <a:graphicFrameLocks noChangeAspect="1"/>
          </p:cNvGraphicFramePr>
          <p:nvPr>
            <p:custDataLst>
              <p:tags r:id="rId1"/>
            </p:custDataLst>
            <p:extLst>
              <p:ext uri="{D42A27DB-BD31-4B8C-83A1-F6EECF244321}">
                <p14:modId xmlns:p14="http://schemas.microsoft.com/office/powerpoint/2010/main" val="2801076266"/>
              </p:ext>
            </p:ext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latin typeface="+mj-lt"/>
                <a:ea typeface="+mj-ea"/>
                <a:cs typeface="+mj-cs"/>
              </a:rPr>
              <a:t> </a:t>
            </a:r>
            <a:r>
              <a:rPr lang="en-US" sz="2800" b="1" u="none" kern="0" dirty="0">
                <a:solidFill>
                  <a:schemeClr val="accent1">
                    <a:lumMod val="50000"/>
                  </a:schemeClr>
                </a:solidFill>
                <a:latin typeface="+mj-lt"/>
                <a:ea typeface="+mj-ea"/>
                <a:cs typeface="+mj-cs"/>
              </a:rPr>
              <a:t>Written and Oral Communication</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r>
              <a:rPr lang="en-US" sz="1600" b="1" u="none" dirty="0">
                <a:solidFill>
                  <a:schemeClr val="accent1">
                    <a:lumMod val="50000"/>
                  </a:schemeClr>
                </a:solidFill>
              </a:rPr>
              <a:t> </a:t>
            </a:r>
          </a:p>
          <a:p>
            <a:pPr algn="ctr" eaLnBrk="1" hangingPunct="1">
              <a:defRPr/>
            </a:pPr>
            <a:r>
              <a:rPr lang="en-US" sz="1600" b="1" u="none" dirty="0">
                <a:solidFill>
                  <a:schemeClr val="accent1"/>
                </a:solidFill>
              </a:rPr>
              <a:t>Effective communication skills are essential prerequisites for success in</a:t>
            </a:r>
            <a:br>
              <a:rPr lang="en-US" sz="1600" b="1" u="none" dirty="0">
                <a:solidFill>
                  <a:schemeClr val="accent1"/>
                </a:solidFill>
              </a:rPr>
            </a:br>
            <a:r>
              <a:rPr lang="en-US" sz="1600" b="1" u="none" dirty="0">
                <a:solidFill>
                  <a:schemeClr val="accent1"/>
                </a:solidFill>
              </a:rPr>
              <a:t>today's world, both personally and professionally. </a:t>
            </a:r>
            <a:endParaRPr lang="en-US" sz="1200" b="1" u="none" kern="0" dirty="0">
              <a:solidFill>
                <a:schemeClr val="accent1"/>
              </a:solidFill>
              <a:latin typeface="+mj-lt"/>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2971800"/>
            <a:ext cx="9144000" cy="1981200"/>
          </a:xfrm>
        </p:spPr>
        <p:txBody>
          <a:bodyPr/>
          <a:lstStyle/>
          <a:p>
            <a:pPr eaLnBrk="1" hangingPunct="1">
              <a:defRPr/>
            </a:pPr>
            <a:r>
              <a:rPr lang="en-US" sz="3600" dirty="0" smtClean="0">
                <a:solidFill>
                  <a:schemeClr val="accent1">
                    <a:lumMod val="50000"/>
                  </a:schemeClr>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24</a:t>
            </a:fld>
            <a:endParaRPr lang="en-US" smtClean="0"/>
          </a:p>
        </p:txBody>
      </p:sp>
      <p:sp>
        <p:nvSpPr>
          <p:cNvPr id="50181" name="Subtitle 4"/>
          <p:cNvSpPr txBox="1">
            <a:spLocks/>
          </p:cNvSpPr>
          <p:nvPr/>
        </p:nvSpPr>
        <p:spPr bwMode="auto">
          <a:xfrm>
            <a:off x="1371600" y="4724400"/>
            <a:ext cx="6400800" cy="1752600"/>
          </a:xfrm>
          <a:prstGeom prst="rect">
            <a:avLst/>
          </a:prstGeom>
          <a:noFill/>
          <a:ln w="9525">
            <a:noFill/>
            <a:miter lim="800000"/>
            <a:headEnd/>
            <a:tailEnd/>
          </a:ln>
        </p:spPr>
        <p:txBody>
          <a:bodyPr/>
          <a:lstStyle/>
          <a:p>
            <a:pPr algn="ctr">
              <a:defRPr/>
            </a:pPr>
            <a:r>
              <a:rPr lang="en-US" sz="2400" b="1" u="none" dirty="0">
                <a:solidFill>
                  <a:schemeClr val="accent5">
                    <a:lumMod val="75000"/>
                  </a:schemeClr>
                </a:solidFill>
              </a:rPr>
              <a:t>Co-curricular experiences provide opportunities for students to grow intellectually, interpersonally, and emotionally.</a:t>
            </a:r>
          </a:p>
        </p:txBody>
      </p:sp>
      <p:pic>
        <p:nvPicPr>
          <p:cNvPr id="6" name="Picture 4"/>
          <p:cNvPicPr>
            <a:picLocks noChangeAspect="1" noChangeArrowheads="1"/>
          </p:cNvPicPr>
          <p:nvPr/>
        </p:nvPicPr>
        <p:blipFill>
          <a:blip r:embed="rId3" cstate="print"/>
          <a:srcRect/>
          <a:stretch>
            <a:fillRect/>
          </a:stretch>
        </p:blipFill>
        <p:spPr bwMode="auto">
          <a:xfrm>
            <a:off x="1924050" y="2209800"/>
            <a:ext cx="5391150" cy="1050925"/>
          </a:xfrm>
          <a:prstGeom prst="rect">
            <a:avLst/>
          </a:prstGeom>
          <a:noFill/>
          <a:ln w="12700">
            <a:solidFill>
              <a:schemeClr val="accent5">
                <a:lumMod val="75000"/>
              </a:schemeClr>
            </a:solidFill>
            <a:miter lim="800000"/>
            <a:headEnd/>
            <a:tailEnd/>
          </a:ln>
        </p:spPr>
      </p:pic>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25</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25</a:t>
            </a:fld>
            <a:endParaRPr lang="en-US" smtClean="0"/>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Social Agency</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Activities and beliefs equip and empower students to create a world that is equitable, </a:t>
            </a:r>
            <a:br>
              <a:rPr lang="en-US" sz="1600" dirty="0" smtClean="0">
                <a:solidFill>
                  <a:schemeClr val="accent1"/>
                </a:solidFill>
              </a:rPr>
            </a:br>
            <a:r>
              <a:rPr lang="en-US" sz="1600" dirty="0" smtClean="0">
                <a:solidFill>
                  <a:schemeClr val="accent1"/>
                </a:solidFill>
              </a:rPr>
              <a:t>just, democratic, and sustainable. </a:t>
            </a:r>
            <a:r>
              <a:rPr lang="en-US" sz="1600" i="1" dirty="0" smtClean="0">
                <a:solidFill>
                  <a:schemeClr val="accent1"/>
                </a:solidFill>
              </a:rPr>
              <a:t>Social Agency </a:t>
            </a:r>
            <a:r>
              <a:rPr lang="en-US" sz="1600" dirty="0" smtClean="0">
                <a:solidFill>
                  <a:schemeClr val="accent1"/>
                </a:solidFill>
              </a:rPr>
              <a:t>measures the extent to which students </a:t>
            </a:r>
            <a:br>
              <a:rPr lang="en-US" sz="1600" dirty="0" smtClean="0">
                <a:solidFill>
                  <a:schemeClr val="accent1"/>
                </a:solidFill>
              </a:rPr>
            </a:br>
            <a:r>
              <a:rPr lang="en-US" sz="1600" dirty="0" smtClean="0">
                <a:solidFill>
                  <a:schemeClr val="accent1"/>
                </a:solidFill>
              </a:rPr>
              <a:t>value political and social involvement as a personal goal.</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Participating in a community action program</a:t>
            </a:r>
          </a:p>
          <a:p>
            <a:pPr>
              <a:buFont typeface="Arial" pitchFamily="34" charset="0"/>
              <a:buChar char="•"/>
              <a:defRPr/>
            </a:pPr>
            <a:r>
              <a:rPr lang="en-US" sz="1200" u="none" dirty="0" smtClean="0">
                <a:solidFill>
                  <a:schemeClr val="accent1">
                    <a:lumMod val="50000"/>
                  </a:schemeClr>
                </a:solidFill>
              </a:rPr>
              <a:t> Helping to promote racial understanding</a:t>
            </a:r>
          </a:p>
          <a:p>
            <a:pPr>
              <a:buFont typeface="Arial" pitchFamily="34" charset="0"/>
              <a:buChar char="•"/>
              <a:defRPr/>
            </a:pPr>
            <a:r>
              <a:rPr lang="en-US" sz="1200" u="none" dirty="0" smtClean="0">
                <a:solidFill>
                  <a:schemeClr val="accent1">
                    <a:lumMod val="50000"/>
                  </a:schemeClr>
                </a:solidFill>
              </a:rPr>
              <a:t> Becoming a community leader </a:t>
            </a:r>
          </a:p>
          <a:p>
            <a:pPr>
              <a:buFont typeface="Arial" pitchFamily="34" charset="0"/>
              <a:buChar char="•"/>
              <a:defRPr/>
            </a:pPr>
            <a:r>
              <a:rPr lang="en-US" sz="1200" u="none" dirty="0" smtClean="0">
                <a:solidFill>
                  <a:schemeClr val="accent1">
                    <a:lumMod val="50000"/>
                  </a:schemeClr>
                </a:solidFill>
              </a:rPr>
              <a:t> Keeping up to date with political affairs</a:t>
            </a:r>
          </a:p>
          <a:p>
            <a:pPr>
              <a:buFont typeface="Arial" pitchFamily="34" charset="0"/>
              <a:buChar char="•"/>
              <a:defRPr/>
            </a:pPr>
            <a:r>
              <a:rPr lang="en-US" sz="1200" u="none" dirty="0" smtClean="0">
                <a:solidFill>
                  <a:schemeClr val="accent1">
                    <a:lumMod val="50000"/>
                  </a:schemeClr>
                </a:solidFill>
              </a:rPr>
              <a:t> Influencing social values</a:t>
            </a:r>
          </a:p>
          <a:p>
            <a:pPr>
              <a:buFont typeface="Arial" pitchFamily="34" charset="0"/>
              <a:buChar char="•"/>
              <a:defRPr/>
            </a:pPr>
            <a:r>
              <a:rPr lang="en-US" sz="1200" u="none" dirty="0" smtClean="0">
                <a:solidFill>
                  <a:schemeClr val="accent1">
                    <a:lumMod val="50000"/>
                  </a:schemeClr>
                </a:solidFill>
              </a:rPr>
              <a:t> 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1808649683"/>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838200" y="51816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26</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26</a:t>
            </a:fld>
            <a:endParaRPr lang="en-US" smtClean="0"/>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smtClean="0">
                <a:solidFill>
                  <a:schemeClr val="accent1">
                    <a:lumMod val="50000"/>
                  </a:schemeClr>
                </a:solidFill>
              </a:rPr>
              <a:t> Civic Engagement</a:t>
            </a:r>
            <a:r>
              <a:rPr lang="en-US" dirty="0" smtClean="0"/>
              <a:t/>
            </a:r>
            <a:br>
              <a:rPr lang="en-US" dirty="0" smtClean="0"/>
            </a:br>
            <a:r>
              <a:rPr lang="en-US" sz="1600" dirty="0" smtClean="0">
                <a:solidFill>
                  <a:schemeClr val="accent1">
                    <a:lumMod val="50000"/>
                  </a:schemeClr>
                </a:solidFill>
              </a:rPr>
              <a:t> </a:t>
            </a:r>
            <a:br>
              <a:rPr lang="en-US" sz="1600" dirty="0" smtClean="0">
                <a:solidFill>
                  <a:schemeClr val="accent1">
                    <a:lumMod val="50000"/>
                  </a:schemeClr>
                </a:solidFill>
              </a:rPr>
            </a:br>
            <a:r>
              <a:rPr lang="en-US" sz="1600" dirty="0" smtClean="0">
                <a:solidFill>
                  <a:schemeClr val="accent1"/>
                </a:solidFill>
              </a:rPr>
              <a:t>Engaged citizens are a critical element in the functioning of our democratic society. </a:t>
            </a:r>
            <a:br>
              <a:rPr lang="en-US" sz="1600" dirty="0" smtClean="0">
                <a:solidFill>
                  <a:schemeClr val="accent1"/>
                </a:solidFill>
              </a:rPr>
            </a:br>
            <a:r>
              <a:rPr lang="en-US" sz="1600" i="1" dirty="0" smtClean="0">
                <a:solidFill>
                  <a:schemeClr val="accent1"/>
                </a:solidFill>
              </a:rPr>
              <a:t>Civic Engagement </a:t>
            </a:r>
            <a:r>
              <a:rPr lang="en-US" sz="1600" dirty="0" smtClean="0">
                <a:solidFill>
                  <a:schemeClr val="accent1"/>
                </a:solidFill>
              </a:rPr>
              <a:t>measures the extent to which students are motivated and involved </a:t>
            </a:r>
            <a:br>
              <a:rPr lang="en-US" sz="1600" dirty="0" smtClean="0">
                <a:solidFill>
                  <a:schemeClr val="accent1"/>
                </a:solidFill>
              </a:rPr>
            </a:br>
            <a:r>
              <a:rPr lang="en-US" sz="1600" dirty="0" smtClean="0">
                <a:solidFill>
                  <a:schemeClr val="accent1"/>
                </a:solidFill>
              </a:rPr>
              <a:t>in civic, electoral, and political activities.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5888" indent="-115888">
              <a:buFont typeface="Arial" pitchFamily="34" charset="0"/>
              <a:buChar char="•"/>
              <a:defRPr/>
            </a:pPr>
            <a:r>
              <a:rPr lang="en-US" sz="1200" u="none" dirty="0" smtClean="0">
                <a:solidFill>
                  <a:schemeClr val="accent1">
                    <a:lumMod val="50000"/>
                  </a:schemeClr>
                </a:solidFill>
              </a:rPr>
              <a:t>I am interested in seeking information about current social and political issues</a:t>
            </a:r>
          </a:p>
          <a:p>
            <a:pPr marL="115888" indent="-115888">
              <a:buFont typeface="Arial" pitchFamily="34" charset="0"/>
              <a:buChar char="•"/>
              <a:defRPr/>
            </a:pPr>
            <a:r>
              <a:rPr lang="en-US" sz="1200" u="none" dirty="0" smtClean="0">
                <a:solidFill>
                  <a:schemeClr val="accent1">
                    <a:lumMod val="50000"/>
                  </a:schemeClr>
                </a:solidFill>
              </a:rPr>
              <a:t>Publicly communicated your opinion about a cause (e.g., blog, email, petition)</a:t>
            </a:r>
          </a:p>
          <a:p>
            <a:pPr marL="115888" indent="-115888">
              <a:buFont typeface="Arial" pitchFamily="34" charset="0"/>
              <a:buChar char="•"/>
              <a:defRPr/>
            </a:pPr>
            <a:r>
              <a:rPr lang="en-US" sz="1200" u="none" dirty="0" smtClean="0">
                <a:solidFill>
                  <a:schemeClr val="accent1">
                    <a:lumMod val="50000"/>
                  </a:schemeClr>
                </a:solidFill>
              </a:rPr>
              <a:t>Worked on a local, state, or national political campaign</a:t>
            </a:r>
          </a:p>
          <a:p>
            <a:pPr marL="115888" indent="-115888">
              <a:buFont typeface="Arial" pitchFamily="34" charset="0"/>
              <a:buChar char="•"/>
              <a:defRPr/>
            </a:pPr>
            <a:r>
              <a:rPr lang="en-US" sz="1200" u="none" dirty="0" smtClean="0">
                <a:solidFill>
                  <a:schemeClr val="accent1">
                    <a:lumMod val="50000"/>
                  </a:schemeClr>
                </a:solidFill>
              </a:rPr>
              <a:t>Demonstrated for a cause (e.g., boycott, rally, protest)</a:t>
            </a:r>
          </a:p>
          <a:p>
            <a:pPr marL="115888" indent="-115888">
              <a:buFont typeface="Arial" pitchFamily="34" charset="0"/>
              <a:buChar char="•"/>
              <a:defRPr/>
            </a:pPr>
            <a:r>
              <a:rPr lang="en-US" sz="1200" u="none" dirty="0" smtClean="0">
                <a:solidFill>
                  <a:schemeClr val="accent1">
                    <a:lumMod val="50000"/>
                  </a:schemeClr>
                </a:solidFill>
              </a:rPr>
              <a:t>Goal: Keeping up to date with political affairs</a:t>
            </a:r>
          </a:p>
          <a:p>
            <a:pPr marL="115888" indent="-115888">
              <a:buFont typeface="Arial" pitchFamily="34" charset="0"/>
              <a:buChar char="•"/>
              <a:defRPr/>
            </a:pPr>
            <a:r>
              <a:rPr lang="en-US" sz="1200" u="none" dirty="0" smtClean="0">
                <a:solidFill>
                  <a:schemeClr val="accent1">
                    <a:lumMod val="50000"/>
                  </a:schemeClr>
                </a:solidFill>
              </a:rPr>
              <a:t>Goal: Influencing social values</a:t>
            </a:r>
          </a:p>
          <a:p>
            <a:pPr marL="115888" indent="-115888">
              <a:buFont typeface="Arial" pitchFamily="34" charset="0"/>
              <a:buChar char="•"/>
              <a:defRPr/>
            </a:pPr>
            <a:r>
              <a:rPr lang="en-US" sz="1200" u="none" dirty="0" smtClean="0">
                <a:solidFill>
                  <a:schemeClr val="accent1">
                    <a:lumMod val="50000"/>
                  </a:schemeClr>
                </a:solidFill>
              </a:rPr>
              <a:t>Helped raise money for a cause or campaign</a:t>
            </a:r>
          </a:p>
          <a:p>
            <a:pPr marL="115888" indent="-115888">
              <a:buFont typeface="Arial" pitchFamily="34" charset="0"/>
              <a:buChar char="•"/>
              <a:defRPr/>
            </a:pPr>
            <a:r>
              <a:rPr lang="en-US" sz="1200" u="none" dirty="0" smtClean="0">
                <a:solidFill>
                  <a:schemeClr val="accent1">
                    <a:lumMod val="50000"/>
                  </a:schemeClr>
                </a:solidFill>
              </a:rPr>
              <a:t>Performed volunteer or community service work</a:t>
            </a:r>
          </a:p>
        </p:txBody>
      </p:sp>
      <p:graphicFrame>
        <p:nvGraphicFramePr>
          <p:cNvPr id="9" name="Civic Engagement"/>
          <p:cNvGraphicFramePr>
            <a:graphicFrameLocks/>
          </p:cNvGraphicFramePr>
          <p:nvPr>
            <p:extLst>
              <p:ext uri="{D42A27DB-BD31-4B8C-83A1-F6EECF244321}">
                <p14:modId xmlns:p14="http://schemas.microsoft.com/office/powerpoint/2010/main" val="2793479568"/>
              </p:ext>
            </p:extLst>
          </p:nvPr>
        </p:nvGraphicFramePr>
        <p:xfrm>
          <a:off x="457200" y="1600200"/>
          <a:ext cx="5562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27</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27</a:t>
            </a:fld>
            <a:endParaRPr lang="en-US" smtClean="0"/>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Civic Awareness</a:t>
            </a:r>
            <a:r>
              <a:rPr lang="en-US" dirty="0" smtClean="0"/>
              <a:t/>
            </a:r>
            <a:br>
              <a:rPr lang="en-US" dirty="0" smtClean="0"/>
            </a:br>
            <a:r>
              <a:rPr lang="en-US" sz="1600" dirty="0" smtClean="0">
                <a:solidFill>
                  <a:schemeClr val="accent1"/>
                </a:solidFill>
              </a:rPr>
              <a:t> </a:t>
            </a:r>
            <a:br>
              <a:rPr lang="en-US" sz="1600" dirty="0" smtClean="0">
                <a:solidFill>
                  <a:schemeClr val="accent1"/>
                </a:solidFill>
              </a:rPr>
            </a:br>
            <a:r>
              <a:rPr lang="en-US" sz="1600" dirty="0" smtClean="0">
                <a:solidFill>
                  <a:schemeClr val="accent1"/>
                </a:solidFill>
              </a:rPr>
              <a:t>The ability to evaluate, question, and develop solutions affecting local and global communities is an important skill. </a:t>
            </a:r>
            <a:r>
              <a:rPr lang="en-US" sz="1600" i="1" dirty="0" smtClean="0">
                <a:solidFill>
                  <a:schemeClr val="accent1"/>
                </a:solidFill>
              </a:rPr>
              <a:t>Civic Awareness </a:t>
            </a:r>
            <a:r>
              <a:rPr lang="en-US" sz="1600" dirty="0" smtClean="0">
                <a:solidFill>
                  <a:schemeClr val="accent1"/>
                </a:solidFill>
              </a:rPr>
              <a:t>measures students’ understanding </a:t>
            </a:r>
            <a:br>
              <a:rPr lang="en-US" sz="1600" dirty="0" smtClean="0">
                <a:solidFill>
                  <a:schemeClr val="accent1"/>
                </a:solidFill>
              </a:rPr>
            </a:br>
            <a:r>
              <a:rPr lang="en-US" sz="1600" dirty="0" smtClean="0">
                <a:solidFill>
                  <a:schemeClr val="accent1"/>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9" name="Rectangle 8"/>
          <p:cNvSpPr/>
          <p:nvPr/>
        </p:nvSpPr>
        <p:spPr>
          <a:xfrm>
            <a:off x="5943600" y="2514600"/>
            <a:ext cx="3200400" cy="1200150"/>
          </a:xfrm>
          <a:prstGeom prst="rect">
            <a:avLst/>
          </a:prstGeom>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pitchFamily="34" charset="0"/>
              <a:buChar char="•"/>
              <a:defRPr/>
            </a:pPr>
            <a:r>
              <a:rPr lang="en-US" sz="1200" u="none" dirty="0">
                <a:solidFill>
                  <a:schemeClr val="accent1">
                    <a:lumMod val="50000"/>
                  </a:schemeClr>
                </a:solidFill>
              </a:rPr>
              <a:t> Understanding of national issues</a:t>
            </a:r>
          </a:p>
          <a:p>
            <a:pPr>
              <a:buFont typeface="Arial" pitchFamily="34" charset="0"/>
              <a:buChar char="•"/>
              <a:defRPr/>
            </a:pPr>
            <a:r>
              <a:rPr lang="en-US" sz="1200" u="none" dirty="0">
                <a:solidFill>
                  <a:schemeClr val="accent1">
                    <a:lumMod val="50000"/>
                  </a:schemeClr>
                </a:solidFill>
              </a:rPr>
              <a:t> Understanding of global issues</a:t>
            </a:r>
          </a:p>
          <a:p>
            <a:pPr marL="53975" indent="-53975">
              <a:buFont typeface="Arial" pitchFamily="34" charset="0"/>
              <a:buChar char="•"/>
              <a:defRPr/>
            </a:pPr>
            <a:r>
              <a:rPr lang="en-US" sz="1200" u="none" dirty="0">
                <a:solidFill>
                  <a:schemeClr val="accent1">
                    <a:lumMod val="50000"/>
                  </a:schemeClr>
                </a:solidFill>
              </a:rPr>
              <a:t> Understanding of the problems facing your   </a:t>
            </a:r>
          </a:p>
          <a:p>
            <a:pPr marL="53975" indent="-53975">
              <a:defRPr/>
            </a:pPr>
            <a:r>
              <a:rPr lang="en-US" sz="1200" u="none" dirty="0">
                <a:solidFill>
                  <a:schemeClr val="accent1">
                    <a:lumMod val="50000"/>
                  </a:schemeClr>
                </a:solidFill>
              </a:rPr>
              <a:t>  community</a:t>
            </a:r>
            <a:endParaRPr lang="en-US" sz="1200" dirty="0">
              <a:solidFill>
                <a:schemeClr val="accent1">
                  <a:lumMod val="50000"/>
                </a:schemeClr>
              </a:solidFill>
            </a:endParaRPr>
          </a:p>
        </p:txBody>
      </p:sp>
      <p:graphicFrame>
        <p:nvGraphicFramePr>
          <p:cNvPr id="11" name="Civic Awareness"/>
          <p:cNvGraphicFramePr>
            <a:graphicFrameLocks noChangeAspect="1"/>
          </p:cNvGraphicFramePr>
          <p:nvPr>
            <p:custDataLst>
              <p:tags r:id="rId1"/>
            </p:custDataLst>
            <p:extLst>
              <p:ext uri="{D42A27DB-BD31-4B8C-83A1-F6EECF244321}">
                <p14:modId xmlns:p14="http://schemas.microsoft.com/office/powerpoint/2010/main" val="3430564144"/>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28</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28</a:t>
            </a:fld>
            <a:endParaRPr lang="en-US" smtClean="0"/>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smtClean="0">
                <a:solidFill>
                  <a:schemeClr val="accent1">
                    <a:lumMod val="50000"/>
                  </a:schemeClr>
                </a:solidFill>
              </a:rPr>
              <a:t>Leadership</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Leadership</a:t>
            </a:r>
            <a:r>
              <a:rPr lang="en-US" sz="1600" dirty="0" smtClean="0">
                <a:solidFill>
                  <a:schemeClr val="accent1"/>
                </a:solidFill>
              </a:rPr>
              <a:t> measures students' beliefs about their leadership development and </a:t>
            </a:r>
            <a:br>
              <a:rPr lang="en-US" sz="1600" dirty="0" smtClean="0">
                <a:solidFill>
                  <a:schemeClr val="accent1"/>
                </a:solidFill>
              </a:rPr>
            </a:br>
            <a:r>
              <a:rPr lang="en-US" sz="1600" dirty="0" smtClean="0">
                <a:solidFill>
                  <a:schemeClr val="accent1"/>
                </a:solidFill>
              </a:rPr>
              <a:t>capability, and their experiences as a leader.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Self-rated ability in leadership abilities</a:t>
            </a:r>
          </a:p>
          <a:p>
            <a:pPr>
              <a:buFont typeface="Arial" pitchFamily="34" charset="0"/>
              <a:buChar char="•"/>
              <a:defRPr/>
            </a:pPr>
            <a:r>
              <a:rPr lang="en-US" sz="1200" u="none" dirty="0" smtClean="0">
                <a:solidFill>
                  <a:schemeClr val="accent1">
                    <a:lumMod val="50000"/>
                  </a:schemeClr>
                </a:solidFill>
              </a:rPr>
              <a:t> Self-rating in leadership ability</a:t>
            </a:r>
          </a:p>
          <a:p>
            <a:pPr>
              <a:buFont typeface="Arial" pitchFamily="34" charset="0"/>
              <a:buChar char="•"/>
              <a:defRPr/>
            </a:pPr>
            <a:r>
              <a:rPr lang="en-US" sz="1200" u="none" dirty="0" smtClean="0">
                <a:solidFill>
                  <a:schemeClr val="accent1">
                    <a:lumMod val="50000"/>
                  </a:schemeClr>
                </a:solidFill>
              </a:rPr>
              <a:t> I have effectively led a group to a common </a:t>
            </a:r>
          </a:p>
          <a:p>
            <a:pPr marL="53975" indent="-53975">
              <a:defRPr/>
            </a:pPr>
            <a:r>
              <a:rPr lang="en-US" sz="1200" u="none" dirty="0" smtClean="0">
                <a:solidFill>
                  <a:schemeClr val="accent1">
                    <a:lumMod val="50000"/>
                  </a:schemeClr>
                </a:solidFill>
              </a:rPr>
              <a:t>   purpose</a:t>
            </a:r>
          </a:p>
          <a:p>
            <a:pPr>
              <a:buFont typeface="Arial" pitchFamily="34" charset="0"/>
              <a:buChar char="•"/>
              <a:defRPr/>
            </a:pPr>
            <a:r>
              <a:rPr lang="en-US" sz="1200" u="none" dirty="0" smtClean="0">
                <a:solidFill>
                  <a:schemeClr val="accent1">
                    <a:lumMod val="50000"/>
                  </a:schemeClr>
                </a:solidFill>
              </a:rPr>
              <a:t> Been a leader in an organization</a:t>
            </a:r>
          </a:p>
          <a:p>
            <a:pPr>
              <a:buFont typeface="Arial" pitchFamily="34" charset="0"/>
              <a:buChar char="•"/>
              <a:defRPr/>
            </a:pPr>
            <a:r>
              <a:rPr lang="en-US" sz="1200" u="none" dirty="0" smtClean="0">
                <a:solidFill>
                  <a:schemeClr val="accent1">
                    <a:lumMod val="50000"/>
                  </a:schemeClr>
                </a:solidFill>
              </a:rPr>
              <a:t> Participated in leadership training </a:t>
            </a:r>
          </a:p>
        </p:txBody>
      </p:sp>
      <p:graphicFrame>
        <p:nvGraphicFramePr>
          <p:cNvPr id="9" name="Leadership"/>
          <p:cNvGraphicFramePr>
            <a:graphicFrameLocks noChangeAspect="1"/>
          </p:cNvGraphicFramePr>
          <p:nvPr>
            <p:custDataLst>
              <p:tags r:id="rId1"/>
            </p:custDataLst>
            <p:extLst>
              <p:ext uri="{D42A27DB-BD31-4B8C-83A1-F6EECF244321}">
                <p14:modId xmlns:p14="http://schemas.microsoft.com/office/powerpoint/2010/main" val="4180108718"/>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29</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29</a:t>
            </a:fld>
            <a:endParaRPr lang="en-US" smtClean="0"/>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smtClean="0">
                <a:solidFill>
                  <a:schemeClr val="accent1">
                    <a:lumMod val="50000"/>
                  </a:schemeClr>
                </a:solidFill>
              </a:rPr>
              <a:t>Positive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Positive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positive interaction with diverse peers.</a:t>
            </a:r>
          </a:p>
        </p:txBody>
      </p:sp>
      <p:sp>
        <p:nvSpPr>
          <p:cNvPr id="33801" name="TextBox 8"/>
          <p:cNvSpPr txBox="1">
            <a:spLocks noChangeArrowheads="1"/>
          </p:cNvSpPr>
          <p:nvPr/>
        </p:nvSpPr>
        <p:spPr bwMode="auto">
          <a:xfrm>
            <a:off x="5943600" y="2514600"/>
            <a:ext cx="3200400" cy="175418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Had intellectual discussions outside of class </a:t>
            </a:r>
          </a:p>
          <a:p>
            <a:pPr>
              <a:buFont typeface="Arial" charset="0"/>
              <a:buChar char="•"/>
              <a:defRPr/>
            </a:pPr>
            <a:r>
              <a:rPr lang="en-US" sz="1200" u="none" dirty="0">
                <a:solidFill>
                  <a:schemeClr val="accent1">
                    <a:lumMod val="50000"/>
                  </a:schemeClr>
                </a:solidFill>
              </a:rPr>
              <a:t> Shared personal feelings and problems </a:t>
            </a:r>
          </a:p>
          <a:p>
            <a:pPr>
              <a:buFont typeface="Arial" charset="0"/>
              <a:buChar char="•"/>
              <a:defRPr/>
            </a:pPr>
            <a:r>
              <a:rPr lang="en-US" sz="1200" u="none" dirty="0">
                <a:solidFill>
                  <a:schemeClr val="accent1">
                    <a:lumMod val="50000"/>
                  </a:schemeClr>
                </a:solidFill>
              </a:rPr>
              <a:t> Dined or shared a meal </a:t>
            </a:r>
          </a:p>
          <a:p>
            <a:pPr>
              <a:buFont typeface="Arial" charset="0"/>
              <a:buChar char="•"/>
              <a:defRPr/>
            </a:pPr>
            <a:r>
              <a:rPr lang="en-US" sz="1200" u="none" dirty="0">
                <a:solidFill>
                  <a:schemeClr val="accent1">
                    <a:lumMod val="50000"/>
                  </a:schemeClr>
                </a:solidFill>
              </a:rPr>
              <a:t> Had meaningful and honest discussions about </a:t>
            </a:r>
          </a:p>
          <a:p>
            <a:pPr indent="57150">
              <a:defRPr/>
            </a:pPr>
            <a:r>
              <a:rPr lang="en-US" sz="1200" u="none" dirty="0">
                <a:solidFill>
                  <a:schemeClr val="accent1">
                    <a:lumMod val="50000"/>
                  </a:schemeClr>
                </a:solidFill>
              </a:rPr>
              <a:t> race/ethnic relations outside of class</a:t>
            </a:r>
          </a:p>
          <a:p>
            <a:pPr>
              <a:buFont typeface="Arial" charset="0"/>
              <a:buChar char="•"/>
              <a:defRPr/>
            </a:pPr>
            <a:r>
              <a:rPr lang="en-US" sz="1200" u="none" dirty="0">
                <a:solidFill>
                  <a:schemeClr val="accent1">
                    <a:lumMod val="50000"/>
                  </a:schemeClr>
                </a:solidFill>
              </a:rPr>
              <a:t> Studied or prepared for class</a:t>
            </a:r>
          </a:p>
          <a:p>
            <a:pPr>
              <a:buFont typeface="Arial" charset="0"/>
              <a:buChar char="•"/>
              <a:defRPr/>
            </a:pPr>
            <a:r>
              <a:rPr lang="en-US" sz="1200" u="none" dirty="0">
                <a:solidFill>
                  <a:schemeClr val="accent1">
                    <a:lumMod val="50000"/>
                  </a:schemeClr>
                </a:solidFill>
              </a:rPr>
              <a:t> 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9" name="Positive CRI"/>
          <p:cNvGraphicFramePr>
            <a:graphicFrameLocks noChangeAspect="1"/>
          </p:cNvGraphicFramePr>
          <p:nvPr>
            <p:custDataLst>
              <p:tags r:id="rId1"/>
            </p:custDataLst>
            <p:extLst>
              <p:ext uri="{D42A27DB-BD31-4B8C-83A1-F6EECF244321}">
                <p14:modId xmlns:p14="http://schemas.microsoft.com/office/powerpoint/2010/main" val="3590142696"/>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smtClean="0">
                <a:solidFill>
                  <a:schemeClr val="accent1">
                    <a:lumMod val="50000"/>
                  </a:schemeClr>
                </a:solidFill>
              </a:rPr>
              <a:t>Table of Contents</a:t>
            </a:r>
          </a:p>
        </p:txBody>
      </p:sp>
      <p:sp>
        <p:nvSpPr>
          <p:cNvPr id="5123" name="Rectangle 6"/>
          <p:cNvSpPr>
            <a:spLocks noGrp="1" noChangeArrowheads="1"/>
          </p:cNvSpPr>
          <p:nvPr>
            <p:ph sz="half" idx="1"/>
          </p:nvPr>
        </p:nvSpPr>
        <p:spPr>
          <a:xfrm>
            <a:off x="228600" y="1219200"/>
            <a:ext cx="4419600" cy="50292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Demographics</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Sex and Race/Ethnicity</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Major</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GPA</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Finances</a:t>
            </a:r>
          </a:p>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Academic Outcomes and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Habits of Mind</a:t>
            </a:r>
          </a:p>
          <a:p>
            <a:pPr lvl="1" eaLnBrk="1" hangingPunct="1">
              <a:spcBef>
                <a:spcPct val="0"/>
              </a:spcBef>
              <a:spcAft>
                <a:spcPts val="300"/>
              </a:spcAft>
              <a:buClr>
                <a:srgbClr val="7680AC"/>
              </a:buClr>
              <a:buFontTx/>
              <a:buNone/>
              <a:defRPr/>
            </a:pPr>
            <a:r>
              <a:rPr lang="en-US" sz="1400" b="1" dirty="0" smtClean="0">
                <a:solidFill>
                  <a:schemeClr val="accent1"/>
                </a:solidFill>
                <a:effectLst/>
              </a:rPr>
              <a:t>Pluralistic Orientation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Self-Concept</a:t>
            </a:r>
          </a:p>
          <a:p>
            <a:pPr lvl="1" eaLnBrk="1" hangingPunct="1">
              <a:spcBef>
                <a:spcPct val="0"/>
              </a:spcBef>
              <a:spcAft>
                <a:spcPts val="300"/>
              </a:spcAft>
              <a:buClr>
                <a:srgbClr val="7680AC"/>
              </a:buClr>
              <a:buFontTx/>
              <a:buNone/>
              <a:defRPr/>
            </a:pPr>
            <a:r>
              <a:rPr lang="en-US" sz="1400" b="1" dirty="0" smtClean="0">
                <a:solidFill>
                  <a:schemeClr val="accent1"/>
                </a:solidFill>
                <a:effectLst/>
              </a:rPr>
              <a:t>Faculty Interaction: Mentorship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Guidance from Faculty </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General Interpersonal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Outcomes</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Enhancement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Active and Collaborative Learning </a:t>
            </a:r>
          </a:p>
          <a:p>
            <a:pPr lvl="1" eaLnBrk="1" hangingPunct="1">
              <a:spcBef>
                <a:spcPct val="0"/>
              </a:spcBef>
              <a:spcAft>
                <a:spcPts val="300"/>
              </a:spcAft>
              <a:buClr>
                <a:srgbClr val="7680AC"/>
              </a:buClr>
              <a:buFontTx/>
              <a:buNone/>
              <a:defRPr/>
            </a:pPr>
            <a:r>
              <a:rPr lang="en-US" sz="1400" b="1" dirty="0" smtClean="0">
                <a:solidFill>
                  <a:schemeClr val="accent1"/>
                </a:solidFill>
                <a:effectLst/>
              </a:rPr>
              <a:t>Written and Oral Communication </a:t>
            </a:r>
          </a:p>
        </p:txBody>
      </p:sp>
      <p:sp>
        <p:nvSpPr>
          <p:cNvPr id="5124" name="Rectangle 7"/>
          <p:cNvSpPr>
            <a:spLocks noGrp="1" noChangeArrowheads="1"/>
          </p:cNvSpPr>
          <p:nvPr>
            <p:ph sz="half" idx="2"/>
          </p:nvPr>
        </p:nvSpPr>
        <p:spPr>
          <a:xfrm>
            <a:off x="4419600" y="1219200"/>
            <a:ext cx="44958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Co-Curricular Outcomes and Experiences</a:t>
            </a:r>
          </a:p>
          <a:p>
            <a:pPr lvl="1" eaLnBrk="1" hangingPunct="1">
              <a:spcBef>
                <a:spcPct val="0"/>
              </a:spcBef>
              <a:spcAft>
                <a:spcPts val="300"/>
              </a:spcAft>
              <a:buClr>
                <a:srgbClr val="7680AC"/>
              </a:buClr>
              <a:buFontTx/>
              <a:buNone/>
              <a:defRPr/>
            </a:pPr>
            <a:r>
              <a:rPr lang="en-US" sz="1400" b="1" dirty="0" smtClean="0">
                <a:solidFill>
                  <a:schemeClr val="accent1"/>
                </a:solidFill>
                <a:effectLst/>
              </a:rPr>
              <a:t>Social Agency</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Engagement</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Awareness</a:t>
            </a:r>
          </a:p>
          <a:p>
            <a:pPr lvl="1" eaLnBrk="1" hangingPunct="1">
              <a:spcBef>
                <a:spcPct val="0"/>
              </a:spcBef>
              <a:spcAft>
                <a:spcPts val="300"/>
              </a:spcAft>
              <a:buClr>
                <a:srgbClr val="7680AC"/>
              </a:buClr>
              <a:buFontTx/>
              <a:buNone/>
              <a:defRPr/>
            </a:pPr>
            <a:r>
              <a:rPr lang="en-US" sz="1400" b="1" dirty="0" smtClean="0">
                <a:solidFill>
                  <a:schemeClr val="accent1"/>
                </a:solidFill>
                <a:effectLst/>
              </a:rPr>
              <a:t>Leadership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Positive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Negative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Sense of Belonging</a:t>
            </a:r>
          </a:p>
          <a:p>
            <a:pPr lvl="1" eaLnBrk="1" hangingPunct="1">
              <a:spcBef>
                <a:spcPct val="0"/>
              </a:spcBef>
              <a:spcAft>
                <a:spcPts val="300"/>
              </a:spcAft>
              <a:buClr>
                <a:srgbClr val="7680AC"/>
              </a:buClr>
              <a:buFontTx/>
              <a:buNone/>
              <a:defRPr/>
            </a:pPr>
            <a:r>
              <a:rPr lang="en-US" sz="1400" b="1" dirty="0" smtClean="0">
                <a:solidFill>
                  <a:schemeClr val="accent1"/>
                </a:solidFill>
                <a:effectLst/>
              </a:rPr>
              <a:t>Diversity</a:t>
            </a:r>
          </a:p>
          <a:p>
            <a:pPr lvl="1" eaLnBrk="1" hangingPunct="1">
              <a:spcBef>
                <a:spcPct val="0"/>
              </a:spcBef>
              <a:spcAft>
                <a:spcPts val="300"/>
              </a:spcAft>
              <a:buClr>
                <a:srgbClr val="7680AC"/>
              </a:buClr>
              <a:buFontTx/>
              <a:buNone/>
              <a:defRPr/>
            </a:pPr>
            <a:r>
              <a:rPr lang="en-US" sz="1400" b="1" dirty="0" smtClean="0">
                <a:solidFill>
                  <a:schemeClr val="accent1"/>
                </a:solidFill>
                <a:effectLst/>
              </a:rPr>
              <a:t>Health and Wellness </a:t>
            </a:r>
            <a:endParaRPr lang="en-US" sz="1600" b="1" u="sng" dirty="0" smtClean="0">
              <a:solidFill>
                <a:schemeClr val="accent1"/>
              </a:solidFill>
              <a:effectLst/>
            </a:endParaRP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Future Plans</a:t>
            </a: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Satisfaction</a:t>
            </a:r>
          </a:p>
          <a:p>
            <a:pPr lvl="1" eaLnBrk="1" hangingPunct="1">
              <a:spcBef>
                <a:spcPts val="300"/>
              </a:spcBef>
              <a:buClr>
                <a:srgbClr val="7680AC"/>
              </a:buClr>
              <a:buFontTx/>
              <a:buNone/>
              <a:defRPr/>
            </a:pPr>
            <a:r>
              <a:rPr lang="en-US" sz="1400" b="1" dirty="0" smtClean="0">
                <a:solidFill>
                  <a:schemeClr val="accent1"/>
                </a:solidFill>
                <a:effectLst/>
              </a:rPr>
              <a:t>Overall Satisfaction</a:t>
            </a:r>
          </a:p>
          <a:p>
            <a:pPr lvl="1" eaLnBrk="1" hangingPunct="1">
              <a:spcBef>
                <a:spcPts val="300"/>
              </a:spcBef>
              <a:buClr>
                <a:srgbClr val="7680AC"/>
              </a:buClr>
              <a:buFontTx/>
              <a:buNone/>
              <a:defRPr/>
            </a:pPr>
            <a:r>
              <a:rPr lang="en-US" sz="1400" b="1" dirty="0" smtClean="0">
                <a:solidFill>
                  <a:schemeClr val="accent1"/>
                </a:solidFill>
                <a:effectLst/>
              </a:rPr>
              <a:t>Satisfaction with Coursework</a:t>
            </a:r>
          </a:p>
          <a:p>
            <a:pPr lvl="1" eaLnBrk="1" hangingPunct="1">
              <a:spcBef>
                <a:spcPts val="300"/>
              </a:spcBef>
              <a:buClr>
                <a:srgbClr val="7680AC"/>
              </a:buClr>
              <a:buFontTx/>
              <a:buNone/>
              <a:defRPr/>
            </a:pPr>
            <a:r>
              <a:rPr lang="en-US" sz="1400" b="1" dirty="0" smtClean="0">
                <a:solidFill>
                  <a:schemeClr val="accent1"/>
                </a:solidFill>
                <a:effectLst/>
              </a:rPr>
              <a:t>Satisfaction with Academic Support and Courses </a:t>
            </a:r>
          </a:p>
          <a:p>
            <a:pPr lvl="1" eaLnBrk="1" hangingPunct="1">
              <a:spcBef>
                <a:spcPts val="300"/>
              </a:spcBef>
              <a:buClr>
                <a:srgbClr val="7680AC"/>
              </a:buClr>
              <a:buFontTx/>
              <a:buNone/>
              <a:defRPr/>
            </a:pPr>
            <a:r>
              <a:rPr lang="en-US" sz="1400" b="1" dirty="0" smtClean="0">
                <a:solidFill>
                  <a:schemeClr val="accent1"/>
                </a:solidFill>
                <a:effectLst/>
              </a:rPr>
              <a:t>Satisfaction with Services and Community </a:t>
            </a:r>
          </a:p>
          <a:p>
            <a:pPr lvl="1" eaLnBrk="1" hangingPunct="1">
              <a:spcBef>
                <a:spcPts val="300"/>
              </a:spcBef>
              <a:buClr>
                <a:srgbClr val="7680AC"/>
              </a:buClr>
              <a:buFontTx/>
              <a:buNone/>
              <a:defRPr/>
            </a:pPr>
            <a:endParaRPr lang="en-US" sz="1400" b="1" dirty="0" smtClean="0">
              <a:solidFill>
                <a:schemeClr val="accent1"/>
              </a:solidFill>
              <a:effectLst/>
            </a:endParaRPr>
          </a:p>
          <a:p>
            <a:pPr eaLnBrk="1" hangingPunct="1">
              <a:lnSpc>
                <a:spcPct val="150000"/>
              </a:lnSpc>
              <a:spcBef>
                <a:spcPts val="300"/>
              </a:spcBef>
              <a:buClr>
                <a:srgbClr val="7680AC"/>
              </a:buClr>
              <a:defRPr/>
            </a:pPr>
            <a:endParaRPr lang="en-US" sz="1600" b="1" u="sng" dirty="0" smtClean="0">
              <a:solidFill>
                <a:srgbClr val="7680AC"/>
              </a:solidFill>
              <a:effectLst/>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smtClean="0"/>
          </a:p>
        </p:txBody>
      </p:sp>
      <p:sp>
        <p:nvSpPr>
          <p:cNvPr id="6" name="Footer Placeholder 5"/>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smtClean="0">
                <a:solidFill>
                  <a:schemeClr val="accent1">
                    <a:lumMod val="50000"/>
                  </a:schemeClr>
                </a:solidFill>
              </a:rPr>
              <a:t>Negative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Negative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negative interaction with diverse peers.</a:t>
            </a:r>
            <a:endParaRPr lang="en-US" sz="1600" dirty="0">
              <a:solidFill>
                <a:schemeClr val="accent1"/>
              </a:solidFill>
            </a:endParaRP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30</a:t>
            </a:fld>
            <a:endParaRPr lang="en-US" smtClean="0"/>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3101042825"/>
              </p:ext>
            </p:ext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spcAft>
                <a:spcPts val="0"/>
              </a:spcAft>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spcAft>
                <a:spcPts val="0"/>
              </a:spcAft>
              <a:defRPr/>
            </a:pPr>
            <a:endParaRPr lang="en-US" sz="1200"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tense, somewhat hostile interactions</a:t>
            </a:r>
          </a:p>
          <a:p>
            <a:pPr marL="115888" indent="-115888">
              <a:spcAft>
                <a:spcPts val="0"/>
              </a:spcAft>
              <a:buFont typeface="Arial" pitchFamily="34" charset="0"/>
              <a:buChar char="•"/>
              <a:defRPr/>
            </a:pPr>
            <a:r>
              <a:rPr lang="en-US" sz="1200" u="none" dirty="0">
                <a:solidFill>
                  <a:schemeClr val="accent1">
                    <a:lumMod val="50000"/>
                  </a:schemeClr>
                </a:solidFill>
              </a:rPr>
              <a:t>Felt insulted or threatened because of </a:t>
            </a:r>
            <a:r>
              <a:rPr lang="en-US" sz="1200" u="none" dirty="0" smtClean="0">
                <a:solidFill>
                  <a:schemeClr val="accent1">
                    <a:lumMod val="50000"/>
                  </a:schemeClr>
                </a:solidFill>
              </a:rPr>
              <a:t>your race/ethnicity</a:t>
            </a:r>
            <a:endParaRPr lang="en-US" sz="1200" u="none"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guarded, cautious interactions</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31</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31</a:t>
            </a:fld>
            <a:endParaRPr lang="en-US" smtClean="0"/>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smtClean="0">
                <a:solidFill>
                  <a:schemeClr val="accent1">
                    <a:lumMod val="50000"/>
                  </a:schemeClr>
                </a:solidFill>
              </a:rPr>
              <a:t>Sense of Belonging</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The campus community is a powerful source of influence on students’ development. </a:t>
            </a:r>
            <a:br>
              <a:rPr lang="en-US" sz="1600" dirty="0" smtClean="0">
                <a:solidFill>
                  <a:schemeClr val="accent1"/>
                </a:solidFill>
              </a:rPr>
            </a:br>
            <a:r>
              <a:rPr lang="en-US" sz="1600" i="1" dirty="0" smtClean="0">
                <a:solidFill>
                  <a:schemeClr val="accent1"/>
                </a:solidFill>
              </a:rPr>
              <a:t>Sense of Belonging </a:t>
            </a:r>
            <a:r>
              <a:rPr lang="en-US" sz="1600" dirty="0" smtClean="0">
                <a:solidFill>
                  <a:schemeClr val="accent1"/>
                </a:solidFill>
              </a:rPr>
              <a:t>measures the extent to which students feel a sense of academic and </a:t>
            </a:r>
            <a:br>
              <a:rPr lang="en-US" sz="1600" dirty="0" smtClean="0">
                <a:solidFill>
                  <a:schemeClr val="accent1"/>
                </a:solidFill>
              </a:rPr>
            </a:br>
            <a:r>
              <a:rPr lang="en-US" sz="1600" dirty="0" smtClean="0">
                <a:solidFill>
                  <a:schemeClr val="accent1"/>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39946" name="TextBox 8"/>
          <p:cNvSpPr txBox="1">
            <a:spLocks noChangeArrowheads="1"/>
          </p:cNvSpPr>
          <p:nvPr/>
        </p:nvSpPr>
        <p:spPr bwMode="auto">
          <a:xfrm>
            <a:off x="5943600" y="2514600"/>
            <a:ext cx="3200400" cy="138430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I am a member of this </a:t>
            </a:r>
            <a:r>
              <a:rPr lang="en-US" sz="1200" u="none" dirty="0" smtClean="0">
                <a:solidFill>
                  <a:schemeClr val="accent1">
                    <a:lumMod val="50000"/>
                  </a:schemeClr>
                </a:solidFill>
              </a:rPr>
              <a:t>campus</a:t>
            </a:r>
            <a:endParaRPr lang="en-US" sz="1200" u="none"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a sense of belonging to this college</a:t>
            </a:r>
          </a:p>
          <a:p>
            <a:pPr>
              <a:buFont typeface="Arial" charset="0"/>
              <a:buChar char="•"/>
              <a:defRPr/>
            </a:pPr>
            <a:r>
              <a:rPr lang="en-US" sz="1200" u="none" dirty="0">
                <a:solidFill>
                  <a:schemeClr val="accent1">
                    <a:lumMod val="50000"/>
                  </a:schemeClr>
                </a:solidFill>
              </a:rPr>
              <a:t> I see myself as part of the campus community</a:t>
            </a:r>
          </a:p>
          <a:p>
            <a:pPr marL="53975" indent="-53975">
              <a:buFont typeface="Arial" charset="0"/>
              <a:buChar char="•"/>
              <a:defRPr/>
            </a:pPr>
            <a:r>
              <a:rPr lang="en-US" sz="1200" u="none" dirty="0">
                <a:solidFill>
                  <a:schemeClr val="accent1">
                    <a:lumMod val="50000"/>
                  </a:schemeClr>
                </a:solidFill>
              </a:rPr>
              <a:t> If asked, I would recommend this college to  </a:t>
            </a:r>
          </a:p>
          <a:p>
            <a:pPr marL="53975" indent="-53975">
              <a:defRPr/>
            </a:pPr>
            <a:r>
              <a:rPr lang="en-US" sz="1200" u="none" dirty="0">
                <a:solidFill>
                  <a:schemeClr val="accent1">
                    <a:lumMod val="50000"/>
                  </a:schemeClr>
                </a:solidFill>
              </a:rPr>
              <a:t>  others</a:t>
            </a:r>
            <a:endParaRPr lang="en-US" sz="1200" dirty="0">
              <a:solidFill>
                <a:schemeClr val="accent1">
                  <a:lumMod val="50000"/>
                </a:schemeClr>
              </a:solidFill>
            </a:endParaRPr>
          </a:p>
        </p:txBody>
      </p:sp>
      <p:graphicFrame>
        <p:nvGraphicFramePr>
          <p:cNvPr id="9" name="Sense of Belonging"/>
          <p:cNvGraphicFramePr>
            <a:graphicFrameLocks noChangeAspect="1"/>
          </p:cNvGraphicFramePr>
          <p:nvPr>
            <p:custDataLst>
              <p:tags r:id="rId1"/>
            </p:custDataLst>
            <p:extLst>
              <p:ext uri="{D42A27DB-BD31-4B8C-83A1-F6EECF244321}">
                <p14:modId xmlns:p14="http://schemas.microsoft.com/office/powerpoint/2010/main" val="1962540401"/>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32</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32</a:t>
            </a:fld>
            <a:endParaRPr lang="en-US" smtClean="0"/>
          </a:p>
        </p:txBody>
      </p:sp>
      <p:sp>
        <p:nvSpPr>
          <p:cNvPr id="35847" name="Rectangle 5"/>
          <p:cNvSpPr>
            <a:spLocks noChangeArrowheads="1"/>
          </p:cNvSpPr>
          <p:nvPr/>
        </p:nvSpPr>
        <p:spPr bwMode="auto">
          <a:xfrm>
            <a:off x="685800" y="5031194"/>
            <a:ext cx="3962399"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2966161803"/>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Diversity Outcomes</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Contact with diverse students, faculty, and ideas allows students to </a:t>
            </a:r>
          </a:p>
          <a:p>
            <a:pPr algn="ctr" eaLnBrk="1" hangingPunct="1">
              <a:defRPr/>
            </a:pPr>
            <a:r>
              <a:rPr lang="en-US" sz="1600" b="1" u="none" kern="0" dirty="0">
                <a:solidFill>
                  <a:schemeClr val="accent1"/>
                </a:solidFill>
                <a:latin typeface="+mj-lt"/>
                <a:ea typeface="+mj-ea"/>
                <a:cs typeface="+mj-cs"/>
              </a:rPr>
              <a:t>gain valuable insights about themselves and others. </a:t>
            </a:r>
          </a:p>
        </p:txBody>
      </p:sp>
      <p:sp>
        <p:nvSpPr>
          <p:cNvPr id="14" name="Rectangle 6"/>
          <p:cNvSpPr>
            <a:spLocks noChangeArrowheads="1"/>
          </p:cNvSpPr>
          <p:nvPr/>
        </p:nvSpPr>
        <p:spPr bwMode="auto">
          <a:xfrm>
            <a:off x="1181099" y="5640794"/>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
        <p:nvSpPr>
          <p:cNvPr id="11" name="Rectangle 6"/>
          <p:cNvSpPr>
            <a:spLocks noChangeArrowheads="1"/>
          </p:cNvSpPr>
          <p:nvPr/>
        </p:nvSpPr>
        <p:spPr bwMode="auto">
          <a:xfrm>
            <a:off x="5524499" y="5660648"/>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Yes</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No</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smtClean="0">
                <a:solidFill>
                  <a:schemeClr val="accent1">
                    <a:lumMod val="50000"/>
                  </a:schemeClr>
                </a:solidFill>
              </a:rPr>
              <a:t>Yes</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No</a:t>
            </a:r>
            <a:endParaRPr lang="en-US" sz="1200" u="none" dirty="0">
              <a:solidFill>
                <a:schemeClr val="accent1">
                  <a:lumMod val="50000"/>
                </a:schemeClr>
              </a:solidFill>
            </a:endParaRPr>
          </a:p>
          <a:p>
            <a:pPr>
              <a:defRPr/>
            </a:pPr>
            <a:endParaRPr lang="en-US" sz="1200" b="1" u="none" dirty="0"/>
          </a:p>
        </p:txBody>
      </p:sp>
      <p:sp>
        <p:nvSpPr>
          <p:cNvPr id="15" name="Rectangle 5"/>
          <p:cNvSpPr>
            <a:spLocks noChangeArrowheads="1"/>
          </p:cNvSpPr>
          <p:nvPr/>
        </p:nvSpPr>
        <p:spPr bwMode="auto">
          <a:xfrm>
            <a:off x="5029200" y="5033188"/>
            <a:ext cx="3962399" cy="638175"/>
          </a:xfrm>
          <a:prstGeom prst="rect">
            <a:avLst/>
          </a:prstGeom>
          <a:noFill/>
          <a:ln w="9525">
            <a:noFill/>
            <a:miter lim="800000"/>
            <a:headEnd/>
            <a:tailEnd/>
          </a:ln>
        </p:spPr>
        <p:txBody>
          <a:bodyPr anchor="ctr"/>
          <a:lstStyle/>
          <a:p>
            <a:pPr algn="ctr" fontAlgn="ctr">
              <a:defRPr/>
            </a:pPr>
            <a:r>
              <a:rPr lang="en-US" sz="1400" u="none" dirty="0" smtClean="0">
                <a:solidFill>
                  <a:schemeClr val="accent1">
                    <a:lumMod val="50000"/>
                  </a:schemeClr>
                </a:solidFill>
              </a:rPr>
              <a:t>Had a roommate of different race/ethnicity</a:t>
            </a:r>
            <a:endParaRPr lang="en-US" sz="1400" u="none"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33</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33</a:t>
            </a:fld>
            <a:endParaRPr lang="en-US" smtClean="0"/>
          </a:p>
        </p:txBody>
      </p:sp>
      <p:graphicFrame>
        <p:nvGraphicFramePr>
          <p:cNvPr id="11" name="Campus Climate"/>
          <p:cNvGraphicFramePr>
            <a:graphicFrameLocks noChangeAspect="1"/>
          </p:cNvGraphicFramePr>
          <p:nvPr>
            <p:extLst>
              <p:ext uri="{D42A27DB-BD31-4B8C-83A1-F6EECF244321}">
                <p14:modId xmlns:p14="http://schemas.microsoft.com/office/powerpoint/2010/main" val="762531548"/>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257800"/>
            <a:ext cx="2362200" cy="8382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In class, I have heard faculty express stereotypes based on race/ethnicity, gender, sexual orientation, or religious affiliation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There is a lot of racial tension on this campus</a:t>
            </a:r>
          </a:p>
        </p:txBody>
      </p:sp>
      <p:sp>
        <p:nvSpPr>
          <p:cNvPr id="38923" name="Rectangle 15"/>
          <p:cNvSpPr>
            <a:spLocks noChangeArrowheads="1"/>
          </p:cNvSpPr>
          <p:nvPr/>
        </p:nvSpPr>
        <p:spPr bwMode="auto">
          <a:xfrm>
            <a:off x="685800" y="5181600"/>
            <a:ext cx="2514600" cy="7620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 have felt discriminated against at this institution because of my race/ethnicity, gender, sexual orientation, or religious affiliation</a:t>
            </a:r>
            <a:endParaRPr lang="en-US" sz="1400" dirty="0">
              <a:solidFill>
                <a:schemeClr val="accent1">
                  <a:lumMod val="50000"/>
                </a:schemeClr>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Campus Climate and Diversity</a:t>
            </a:r>
          </a:p>
          <a:p>
            <a:pPr algn="ctr" eaLnBrk="1" hangingPunct="1">
              <a:defRPr/>
            </a:pPr>
            <a:endParaRPr lang="en-US" sz="1600" b="1" u="none" kern="0" dirty="0">
              <a:solidFill>
                <a:schemeClr val="accent1"/>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A diverse and inclusive campus environment strengthens students’ learning experiences </a:t>
            </a:r>
          </a:p>
          <a:p>
            <a:pPr algn="ctr" eaLnBrk="1" hangingPunct="1">
              <a:defRPr/>
            </a:pPr>
            <a:r>
              <a:rPr lang="en-US" sz="1600" b="1" u="none" kern="0" dirty="0">
                <a:solidFill>
                  <a:schemeClr val="accent1"/>
                </a:solidFill>
                <a:latin typeface="+mj-lt"/>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34</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34</a:t>
            </a:fld>
            <a:endParaRPr lang="en-US" smtClean="0"/>
          </a:p>
        </p:txBody>
      </p:sp>
      <p:graphicFrame>
        <p:nvGraphicFramePr>
          <p:cNvPr id="10" name="Satis Campus Diversity"/>
          <p:cNvGraphicFramePr>
            <a:graphicFrameLocks noChangeAspect="1"/>
          </p:cNvGraphicFramePr>
          <p:nvPr>
            <p:extLst>
              <p:ext uri="{D42A27DB-BD31-4B8C-83A1-F6EECF244321}">
                <p14:modId xmlns:p14="http://schemas.microsoft.com/office/powerpoint/2010/main" val="179788199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990600" y="5029200"/>
            <a:ext cx="33528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Respect for the expression of diverse beliefs</a:t>
            </a:r>
          </a:p>
        </p:txBody>
      </p:sp>
      <p:sp>
        <p:nvSpPr>
          <p:cNvPr id="36874" name="Rectangle 15"/>
          <p:cNvSpPr>
            <a:spLocks noChangeArrowheads="1"/>
          </p:cNvSpPr>
          <p:nvPr/>
        </p:nvSpPr>
        <p:spPr bwMode="auto">
          <a:xfrm>
            <a:off x="5257800" y="5029200"/>
            <a:ext cx="3429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accent1">
                    <a:lumMod val="50000"/>
                  </a:schemeClr>
                </a:solidFill>
              </a:rPr>
              <a:t> Satisfaction with Campus Diversity</a:t>
            </a:r>
            <a:r>
              <a:rPr lang="en-US" sz="1600" b="1" u="none" dirty="0"/>
              <a:t/>
            </a:r>
            <a:br>
              <a:rPr lang="en-US" sz="1600" b="1" u="none" dirty="0"/>
            </a:br>
            <a:endParaRPr lang="en-US" sz="1600" b="1" u="none" dirty="0"/>
          </a:p>
          <a:p>
            <a:pPr algn="ctr" eaLnBrk="1" hangingPunct="1">
              <a:defRPr/>
            </a:pPr>
            <a:r>
              <a:rPr lang="en-US" sz="1600" b="1" u="none" dirty="0">
                <a:solidFill>
                  <a:schemeClr val="accent1"/>
                </a:solidFill>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1"/>
                </a:solidFill>
              </a:rPr>
              <a:t>body, faculty, and beliefs.</a:t>
            </a:r>
            <a:endParaRPr lang="en-US" sz="1600" b="1" u="none" kern="0" dirty="0">
              <a:solidFill>
                <a:schemeClr val="accent1"/>
              </a:solidFill>
              <a:latin typeface="+mj-lt"/>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35</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35</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3068136225"/>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overwhelmed </a:t>
            </a:r>
          </a:p>
          <a:p>
            <a:pPr algn="ctr">
              <a:defRPr/>
            </a:pPr>
            <a:r>
              <a:rPr lang="en-US" sz="1400" u="none" dirty="0">
                <a:solidFill>
                  <a:schemeClr val="accent1">
                    <a:lumMod val="50000"/>
                  </a:schemeClr>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36</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36</a:t>
            </a:fld>
            <a:endParaRPr lang="en-US" smtClean="0"/>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2876273922"/>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Emotional 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7E72C7A-DFDA-4792-A7E7-BC330FAC6AAA}" type="slidenum">
              <a:rPr lang="en-US" sz="1200" u="none"/>
              <a:pPr algn="r" eaLnBrk="1" hangingPunct="1"/>
              <a:t>37</a:t>
            </a:fld>
            <a:endParaRPr lang="en-US" sz="1200" u="none"/>
          </a:p>
        </p:txBody>
      </p:sp>
      <p:sp>
        <p:nvSpPr>
          <p:cNvPr id="32772" name="Slide Number Placeholder 9"/>
          <p:cNvSpPr>
            <a:spLocks noGrp="1"/>
          </p:cNvSpPr>
          <p:nvPr>
            <p:ph type="sldNum" sz="quarter" idx="11"/>
          </p:nvPr>
        </p:nvSpPr>
        <p:spPr>
          <a:noFill/>
        </p:spPr>
        <p:txBody>
          <a:bodyPr/>
          <a:lstStyle/>
          <a:p>
            <a:fld id="{15F03421-6FEA-4777-AA16-6ED9A67F0492}" type="slidenum">
              <a:rPr lang="en-US" smtClean="0"/>
              <a:pPr/>
              <a:t>37</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582027595"/>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1816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wine or liquor</a:t>
            </a:r>
          </a:p>
        </p:txBody>
      </p:sp>
      <p:sp>
        <p:nvSpPr>
          <p:cNvPr id="41994" name="TextBox 10"/>
          <p:cNvSpPr txBox="1">
            <a:spLocks noChangeArrowheads="1"/>
          </p:cNvSpPr>
          <p:nvPr/>
        </p:nvSpPr>
        <p:spPr bwMode="auto">
          <a:xfrm>
            <a:off x="10668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beer</a:t>
            </a:r>
          </a:p>
        </p:txBody>
      </p:sp>
      <p:sp>
        <p:nvSpPr>
          <p:cNvPr id="41995" name="TextBox 11"/>
          <p:cNvSpPr txBox="1">
            <a:spLocks noChangeArrowheads="1"/>
          </p:cNvSpPr>
          <p:nvPr/>
        </p:nvSpPr>
        <p:spPr bwMode="auto">
          <a:xfrm>
            <a:off x="67056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Smoked cigarettes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3048000"/>
            <a:ext cx="9144000" cy="1981200"/>
          </a:xfrm>
        </p:spPr>
        <p:txBody>
          <a:bodyPr/>
          <a:lstStyle/>
          <a:p>
            <a:pPr eaLnBrk="1" hangingPunct="1">
              <a:defRPr/>
            </a:pPr>
            <a:r>
              <a:rPr lang="en-US" sz="3600" dirty="0" smtClean="0">
                <a:solidFill>
                  <a:schemeClr val="accent1">
                    <a:lumMod val="50000"/>
                  </a:schemeClr>
                </a:solidFill>
              </a:rPr>
              <a:t>Future Plans</a:t>
            </a:r>
          </a:p>
        </p:txBody>
      </p:sp>
      <p:sp>
        <p:nvSpPr>
          <p:cNvPr id="6" name="Subtitle 4"/>
          <p:cNvSpPr txBox="1">
            <a:spLocks/>
          </p:cNvSpPr>
          <p:nvPr/>
        </p:nvSpPr>
        <p:spPr>
          <a:xfrm>
            <a:off x="1295400" y="47244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5">
                    <a:lumMod val="75000"/>
                  </a:schemeClr>
                </a:solidFill>
                <a:latin typeface="+mn-lt"/>
              </a:rPr>
              <a:t>This section describes students’ degree aspirations and career </a:t>
            </a:r>
            <a:r>
              <a:rPr lang="en-US" sz="2400" b="1" u="none" kern="0" dirty="0" smtClean="0">
                <a:solidFill>
                  <a:schemeClr val="accent5">
                    <a:lumMod val="75000"/>
                  </a:schemeClr>
                </a:solidFill>
                <a:latin typeface="+mn-lt"/>
              </a:rPr>
              <a:t>plans.</a:t>
            </a:r>
            <a:endParaRPr lang="en-US" sz="2400" b="1" u="none" kern="0" dirty="0">
              <a:solidFill>
                <a:schemeClr val="accent5">
                  <a:lumMod val="75000"/>
                </a:schemeClr>
              </a:solidFill>
              <a:latin typeface="+mn-lt"/>
            </a:endParaRPr>
          </a:p>
        </p:txBody>
      </p:sp>
      <p:pic>
        <p:nvPicPr>
          <p:cNvPr id="51207" name="Picture 7" descr="cap.JPG"/>
          <p:cNvPicPr>
            <a:picLocks noChangeAspect="1"/>
          </p:cNvPicPr>
          <p:nvPr/>
        </p:nvPicPr>
        <p:blipFill>
          <a:blip r:embed="rId3" cstate="print"/>
          <a:srcRect/>
          <a:stretch>
            <a:fillRect/>
          </a:stretch>
        </p:blipFill>
        <p:spPr bwMode="auto">
          <a:xfrm>
            <a:off x="3810000" y="1657350"/>
            <a:ext cx="1524000" cy="1619250"/>
          </a:xfrm>
          <a:prstGeom prst="rect">
            <a:avLst/>
          </a:prstGeom>
          <a:noFill/>
          <a:ln w="9525">
            <a:solidFill>
              <a:schemeClr val="accent5">
                <a:lumMod val="75000"/>
              </a:schemeClr>
            </a:solidFill>
            <a:miter lim="800000"/>
            <a:headEnd/>
            <a:tailEnd/>
          </a:ln>
        </p:spPr>
      </p:pic>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38</a:t>
            </a:fld>
            <a:endParaRPr lang="en-US"/>
          </a:p>
        </p:txBody>
      </p:sp>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39</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39</a:t>
            </a:fld>
            <a:endParaRPr lang="en-US" smtClean="0"/>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smtClean="0">
                <a:solidFill>
                  <a:schemeClr val="accent1">
                    <a:lumMod val="50000"/>
                  </a:schemeClr>
                </a:solidFill>
              </a:rPr>
              <a:t>Future Plans</a:t>
            </a:r>
            <a:r>
              <a:rPr lang="en-US" sz="1200" dirty="0" smtClean="0"/>
              <a:t/>
            </a:r>
            <a:br>
              <a:rPr lang="en-US" sz="1200" dirty="0" smtClean="0"/>
            </a:br>
            <a:endParaRPr lang="en-US" sz="1200" dirty="0" smtClean="0">
              <a:solidFill>
                <a:schemeClr val="accent1">
                  <a:lumMod val="50000"/>
                </a:schemeClr>
              </a:solidFill>
            </a:endParaRPr>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187445112"/>
              </p:ext>
            </p:extLst>
          </p:nvPr>
        </p:nvGraphicFramePr>
        <p:xfrm>
          <a:off x="1371600" y="1295400"/>
          <a:ext cx="6400800" cy="1170096"/>
        </p:xfrm>
        <a:graphic>
          <a:graphicData uri="http://schemas.openxmlformats.org/drawingml/2006/table">
            <a:tbl>
              <a:tblPr/>
              <a:tblGrid>
                <a:gridCol w="4267200"/>
                <a:gridCol w="1066800"/>
                <a:gridCol w="10668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2015</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66.1%</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77.6%</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28.6%</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33.8%</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3452456168"/>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smtClean="0">
                <a:solidFill>
                  <a:schemeClr val="accent1">
                    <a:lumMod val="50000"/>
                  </a:schemeClr>
                </a:solidFill>
              </a:rPr>
              <a:t>A Note about CIRP Constructs</a:t>
            </a:r>
          </a:p>
        </p:txBody>
      </p:sp>
      <p:sp>
        <p:nvSpPr>
          <p:cNvPr id="8" name="Content Placeholder 7"/>
          <p:cNvSpPr>
            <a:spLocks noGrp="1"/>
          </p:cNvSpPr>
          <p:nvPr>
            <p:ph idx="1"/>
          </p:nvPr>
        </p:nvSpPr>
        <p:spPr/>
        <p:txBody>
          <a:bodyPr/>
          <a:lstStyle/>
          <a:p>
            <a:pPr>
              <a:buFontTx/>
              <a:buNone/>
              <a:defRPr/>
            </a:pPr>
            <a:r>
              <a:rPr lang="en-US" sz="2800" b="1" dirty="0" smtClean="0">
                <a:solidFill>
                  <a:schemeClr val="accent1">
                    <a:lumMod val="50000"/>
                  </a:schemeClr>
                </a:solidFill>
                <a:effectLst/>
              </a:rPr>
              <a:t>	We use the CIRP constructs throughout this PowerPoint to help summarize important information about your students from the CSS.</a:t>
            </a:r>
          </a:p>
          <a:p>
            <a:pPr>
              <a:buFontTx/>
              <a:buNone/>
              <a:defRPr/>
            </a:pPr>
            <a:endParaRPr lang="en-US" sz="1800" b="1" dirty="0" smtClean="0">
              <a:solidFill>
                <a:schemeClr val="tx2">
                  <a:lumMod val="50000"/>
                </a:schemeClr>
              </a:solidFill>
              <a:effectLst/>
            </a:endParaRPr>
          </a:p>
          <a:p>
            <a:pPr marL="0" indent="0">
              <a:buClr>
                <a:schemeClr val="accent1">
                  <a:lumMod val="50000"/>
                </a:schemeClr>
              </a:buClr>
              <a:buFontTx/>
              <a:buNone/>
              <a:defRPr/>
            </a:pPr>
            <a:r>
              <a:rPr lang="en-US" sz="2400" b="1" dirty="0" smtClean="0">
                <a:solidFill>
                  <a:schemeClr val="accent1">
                    <a:lumMod val="50000"/>
                  </a:schemeClr>
                </a:solidFill>
                <a:effectLst/>
              </a:rPr>
              <a:t>     Constructs</a:t>
            </a:r>
          </a:p>
          <a:p>
            <a:pPr lvl="1">
              <a:buClr>
                <a:schemeClr val="accent1"/>
              </a:buClr>
              <a:buFontTx/>
              <a:buNone/>
              <a:defRPr/>
            </a:pPr>
            <a:r>
              <a:rPr lang="en-US" sz="1800" b="1" dirty="0" smtClean="0">
                <a:solidFill>
                  <a:schemeClr val="accent1"/>
                </a:solidFill>
                <a:effectLst/>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accent1">
                    <a:lumMod val="50000"/>
                  </a:schemeClr>
                </a:solidFill>
                <a:effectLst/>
              </a:rPr>
              <a:t> </a:t>
            </a:r>
            <a:r>
              <a:rPr lang="en-US" sz="2400" b="1" dirty="0" smtClean="0">
                <a:solidFill>
                  <a:schemeClr val="accent1">
                    <a:lumMod val="50000"/>
                  </a:schemeClr>
                </a:solidFill>
                <a:effectLst/>
              </a:rPr>
              <a:t>     Longitudinal Constructs</a:t>
            </a:r>
          </a:p>
          <a:p>
            <a:pPr lvl="1">
              <a:buClr>
                <a:schemeClr val="accent1"/>
              </a:buClr>
              <a:buFontTx/>
              <a:buNone/>
              <a:defRPr/>
            </a:pPr>
            <a:r>
              <a:rPr lang="en-US" sz="1800" b="1" dirty="0" smtClean="0">
                <a:solidFill>
                  <a:schemeClr val="accent1">
                    <a:lumMod val="50000"/>
                  </a:schemeClr>
                </a:solidFill>
                <a:effectLst/>
              </a:rPr>
              <a:t>	</a:t>
            </a:r>
            <a:r>
              <a:rPr lang="en-US" sz="1800" b="1" dirty="0" smtClean="0">
                <a:solidFill>
                  <a:schemeClr val="accent1"/>
                </a:solidFill>
                <a:effectLst/>
              </a:rPr>
              <a:t>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smtClean="0"/>
          </a:p>
        </p:txBody>
      </p:sp>
      <p:sp>
        <p:nvSpPr>
          <p:cNvPr id="5" name="Footer Placeholder 4"/>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40</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40</a:t>
            </a:fld>
            <a:endParaRPr lang="en-US" smtClean="0"/>
          </a:p>
        </p:txBody>
      </p:sp>
      <p:sp>
        <p:nvSpPr>
          <p:cNvPr id="52230"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smtClean="0">
                <a:solidFill>
                  <a:schemeClr val="accent1">
                    <a:lumMod val="50000"/>
                  </a:schemeClr>
                </a:solidFill>
              </a:rPr>
              <a:t>Future Plans: </a:t>
            </a:r>
            <a:r>
              <a:rPr lang="en-US" dirty="0" smtClean="0">
                <a:solidFill>
                  <a:schemeClr val="accent1">
                    <a:lumMod val="50000"/>
                  </a:schemeClr>
                </a:solidFill>
              </a:rPr>
              <a:t>Graduate/Professional School</a:t>
            </a:r>
            <a:endParaRPr lang="en-US" sz="1200" dirty="0" smtClean="0">
              <a:solidFill>
                <a:schemeClr val="accent1">
                  <a:lumMod val="50000"/>
                </a:schemeClr>
              </a:solidFill>
            </a:endParaRPr>
          </a:p>
        </p:txBody>
      </p:sp>
      <p:sp>
        <p:nvSpPr>
          <p:cNvPr id="8" name="Footer Placeholder 3"/>
          <p:cNvSpPr>
            <a:spLocks noGrp="1"/>
          </p:cNvSpPr>
          <p:nvPr>
            <p:ph type="ftr" sz="quarter" idx="10"/>
          </p:nvPr>
        </p:nvSpPr>
        <p:spPr/>
        <p:txBody>
          <a:bodyPr/>
          <a:lstStyle/>
          <a:p>
            <a:pPr>
              <a:defRPr/>
            </a:pPr>
            <a:r>
              <a:rPr lang="en-US" dirty="0" smtClean="0">
                <a:solidFill>
                  <a:schemeClr val="accent1">
                    <a:lumMod val="50000"/>
                  </a:schemeClr>
                </a:solidFill>
              </a:rPr>
              <a:t>2015 College Senior Survey</a:t>
            </a:r>
          </a:p>
        </p:txBody>
      </p:sp>
      <p:graphicFrame>
        <p:nvGraphicFramePr>
          <p:cNvPr id="7" name="Group 84"/>
          <p:cNvGraphicFramePr>
            <a:graphicFrameLocks noGrp="1"/>
          </p:cNvGraphicFramePr>
          <p:nvPr>
            <p:custDataLst>
              <p:tags r:id="rId1"/>
            </p:custDataLst>
            <p:extLst>
              <p:ext uri="{D42A27DB-BD31-4B8C-83A1-F6EECF244321}">
                <p14:modId xmlns:p14="http://schemas.microsoft.com/office/powerpoint/2010/main" val="2821583827"/>
              </p:ext>
            </p:extLst>
          </p:nvPr>
        </p:nvGraphicFramePr>
        <p:xfrm>
          <a:off x="1219200" y="2362200"/>
          <a:ext cx="6400800" cy="2693480"/>
        </p:xfrm>
        <a:graphic>
          <a:graphicData uri="http://schemas.openxmlformats.org/drawingml/2006/table">
            <a:tbl>
              <a:tblPr/>
              <a:tblGrid>
                <a:gridCol w="3886200"/>
                <a:gridCol w="1295400"/>
                <a:gridCol w="12192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Activity Fall 2015</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Your 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Comp 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 graduate/professional school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29.2%</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17.7%</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accent1">
                              <a:lumMod val="50000"/>
                            </a:schemeClr>
                          </a:solidFill>
                          <a:effectLst/>
                          <a:latin typeface="Garamond" pitchFamily="18" charset="0"/>
                        </a:rPr>
                        <a:t>Attend </a:t>
                      </a:r>
                      <a:r>
                        <a:rPr kumimoji="0" lang="en-US" sz="1400" b="1" i="0" u="none" strike="noStrike" cap="none" normalizeH="0" baseline="0" dirty="0" smtClean="0">
                          <a:ln>
                            <a:noFill/>
                          </a:ln>
                          <a:solidFill>
                            <a:schemeClr val="accent1">
                              <a:lumMod val="50000"/>
                            </a:schemeClr>
                          </a:solidFill>
                          <a:effectLst/>
                          <a:latin typeface="Garamond" pitchFamily="18" charset="0"/>
                        </a:rPr>
                        <a:t>graduate/professional school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13.4%</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11.7%</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chemeClr val="accent1">
                              <a:lumMod val="50000"/>
                            </a:schemeClr>
                          </a:solidFill>
                          <a:effectLst/>
                          <a:latin typeface="Garamond" pitchFamily="18" charset="0"/>
                        </a:rPr>
                        <a:t>Current State of Educational Plans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Accepted and will be attending in fall</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18.3%</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90.8%</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Still awaiting responses, no acceptances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5.8%</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21.4%</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No plans to apply to school now or in the future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16.7%</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1.2%</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AA995F9-2BDA-49E9-95C7-6972EF129CE1}" type="slidenum">
              <a:rPr lang="en-US" sz="1200" u="none"/>
              <a:pPr algn="r" eaLnBrk="1" hangingPunct="1"/>
              <a:t>41</a:t>
            </a:fld>
            <a:endParaRPr lang="en-US" sz="1200" u="none"/>
          </a:p>
        </p:txBody>
      </p:sp>
      <p:sp>
        <p:nvSpPr>
          <p:cNvPr id="35844" name="Slide Number Placeholder 9"/>
          <p:cNvSpPr>
            <a:spLocks noGrp="1"/>
          </p:cNvSpPr>
          <p:nvPr>
            <p:ph type="sldNum" sz="quarter" idx="11"/>
          </p:nvPr>
        </p:nvSpPr>
        <p:spPr>
          <a:noFill/>
        </p:spPr>
        <p:txBody>
          <a:bodyPr/>
          <a:lstStyle/>
          <a:p>
            <a:fld id="{A30C80AA-9EEF-4504-8F45-A1726EC61B9A}" type="slidenum">
              <a:rPr lang="en-US" smtClean="0"/>
              <a:pPr/>
              <a:t>41</a:t>
            </a:fld>
            <a:endParaRPr lang="en-US" smtClean="0"/>
          </a:p>
        </p:txBody>
      </p:sp>
      <p:graphicFrame>
        <p:nvGraphicFramePr>
          <p:cNvPr id="21" name="Degree Aspirations"/>
          <p:cNvGraphicFramePr>
            <a:graphicFrameLocks noChangeAspect="1"/>
          </p:cNvGraphicFramePr>
          <p:nvPr>
            <p:extLst>
              <p:ext uri="{D42A27DB-BD31-4B8C-83A1-F6EECF244321}">
                <p14:modId xmlns:p14="http://schemas.microsoft.com/office/powerpoint/2010/main" val="1607968953"/>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2"/>
          <p:cNvSpPr txBox="1">
            <a:spLocks noChangeArrowheads="1"/>
          </p:cNvSpPr>
          <p:nvPr/>
        </p:nvSpPr>
        <p:spPr bwMode="auto">
          <a:xfrm>
            <a:off x="914400" y="152400"/>
            <a:ext cx="8229600" cy="10668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Degree Aspirations</a:t>
            </a:r>
          </a:p>
          <a:p>
            <a:pPr algn="ctr" eaLnBrk="1" hangingPunct="1">
              <a:defRPr/>
            </a:pPr>
            <a:endParaRPr lang="en-US" sz="1600" b="1" u="none" dirty="0">
              <a:solidFill>
                <a:schemeClr val="accent1"/>
              </a:solidFill>
            </a:endParaRPr>
          </a:p>
          <a:p>
            <a:pPr algn="ctr" eaLnBrk="1" hangingPunct="1">
              <a:defRPr/>
            </a:pPr>
            <a:r>
              <a:rPr lang="en-US" sz="1600" b="1" u="none" dirty="0">
                <a:solidFill>
                  <a:schemeClr val="accent1"/>
                </a:solidFill>
              </a:rPr>
              <a:t>Highest Degree Planned to Complete at Any Institution</a:t>
            </a:r>
            <a:endParaRPr lang="en-US" sz="1600" b="1" u="none" kern="0" dirty="0">
              <a:solidFill>
                <a:schemeClr val="accent1"/>
              </a:solidFill>
              <a:latin typeface="+mj-lt"/>
              <a:ea typeface="+mj-ea"/>
              <a:cs typeface="+mj-cs"/>
            </a:endParaRPr>
          </a:p>
        </p:txBody>
      </p:sp>
      <p:sp>
        <p:nvSpPr>
          <p:cNvPr id="15"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9"/>
          <p:cNvSpPr txBox="1"/>
          <p:nvPr/>
        </p:nvSpPr>
        <p:spPr>
          <a:xfrm>
            <a:off x="6096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Ph.D. or </a:t>
            </a:r>
            <a:r>
              <a:rPr lang="en-US" sz="1400" u="none" dirty="0" err="1">
                <a:solidFill>
                  <a:schemeClr val="accent1">
                    <a:lumMod val="50000"/>
                  </a:schemeClr>
                </a:solidFill>
              </a:rPr>
              <a:t>Ed.D</a:t>
            </a:r>
            <a:r>
              <a:rPr lang="en-US" sz="1400" u="none" dirty="0">
                <a:solidFill>
                  <a:schemeClr val="accent1">
                    <a:lumMod val="50000"/>
                  </a:schemeClr>
                </a:solidFill>
              </a:rPr>
              <a:t>.</a:t>
            </a:r>
          </a:p>
        </p:txBody>
      </p:sp>
      <p:sp>
        <p:nvSpPr>
          <p:cNvPr id="11" name="TextBox 10"/>
          <p:cNvSpPr txBox="1"/>
          <p:nvPr/>
        </p:nvSpPr>
        <p:spPr>
          <a:xfrm>
            <a:off x="38100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Master's (M.A., M.S., etc.)</a:t>
            </a:r>
          </a:p>
        </p:txBody>
      </p:sp>
      <p:sp>
        <p:nvSpPr>
          <p:cNvPr id="14" name="TextBox 13"/>
          <p:cNvSpPr txBox="1"/>
          <p:nvPr/>
        </p:nvSpPr>
        <p:spPr>
          <a:xfrm>
            <a:off x="48006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B.D. or M.DIV. (Divinity)</a:t>
            </a:r>
          </a:p>
        </p:txBody>
      </p:sp>
      <p:sp>
        <p:nvSpPr>
          <p:cNvPr id="16" name="TextBox 15"/>
          <p:cNvSpPr txBox="1"/>
          <p:nvPr/>
        </p:nvSpPr>
        <p:spPr>
          <a:xfrm>
            <a:off x="5867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Bachelor's (B.A., B.S., etc.)</a:t>
            </a:r>
          </a:p>
        </p:txBody>
      </p:sp>
      <p:sp>
        <p:nvSpPr>
          <p:cNvPr id="17" name="TextBox 16"/>
          <p:cNvSpPr txBox="1"/>
          <p:nvPr/>
        </p:nvSpPr>
        <p:spPr>
          <a:xfrm>
            <a:off x="8001000" y="5181600"/>
            <a:ext cx="1143000" cy="307975"/>
          </a:xfrm>
          <a:prstGeom prst="rect">
            <a:avLst/>
          </a:prstGeom>
          <a:noFill/>
        </p:spPr>
        <p:txBody>
          <a:bodyPr>
            <a:spAutoFit/>
          </a:bodyPr>
          <a:lstStyle/>
          <a:p>
            <a:pPr algn="ctr">
              <a:defRPr/>
            </a:pPr>
            <a:r>
              <a:rPr lang="en-US" sz="1400" u="none" dirty="0">
                <a:solidFill>
                  <a:schemeClr val="accent1">
                    <a:lumMod val="50000"/>
                  </a:schemeClr>
                </a:solidFill>
              </a:rPr>
              <a:t>None</a:t>
            </a:r>
          </a:p>
        </p:txBody>
      </p:sp>
      <p:sp>
        <p:nvSpPr>
          <p:cNvPr id="18" name="TextBox 17"/>
          <p:cNvSpPr txBox="1"/>
          <p:nvPr/>
        </p:nvSpPr>
        <p:spPr>
          <a:xfrm>
            <a:off x="69342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Other, Voc. Cert., A.A. or equivalent</a:t>
            </a:r>
          </a:p>
        </p:txBody>
      </p:sp>
      <p:sp>
        <p:nvSpPr>
          <p:cNvPr id="19" name="TextBox 18"/>
          <p:cNvSpPr txBox="1"/>
          <p:nvPr/>
        </p:nvSpPr>
        <p:spPr>
          <a:xfrm>
            <a:off x="1676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M.D., D.O., D.D.S., D.V.M.</a:t>
            </a:r>
          </a:p>
        </p:txBody>
      </p:sp>
      <p:sp>
        <p:nvSpPr>
          <p:cNvPr id="20" name="TextBox 19"/>
          <p:cNvSpPr txBox="1"/>
          <p:nvPr/>
        </p:nvSpPr>
        <p:spPr>
          <a:xfrm>
            <a:off x="26670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 LL.B or J.D. (Law)</a:t>
            </a:r>
          </a:p>
        </p:txBody>
      </p:sp>
      <p:sp>
        <p:nvSpPr>
          <p:cNvPr id="22" name="Footer Placeholder 21"/>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42</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42</a:t>
            </a:fld>
            <a:endParaRPr lang="en-US" smtClean="0"/>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smtClean="0">
                <a:solidFill>
                  <a:schemeClr val="accent1">
                    <a:lumMod val="50000"/>
                  </a:schemeClr>
                </a:solidFill>
              </a:rPr>
              <a:t>Future Plans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980547668"/>
              </p:ext>
            </p:extLst>
          </p:nvPr>
        </p:nvGraphicFramePr>
        <p:xfrm>
          <a:off x="312737" y="1676400"/>
          <a:ext cx="8602662" cy="4229102"/>
        </p:xfrm>
        <a:graphic>
          <a:graphicData uri="http://schemas.openxmlformats.org/drawingml/2006/table">
            <a:tbl>
              <a:tblPr/>
              <a:tblGrid>
                <a:gridCol w="2212112"/>
                <a:gridCol w="751751"/>
                <a:gridCol w="838200"/>
                <a:gridCol w="400386"/>
                <a:gridCol w="2800014"/>
                <a:gridCol w="825629"/>
                <a:gridCol w="774570"/>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9.9%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25.4%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15.5%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(clerical)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0.7%</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teacher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5.6%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4.7%</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4.4%</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2.7%</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welfare, recreation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2.4%</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2.4%</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29.4%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35.3%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
        <p:nvSpPr>
          <p:cNvPr id="6" name="Footer Placeholder 5"/>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43</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43</a:t>
            </a:fld>
            <a:endParaRPr lang="en-US" smtClean="0"/>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smtClean="0">
                <a:solidFill>
                  <a:schemeClr val="accent1">
                    <a:lumMod val="50000"/>
                  </a:schemeClr>
                </a:solidFill>
              </a:rPr>
              <a:t>Future Plans</a:t>
            </a:r>
            <a:br>
              <a:rPr lang="en-US" dirty="0" smtClean="0">
                <a:solidFill>
                  <a:schemeClr val="accent1">
                    <a:lumMod val="50000"/>
                  </a:schemeClr>
                </a:solidFill>
              </a:rPr>
            </a:br>
            <a:r>
              <a:rPr lang="en-US" sz="1600" dirty="0" smtClean="0">
                <a:solidFill>
                  <a:schemeClr val="accent1">
                    <a:lumMod val="50000"/>
                  </a:schemeClr>
                </a:solidFill>
              </a:rPr>
              <a:t/>
            </a:r>
            <a:br>
              <a:rPr lang="en-US" sz="1600" dirty="0" smtClean="0">
                <a:solidFill>
                  <a:schemeClr val="accent1">
                    <a:lumMod val="50000"/>
                  </a:schemeClr>
                </a:solidFill>
              </a:rPr>
            </a:br>
            <a:r>
              <a:rPr lang="en-US" sz="1600" dirty="0" smtClean="0">
                <a:solidFill>
                  <a:schemeClr val="accent1"/>
                </a:solidFill>
              </a:rPr>
              <a:t>When thinking about your career path after college, </a:t>
            </a:r>
            <a:br>
              <a:rPr lang="en-US" sz="1600" dirty="0" smtClean="0">
                <a:solidFill>
                  <a:schemeClr val="accent1"/>
                </a:solidFill>
              </a:rPr>
            </a:br>
            <a:r>
              <a:rPr lang="en-US" sz="1600" dirty="0" smtClean="0">
                <a:solidFill>
                  <a:schemeClr val="accent1"/>
                </a:solidFill>
              </a:rPr>
              <a:t>how important are the following considerations:</a:t>
            </a:r>
            <a:br>
              <a:rPr lang="en-US" sz="1600" dirty="0" smtClean="0">
                <a:solidFill>
                  <a:schemeClr val="accent1"/>
                </a:solidFill>
              </a:rPr>
            </a:br>
            <a:r>
              <a:rPr lang="en-US" sz="1200" dirty="0" smtClean="0">
                <a:solidFill>
                  <a:schemeClr val="accent1"/>
                </a:solidFill>
              </a:rPr>
              <a:t/>
            </a:r>
            <a:br>
              <a:rPr lang="en-US" sz="1200" dirty="0" smtClean="0">
                <a:solidFill>
                  <a:schemeClr val="accent1"/>
                </a:solidFill>
              </a:rPr>
            </a:br>
            <a:r>
              <a:rPr lang="en-US" sz="1200" dirty="0" smtClean="0">
                <a:solidFill>
                  <a:schemeClr val="accent1">
                    <a:lumMod val="75000"/>
                  </a:schemeClr>
                </a:solidFill>
              </a:rPr>
              <a:t>(Percentages combine “Essential” and “Very Important” responses)</a:t>
            </a:r>
          </a:p>
        </p:txBody>
      </p:sp>
      <p:graphicFrame>
        <p:nvGraphicFramePr>
          <p:cNvPr id="6" name="Table 5"/>
          <p:cNvGraphicFramePr>
            <a:graphicFrameLocks noGrp="1"/>
          </p:cNvGraphicFramePr>
          <p:nvPr/>
        </p:nvGraphicFramePr>
        <p:xfrm>
          <a:off x="762000" y="1905000"/>
          <a:ext cx="7543800" cy="4450080"/>
        </p:xfrm>
        <a:graphic>
          <a:graphicData uri="http://schemas.openxmlformats.org/drawingml/2006/table">
            <a:tbl>
              <a:tblPr bandCol="1">
                <a:tableStyleId>{3B4B98B0-60AC-42C2-AFA5-B58CD77FA1E5}</a:tableStyleId>
              </a:tblPr>
              <a:tblGrid>
                <a:gridCol w="2514600"/>
                <a:gridCol w="2514600"/>
                <a:gridCol w="2514600"/>
              </a:tblGrid>
              <a:tr h="370840">
                <a:tc>
                  <a:txBody>
                    <a:bodyPr/>
                    <a:lstStyle/>
                    <a:p>
                      <a:endParaRPr lang="en-US"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Your</a:t>
                      </a:r>
                      <a:r>
                        <a:rPr lang="en-US" sz="1600" b="1" baseline="0" dirty="0" smtClean="0">
                          <a:solidFill>
                            <a:schemeClr val="accent5">
                              <a:lumMod val="50000"/>
                            </a:schemeClr>
                          </a:solidFill>
                        </a:rPr>
                        <a:t> Institution</a:t>
                      </a:r>
                      <a:endParaRPr lang="en-US" sz="1600"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Comparison Group</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Work/Life</a:t>
                      </a:r>
                      <a:r>
                        <a:rPr lang="en-US" sz="1400" b="1" baseline="0" dirty="0" smtClean="0">
                          <a:solidFill>
                            <a:schemeClr val="accent5">
                              <a:lumMod val="50000"/>
                            </a:schemeClr>
                          </a:solidFill>
                        </a:rPr>
                        <a:t> balance</a:t>
                      </a:r>
                    </a:p>
                  </a:txBody>
                  <a:tcPr/>
                </a:tc>
                <a:tc>
                  <a:txBody>
                    <a:bodyPr/>
                    <a:lstStyle/>
                    <a:p>
                      <a:pPr algn="ctr"/>
                      <a:r>
                        <a:rPr lang="en-US" sz="1600" b="1" smtClean="0">
                          <a:solidFill>
                            <a:schemeClr val="accent5">
                              <a:lumMod val="50000"/>
                            </a:schemeClr>
                          </a:solidFill>
                        </a:rPr>
                        <a:t>90.9%</a:t>
                      </a:r>
                      <a:endParaRPr lang="en-US" sz="16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89.1%</a:t>
                      </a:r>
                      <a:endParaRPr lang="en-US" sz="1600" b="1" dirty="0" smtClean="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Stable,</a:t>
                      </a:r>
                      <a:r>
                        <a:rPr lang="en-US" sz="1400" b="1" baseline="0" dirty="0" smtClean="0">
                          <a:solidFill>
                            <a:schemeClr val="accent5">
                              <a:lumMod val="50000"/>
                            </a:schemeClr>
                          </a:solidFill>
                        </a:rPr>
                        <a:t> secure future</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84.2%</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85.6%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Availability of jobs</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80.3%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77.8%</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Ability to pay off debt</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78.7%</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74.6%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Leadership potential</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74.6%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67.6%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Expression of personal</a:t>
                      </a:r>
                      <a:r>
                        <a:rPr lang="en-US" sz="1400" b="1" baseline="0" dirty="0" smtClean="0">
                          <a:solidFill>
                            <a:schemeClr val="accent5">
                              <a:lumMod val="50000"/>
                            </a:schemeClr>
                          </a:solidFill>
                        </a:rPr>
                        <a:t> values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73.2%</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Opportunity for innovation</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70.3%</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70.1%</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Creativity and initiative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66.1%</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68.0%</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High income potential</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62.8%</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59.5%</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Working for social change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50.0%</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52.8%</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Social</a:t>
                      </a:r>
                      <a:r>
                        <a:rPr lang="en-US" sz="1400" b="1" baseline="0" dirty="0" smtClean="0">
                          <a:solidFill>
                            <a:schemeClr val="accent5">
                              <a:lumMod val="50000"/>
                            </a:schemeClr>
                          </a:solidFill>
                        </a:rPr>
                        <a:t> recognition or status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39.6%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37.2%</a:t>
                      </a:r>
                      <a:endParaRPr lang="en-US" sz="1600" b="1" dirty="0">
                        <a:solidFill>
                          <a:schemeClr val="accent5">
                            <a:lumMod val="50000"/>
                          </a:schemeClr>
                        </a:solidFill>
                      </a:endParaRPr>
                    </a:p>
                  </a:txBody>
                  <a:tcPr/>
                </a:tc>
              </a:tr>
            </a:tbl>
          </a:graphicData>
        </a:graphic>
      </p:graphicFrame>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44</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44</a:t>
            </a:fld>
            <a:endParaRPr lang="en-US" smtClean="0"/>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Future Plans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Preparedness for Future Plans</a:t>
            </a:r>
            <a:endParaRPr lang="en-US" sz="1200" dirty="0" smtClean="0">
              <a:solidFill>
                <a:schemeClr val="accent1"/>
              </a:solidFill>
            </a:endParaRPr>
          </a:p>
        </p:txBody>
      </p:sp>
      <p:graphicFrame>
        <p:nvGraphicFramePr>
          <p:cNvPr id="10" name="future plans"/>
          <p:cNvGraphicFramePr>
            <a:graphicFrameLocks noChangeAspect="1"/>
          </p:cNvGraphicFramePr>
          <p:nvPr>
            <p:extLst>
              <p:ext uri="{D42A27DB-BD31-4B8C-83A1-F6EECF244321}">
                <p14:modId xmlns:p14="http://schemas.microsoft.com/office/powerpoint/2010/main" val="1108273597"/>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5240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employment after college</a:t>
            </a:r>
          </a:p>
        </p:txBody>
      </p:sp>
      <p:sp>
        <p:nvSpPr>
          <p:cNvPr id="51210" name="Rectangle 8"/>
          <p:cNvSpPr>
            <a:spLocks noChangeArrowheads="1"/>
          </p:cNvSpPr>
          <p:nvPr/>
        </p:nvSpPr>
        <p:spPr bwMode="auto">
          <a:xfrm>
            <a:off x="58674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smtClean="0">
                <a:solidFill>
                  <a:schemeClr val="accent1">
                    <a:lumMod val="50000"/>
                  </a:schemeClr>
                </a:solidFill>
              </a:rPr>
              <a:t>Strongly Agree</a:t>
            </a:r>
            <a:endParaRPr lang="en-US" sz="1200" u="none" dirty="0">
              <a:solidFill>
                <a:schemeClr val="accent1">
                  <a:lumMod val="50000"/>
                </a:schemeClr>
              </a:solidFill>
            </a:endParaRPr>
          </a:p>
          <a:p>
            <a:pPr>
              <a:defRPr/>
            </a:pPr>
            <a:r>
              <a:rPr lang="en-US" sz="1400" u="none" dirty="0">
                <a:solidFill>
                  <a:srgbClr val="7680AC"/>
                </a:solidFill>
              </a:rPr>
              <a:t>■</a:t>
            </a:r>
            <a:r>
              <a:rPr lang="en-US" sz="1400" u="none" dirty="0">
                <a:solidFill>
                  <a:srgbClr val="CCFFFF"/>
                </a:solidFill>
              </a:rPr>
              <a:t> </a:t>
            </a:r>
            <a:r>
              <a:rPr lang="en-US" sz="1200" u="none" dirty="0" smtClean="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smtClean="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smtClean="0">
                <a:solidFill>
                  <a:schemeClr val="accent1">
                    <a:lumMod val="50000"/>
                  </a:schemeClr>
                </a:solidFill>
              </a:rPr>
              <a:t>Agree</a:t>
            </a:r>
            <a:endParaRPr lang="en-US" sz="1200" u="none" dirty="0">
              <a:solidFill>
                <a:schemeClr val="accent1">
                  <a:lumMod val="50000"/>
                </a:schemeClr>
              </a:solidFill>
            </a:endParaRP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685800" y="2454275"/>
            <a:ext cx="7772400" cy="1736725"/>
          </a:xfrm>
        </p:spPr>
        <p:txBody>
          <a:bodyPr/>
          <a:lstStyle/>
          <a:p>
            <a:pPr eaLnBrk="1" hangingPunct="1">
              <a:defRPr/>
            </a:pPr>
            <a:r>
              <a:rPr lang="en-US" dirty="0" smtClean="0">
                <a:solidFill>
                  <a:schemeClr val="accent1">
                    <a:lumMod val="50000"/>
                  </a:schemeClr>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smtClean="0">
                <a:solidFill>
                  <a:schemeClr val="accent5">
                    <a:lumMod val="75000"/>
                  </a:schemeClr>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pic>
        <p:nvPicPr>
          <p:cNvPr id="54278" name="Picture 2"/>
          <p:cNvPicPr>
            <a:picLocks noChangeAspect="1" noChangeArrowheads="1"/>
          </p:cNvPicPr>
          <p:nvPr/>
        </p:nvPicPr>
        <p:blipFill>
          <a:blip r:embed="rId3" cstate="print"/>
          <a:srcRect/>
          <a:stretch>
            <a:fillRect/>
          </a:stretch>
        </p:blipFill>
        <p:spPr bwMode="auto">
          <a:xfrm>
            <a:off x="3810000" y="2076450"/>
            <a:ext cx="1524000" cy="1276350"/>
          </a:xfrm>
          <a:prstGeom prst="rect">
            <a:avLst/>
          </a:prstGeom>
          <a:noFill/>
          <a:ln w="12700">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46</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46</a:t>
            </a:fld>
            <a:endParaRPr lang="en-US" smtClean="0"/>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Overall Satisfaction</a:t>
            </a:r>
            <a:r>
              <a:rPr lang="en-US" dirty="0" smtClean="0"/>
              <a:t/>
            </a:r>
            <a:br>
              <a:rPr lang="en-US" dirty="0" smtClean="0"/>
            </a:br>
            <a:r>
              <a:rPr lang="en-US" sz="1600" dirty="0" smtClean="0"/>
              <a:t/>
            </a:r>
            <a:br>
              <a:rPr lang="en-US" sz="1600" dirty="0" smtClean="0"/>
            </a:br>
            <a:r>
              <a:rPr lang="en-US" sz="1600" i="1" dirty="0" smtClean="0">
                <a:solidFill>
                  <a:schemeClr val="accent1"/>
                </a:solidFill>
              </a:rPr>
              <a:t>Overall Satisfaction </a:t>
            </a:r>
            <a:r>
              <a:rPr lang="en-US" sz="1600" dirty="0" smtClean="0">
                <a:solidFill>
                  <a:schemeClr val="accent1"/>
                </a:solidFill>
              </a:rPr>
              <a:t>measures students’ satisfaction with the college experience. </a:t>
            </a:r>
          </a:p>
        </p:txBody>
      </p:sp>
      <p:sp>
        <p:nvSpPr>
          <p:cNvPr id="45066" name="TextBox 8"/>
          <p:cNvSpPr txBox="1">
            <a:spLocks noChangeArrowheads="1"/>
          </p:cNvSpPr>
          <p:nvPr/>
        </p:nvSpPr>
        <p:spPr bwMode="auto">
          <a:xfrm>
            <a:off x="5715000" y="2514600"/>
            <a:ext cx="3276600" cy="1477963"/>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Overall college experience</a:t>
            </a:r>
          </a:p>
          <a:p>
            <a:pPr>
              <a:buFont typeface="Arial" charset="0"/>
              <a:buChar char="•"/>
              <a:defRPr/>
            </a:pPr>
            <a:r>
              <a:rPr lang="en-US" sz="1200" u="none" dirty="0">
                <a:solidFill>
                  <a:schemeClr val="accent1">
                    <a:lumMod val="50000"/>
                  </a:schemeClr>
                </a:solidFill>
              </a:rPr>
              <a:t> If you could make your college choice over, </a:t>
            </a:r>
          </a:p>
          <a:p>
            <a:pPr>
              <a:defRPr/>
            </a:pPr>
            <a:r>
              <a:rPr lang="en-US" sz="1200" u="none" dirty="0">
                <a:solidFill>
                  <a:schemeClr val="accent1">
                    <a:lumMod val="50000"/>
                  </a:schemeClr>
                </a:solidFill>
              </a:rPr>
              <a:t>  would still choose to enroll at your current college</a:t>
            </a:r>
          </a:p>
          <a:p>
            <a:pPr>
              <a:buFont typeface="Arial" charset="0"/>
              <a:buChar char="•"/>
              <a:defRPr/>
            </a:pPr>
            <a:r>
              <a:rPr lang="en-US" sz="1200" u="none" dirty="0">
                <a:solidFill>
                  <a:schemeClr val="accent1">
                    <a:lumMod val="50000"/>
                  </a:schemeClr>
                </a:solidFill>
              </a:rPr>
              <a:t> Overall quality of instruction</a:t>
            </a:r>
            <a:endParaRPr lang="en-US" sz="1200" dirty="0">
              <a:solidFill>
                <a:schemeClr val="accent1">
                  <a:lumMod val="50000"/>
                </a:schemeClr>
              </a:solidFill>
            </a:endParaRPr>
          </a:p>
          <a:p>
            <a:pPr>
              <a:defRPr/>
            </a:pPr>
            <a:endParaRPr lang="en-US" sz="1800" dirty="0"/>
          </a:p>
        </p:txBody>
      </p:sp>
      <p:graphicFrame>
        <p:nvGraphicFramePr>
          <p:cNvPr id="9" name="Overall Satisfaction"/>
          <p:cNvGraphicFramePr>
            <a:graphicFrameLocks noChangeAspect="1"/>
          </p:cNvGraphicFramePr>
          <p:nvPr>
            <p:custDataLst>
              <p:tags r:id="rId1"/>
            </p:custDataLst>
            <p:extLst>
              <p:ext uri="{D42A27DB-BD31-4B8C-83A1-F6EECF244321}">
                <p14:modId xmlns:p14="http://schemas.microsoft.com/office/powerpoint/2010/main" val="1260865043"/>
              </p:ext>
            </p:ext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47</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Coursework</a:t>
            </a:r>
            <a:r>
              <a:rPr lang="en-US" dirty="0" smtClean="0"/>
              <a:t/>
            </a:r>
            <a:br>
              <a:rPr lang="en-US" dirty="0" smtClean="0"/>
            </a:br>
            <a:r>
              <a:rPr lang="en-US" sz="1600" dirty="0" smtClean="0"/>
              <a:t/>
            </a:r>
            <a:br>
              <a:rPr lang="en-US" sz="1600" dirty="0" smtClean="0"/>
            </a:br>
            <a:r>
              <a:rPr lang="en-US" sz="1600" i="1" dirty="0" smtClean="0">
                <a:solidFill>
                  <a:schemeClr val="accent1"/>
                </a:solidFill>
              </a:rPr>
              <a:t>Satisfaction with Coursework </a:t>
            </a:r>
            <a:r>
              <a:rPr lang="en-US" sz="1600" dirty="0" smtClean="0">
                <a:solidFill>
                  <a:schemeClr val="accent1"/>
                </a:solidFill>
              </a:rPr>
              <a:t>measures the extent to which students see their </a:t>
            </a:r>
            <a:br>
              <a:rPr lang="en-US" sz="1600" dirty="0" smtClean="0">
                <a:solidFill>
                  <a:schemeClr val="accent1"/>
                </a:solidFill>
              </a:rPr>
            </a:br>
            <a:r>
              <a:rPr lang="en-US" sz="1600" dirty="0" smtClean="0">
                <a:solidFill>
                  <a:schemeClr val="accent1"/>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Relevance of coursework to future career plans</a:t>
            </a:r>
          </a:p>
          <a:p>
            <a:pPr>
              <a:buFont typeface="Arial" charset="0"/>
              <a:buChar char="•"/>
              <a:defRPr/>
            </a:pPr>
            <a:r>
              <a:rPr lang="en-US" sz="1200" u="none" dirty="0">
                <a:solidFill>
                  <a:schemeClr val="accent1">
                    <a:lumMod val="50000"/>
                  </a:schemeClr>
                </a:solidFill>
              </a:rPr>
              <a:t> Relevance of coursework to everyday life</a:t>
            </a:r>
          </a:p>
          <a:p>
            <a:pPr>
              <a:buFont typeface="Arial" charset="0"/>
              <a:buChar char="•"/>
              <a:defRPr/>
            </a:pPr>
            <a:r>
              <a:rPr lang="en-US" sz="1200" u="none" dirty="0">
                <a:solidFill>
                  <a:schemeClr val="accent1">
                    <a:lumMod val="50000"/>
                  </a:schemeClr>
                </a:solidFill>
              </a:rPr>
              <a:t> Courses in your major field</a:t>
            </a:r>
          </a:p>
          <a:p>
            <a:pPr>
              <a:buFont typeface="Arial" charset="0"/>
              <a:buChar char="•"/>
              <a:defRPr/>
            </a:pPr>
            <a:r>
              <a:rPr lang="en-US" sz="1200" u="none" dirty="0">
                <a:solidFill>
                  <a:schemeClr val="accent1">
                    <a:lumMod val="50000"/>
                  </a:schemeClr>
                </a:solidFill>
              </a:rPr>
              <a:t> General education or core curriculum courses</a:t>
            </a:r>
            <a:endParaRPr lang="en-US" sz="1200" dirty="0">
              <a:solidFill>
                <a:schemeClr val="accent1">
                  <a:lumMod val="50000"/>
                </a:schemeClr>
              </a:solidFill>
            </a:endParaRPr>
          </a:p>
        </p:txBody>
      </p:sp>
      <p:graphicFrame>
        <p:nvGraphicFramePr>
          <p:cNvPr id="8" name="Satis Coursework"/>
          <p:cNvGraphicFramePr>
            <a:graphicFrameLocks noChangeAspect="1"/>
          </p:cNvGraphicFramePr>
          <p:nvPr>
            <p:custDataLst>
              <p:tags r:id="rId1"/>
            </p:custDataLst>
            <p:extLst>
              <p:ext uri="{D42A27DB-BD31-4B8C-83A1-F6EECF244321}">
                <p14:modId xmlns:p14="http://schemas.microsoft.com/office/powerpoint/2010/main" val="3310847615"/>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47</a:t>
            </a:fld>
            <a:endParaRPr lang="en-US"/>
          </a:p>
        </p:txBody>
      </p:sp>
      <p:sp>
        <p:nvSpPr>
          <p:cNvPr id="9" name="Footer Placeholder 8"/>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48</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48</a:t>
            </a:fld>
            <a:endParaRPr lang="en-US" smtClean="0"/>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Satisfaction with Academic Support and Courses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In addition to actual coursework, various support services are instrumental in </a:t>
            </a:r>
            <a:br>
              <a:rPr lang="en-US" sz="1600" dirty="0" smtClean="0">
                <a:solidFill>
                  <a:schemeClr val="accent1"/>
                </a:solidFill>
              </a:rPr>
            </a:br>
            <a:r>
              <a:rPr lang="en-US" sz="1600" dirty="0" smtClean="0">
                <a:solidFill>
                  <a:schemeClr val="accent1"/>
                </a:solidFill>
              </a:rPr>
              <a:t>shaping students’ academic experiences.</a:t>
            </a: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2224437493"/>
              </p:ext>
            </p:extLst>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3" name="TextBox 9"/>
          <p:cNvSpPr txBox="1">
            <a:spLocks noChangeArrowheads="1"/>
          </p:cNvSpPr>
          <p:nvPr/>
        </p:nvSpPr>
        <p:spPr bwMode="auto">
          <a:xfrm>
            <a:off x="7467600" y="48006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Ability to find faculty or staff mentor</a:t>
            </a:r>
          </a:p>
        </p:txBody>
      </p:sp>
      <p:sp>
        <p:nvSpPr>
          <p:cNvPr id="47114" name="TextBox 10"/>
          <p:cNvSpPr txBox="1">
            <a:spLocks noChangeArrowheads="1"/>
          </p:cNvSpPr>
          <p:nvPr/>
        </p:nvSpPr>
        <p:spPr bwMode="auto">
          <a:xfrm>
            <a:off x="3962400" y="4800600"/>
            <a:ext cx="1752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Tutoring or other academic assistance</a:t>
            </a:r>
          </a:p>
        </p:txBody>
      </p:sp>
      <p:sp>
        <p:nvSpPr>
          <p:cNvPr id="47115" name="TextBox 11"/>
          <p:cNvSpPr txBox="1">
            <a:spLocks noChangeArrowheads="1"/>
          </p:cNvSpPr>
          <p:nvPr/>
        </p:nvSpPr>
        <p:spPr bwMode="auto">
          <a:xfrm>
            <a:off x="2438400" y="4800600"/>
            <a:ext cx="1371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Academic advising</a:t>
            </a:r>
          </a:p>
        </p:txBody>
      </p:sp>
      <p:sp>
        <p:nvSpPr>
          <p:cNvPr id="47116" name="TextBox 13"/>
          <p:cNvSpPr txBox="1">
            <a:spLocks noChangeArrowheads="1"/>
          </p:cNvSpPr>
          <p:nvPr/>
        </p:nvSpPr>
        <p:spPr bwMode="auto">
          <a:xfrm>
            <a:off x="609600" y="4800600"/>
            <a:ext cx="1600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Amount of contact with faculty</a:t>
            </a:r>
          </a:p>
        </p:txBody>
      </p:sp>
      <p:sp>
        <p:nvSpPr>
          <p:cNvPr id="47117" name="TextBox 13"/>
          <p:cNvSpPr txBox="1">
            <a:spLocks noChangeArrowheads="1"/>
          </p:cNvSpPr>
          <p:nvPr/>
        </p:nvSpPr>
        <p:spPr bwMode="auto">
          <a:xfrm>
            <a:off x="6019800" y="4800600"/>
            <a:ext cx="1066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Class 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49</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49</a:t>
            </a:fld>
            <a:endParaRPr lang="en-US" smtClean="0"/>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Services and Community</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Where students live and the support they receive are critical to </a:t>
            </a:r>
            <a:br>
              <a:rPr lang="en-US" sz="1600" dirty="0" smtClean="0">
                <a:solidFill>
                  <a:schemeClr val="accent1"/>
                </a:solidFill>
              </a:rPr>
            </a:br>
            <a:r>
              <a:rPr lang="en-US" sz="1600" dirty="0" smtClean="0">
                <a:solidFill>
                  <a:schemeClr val="accent1"/>
                </a:solidFill>
              </a:rPr>
              <a:t>shaping their college experience.</a:t>
            </a:r>
            <a:endParaRPr lang="en-US" sz="1200" dirty="0" smtClean="0">
              <a:solidFill>
                <a:schemeClr val="accent1"/>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2234005223"/>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u="none" dirty="0" smtClean="0">
                <a:solidFill>
                  <a:schemeClr val="accent1">
                    <a:lumMod val="50000"/>
                  </a:schemeClr>
                </a:solidFill>
              </a:rPr>
              <a:t>Career-related resources and support</a:t>
            </a:r>
            <a:endParaRPr lang="en-US" sz="1400" u="none" dirty="0">
              <a:solidFill>
                <a:schemeClr val="accent1">
                  <a:lumMod val="50000"/>
                </a:schemeClr>
              </a:solidFill>
            </a:endParaRPr>
          </a:p>
        </p:txBody>
      </p:sp>
      <p:sp>
        <p:nvSpPr>
          <p:cNvPr id="48138" name="TextBox 10"/>
          <p:cNvSpPr txBox="1">
            <a:spLocks noChangeArrowheads="1"/>
          </p:cNvSpPr>
          <p:nvPr/>
        </p:nvSpPr>
        <p:spPr bwMode="auto">
          <a:xfrm>
            <a:off x="5181600" y="48768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Student housing</a:t>
            </a:r>
          </a:p>
        </p:txBody>
      </p:sp>
      <p:sp>
        <p:nvSpPr>
          <p:cNvPr id="48139" name="TextBox 11"/>
          <p:cNvSpPr txBox="1">
            <a:spLocks noChangeArrowheads="1"/>
          </p:cNvSpPr>
          <p:nvPr/>
        </p:nvSpPr>
        <p:spPr bwMode="auto">
          <a:xfrm>
            <a:off x="3200400" y="4876800"/>
            <a:ext cx="1219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Financial aid package</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6425" cy="838200"/>
          </a:xfrm>
        </p:spPr>
        <p:txBody>
          <a:bodyPr/>
          <a:lstStyle/>
          <a:p>
            <a:pPr eaLnBrk="1" hangingPunct="1">
              <a:defRPr/>
            </a:pPr>
            <a:r>
              <a:rPr lang="en-US" dirty="0" smtClean="0">
                <a:solidFill>
                  <a:schemeClr val="accent1">
                    <a:lumMod val="50000"/>
                  </a:schemeClr>
                </a:solidFill>
              </a:rPr>
              <a:t>Demographics</a:t>
            </a:r>
            <a:endParaRPr lang="en-US" sz="1600" dirty="0" smtClean="0">
              <a:solidFill>
                <a:schemeClr val="accent1"/>
              </a:solidFill>
            </a:endParaRPr>
          </a:p>
        </p:txBody>
      </p:sp>
      <p:graphicFrame>
        <p:nvGraphicFramePr>
          <p:cNvPr id="7" name="Sex"/>
          <p:cNvGraphicFramePr>
            <a:graphicFrameLocks noGrp="1" noChangeAspect="1"/>
          </p:cNvGraphicFramePr>
          <p:nvPr>
            <p:ph sz="half" idx="1"/>
            <p:extLst>
              <p:ext uri="{D42A27DB-BD31-4B8C-83A1-F6EECF244321}">
                <p14:modId xmlns:p14="http://schemas.microsoft.com/office/powerpoint/2010/main" val="861871261"/>
              </p:ext>
            </p:ext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extLst>
              <p:ext uri="{D42A27DB-BD31-4B8C-83A1-F6EECF244321}">
                <p14:modId xmlns:p14="http://schemas.microsoft.com/office/powerpoint/2010/main" val="2127721064"/>
              </p:ext>
            </p:extLst>
          </p:nvPr>
        </p:nvGraphicFramePr>
        <p:xfrm>
          <a:off x="3200400" y="1371600"/>
          <a:ext cx="5486400"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smtClean="0"/>
          </a:p>
        </p:txBody>
      </p:sp>
      <p:sp>
        <p:nvSpPr>
          <p:cNvPr id="6" name="Footer Placeholder 5"/>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3672D3F-1155-4F5C-B95F-D0CB3074A052}" type="slidenum">
              <a:rPr lang="en-US" sz="1200" u="none"/>
              <a:pPr algn="r" eaLnBrk="1" hangingPunct="1"/>
              <a:t>50</a:t>
            </a:fld>
            <a:endParaRPr lang="en-US" sz="1200" u="none"/>
          </a:p>
        </p:txBody>
      </p:sp>
      <p:sp>
        <p:nvSpPr>
          <p:cNvPr id="41988" name="Slide Number Placeholder 8"/>
          <p:cNvSpPr>
            <a:spLocks noGrp="1"/>
          </p:cNvSpPr>
          <p:nvPr>
            <p:ph type="sldNum" sz="quarter" idx="11"/>
          </p:nvPr>
        </p:nvSpPr>
        <p:spPr>
          <a:noFill/>
        </p:spPr>
        <p:txBody>
          <a:bodyPr/>
          <a:lstStyle/>
          <a:p>
            <a:fld id="{F80F1869-A5D6-42F0-8FF6-70848DB205FC}" type="slidenum">
              <a:rPr lang="en-US" smtClean="0"/>
              <a:pPr/>
              <a:t>50</a:t>
            </a:fld>
            <a:endParaRPr lang="en-US" smtClean="0"/>
          </a:p>
        </p:txBody>
      </p:sp>
      <p:sp>
        <p:nvSpPr>
          <p:cNvPr id="43014" name="Rectangle 2"/>
          <p:cNvSpPr>
            <a:spLocks noGrp="1" noChangeArrowheads="1"/>
          </p:cNvSpPr>
          <p:nvPr>
            <p:ph type="title" idx="4294967295"/>
          </p:nvPr>
        </p:nvSpPr>
        <p:spPr>
          <a:xfrm>
            <a:off x="914400" y="152400"/>
            <a:ext cx="8229600" cy="1143000"/>
          </a:xfrm>
        </p:spPr>
        <p:txBody>
          <a:bodyPr/>
          <a:lstStyle/>
          <a:p>
            <a:pPr>
              <a:defRPr/>
            </a:pPr>
            <a:r>
              <a:rPr lang="en-US" dirty="0" smtClean="0"/>
              <a:t> </a:t>
            </a:r>
            <a:r>
              <a:rPr lang="en-US" dirty="0" smtClean="0">
                <a:solidFill>
                  <a:schemeClr val="accent1">
                    <a:lumMod val="50000"/>
                  </a:schemeClr>
                </a:solidFill>
              </a:rPr>
              <a:t>Overall Satisfaction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If you could make your college choice over, would you still choose to enroll</a:t>
            </a:r>
            <a:br>
              <a:rPr lang="en-US" sz="1600" dirty="0" smtClean="0">
                <a:solidFill>
                  <a:schemeClr val="accent1"/>
                </a:solidFill>
              </a:rPr>
            </a:br>
            <a:r>
              <a:rPr lang="en-US" sz="1600" dirty="0" smtClean="0">
                <a:solidFill>
                  <a:schemeClr val="accent1"/>
                </a:solidFill>
              </a:rPr>
              <a:t>at your current college?</a:t>
            </a:r>
            <a:endParaRPr lang="en-US" sz="1200" dirty="0" smtClean="0">
              <a:solidFill>
                <a:schemeClr val="accent1"/>
              </a:solidFill>
            </a:endParaRPr>
          </a:p>
        </p:txBody>
      </p:sp>
      <p:graphicFrame>
        <p:nvGraphicFramePr>
          <p:cNvPr id="12" name="Overall Satisfaction"/>
          <p:cNvGraphicFramePr>
            <a:graphicFrameLocks noChangeAspect="1"/>
          </p:cNvGraphicFramePr>
          <p:nvPr>
            <p:extLst>
              <p:ext uri="{D42A27DB-BD31-4B8C-83A1-F6EECF244321}">
                <p14:modId xmlns:p14="http://schemas.microsoft.com/office/powerpoint/2010/main" val="2386881692"/>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9"/>
          <p:cNvSpPr>
            <a:spLocks noChangeArrowheads="1"/>
          </p:cNvSpPr>
          <p:nvPr/>
        </p:nvSpPr>
        <p:spPr bwMode="auto">
          <a:xfrm>
            <a:off x="3197225" y="5867400"/>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9"/>
          <p:cNvSpPr txBox="1">
            <a:spLocks noChangeArrowheads="1"/>
          </p:cNvSpPr>
          <p:nvPr/>
        </p:nvSpPr>
        <p:spPr bwMode="auto">
          <a:xfrm>
            <a:off x="911225" y="50831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Yes</a:t>
            </a:r>
          </a:p>
        </p:txBody>
      </p:sp>
      <p:sp>
        <p:nvSpPr>
          <p:cNvPr id="14" name="TextBox 9"/>
          <p:cNvSpPr txBox="1">
            <a:spLocks noChangeArrowheads="1"/>
          </p:cNvSpPr>
          <p:nvPr/>
        </p:nvSpPr>
        <p:spPr bwMode="auto">
          <a:xfrm>
            <a:off x="7372350" y="51085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No</a:t>
            </a:r>
          </a:p>
        </p:txBody>
      </p:sp>
      <p:sp>
        <p:nvSpPr>
          <p:cNvPr id="15" name="TextBox 9"/>
          <p:cNvSpPr txBox="1">
            <a:spLocks noChangeArrowheads="1"/>
          </p:cNvSpPr>
          <p:nvPr/>
        </p:nvSpPr>
        <p:spPr bwMode="auto">
          <a:xfrm>
            <a:off x="5222875" y="5087938"/>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No</a:t>
            </a:r>
          </a:p>
        </p:txBody>
      </p:sp>
      <p:sp>
        <p:nvSpPr>
          <p:cNvPr id="16" name="TextBox 9"/>
          <p:cNvSpPr txBox="1">
            <a:spLocks noChangeArrowheads="1"/>
          </p:cNvSpPr>
          <p:nvPr/>
        </p:nvSpPr>
        <p:spPr bwMode="auto">
          <a:xfrm>
            <a:off x="3073400" y="50546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Yes</a:t>
            </a:r>
          </a:p>
        </p:txBody>
      </p:sp>
      <p:sp>
        <p:nvSpPr>
          <p:cNvPr id="13" name="Footer Placeholder 12"/>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51</a:t>
            </a:fld>
            <a:endParaRPr lang="en-US" smtClean="0"/>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accent1">
                    <a:lumMod val="50000"/>
                  </a:schemeClr>
                </a:solidFill>
              </a:rPr>
              <a:t>For more information about </a:t>
            </a:r>
            <a:br>
              <a:rPr lang="en-US" sz="2800" b="1" u="none" dirty="0">
                <a:solidFill>
                  <a:schemeClr val="accent1">
                    <a:lumMod val="50000"/>
                  </a:schemeClr>
                </a:solidFill>
              </a:rPr>
            </a:br>
            <a:r>
              <a:rPr lang="en-US" sz="2800" b="1" u="none" dirty="0">
                <a:solidFill>
                  <a:schemeClr val="accent1">
                    <a:lumMod val="50000"/>
                  </a:schemeClr>
                </a:solidFill>
              </a:rPr>
              <a:t>HERI/CIRP Surveys</a:t>
            </a:r>
            <a:r>
              <a:rPr lang="en-US" sz="2800" b="1" u="none" dirty="0">
                <a:solidFill>
                  <a:srgbClr val="7680AC"/>
                </a:solidFill>
              </a:rPr>
              <a:t/>
            </a:r>
            <a:br>
              <a:rPr lang="en-US" sz="2800" b="1" u="none" dirty="0">
                <a:solidFill>
                  <a:srgbClr val="7680AC"/>
                </a:solidFill>
              </a:rPr>
            </a:br>
            <a:r>
              <a:rPr lang="en-US" sz="2800" b="1" u="none" dirty="0">
                <a:solidFill>
                  <a:schemeClr val="accent1">
                    <a:lumMod val="50000"/>
                  </a:schemeClr>
                </a:solidFill>
              </a:rPr>
              <a:t/>
            </a:r>
            <a:br>
              <a:rPr lang="en-US" sz="2800" b="1" u="none" dirty="0">
                <a:solidFill>
                  <a:schemeClr val="accent1">
                    <a:lumMod val="50000"/>
                  </a:schemeClr>
                </a:solidFill>
              </a:rPr>
            </a:br>
            <a:r>
              <a:rPr lang="en-US" b="1" u="none" dirty="0">
                <a:solidFill>
                  <a:schemeClr val="accent1"/>
                </a:solidFill>
              </a:rPr>
              <a:t>The Freshman Survey</a:t>
            </a:r>
            <a:br>
              <a:rPr lang="en-US" b="1" u="none" dirty="0">
                <a:solidFill>
                  <a:schemeClr val="accent1"/>
                </a:solidFill>
              </a:rPr>
            </a:br>
            <a:r>
              <a:rPr lang="en-US" b="1" u="none" dirty="0">
                <a:solidFill>
                  <a:schemeClr val="accent1"/>
                </a:solidFill>
              </a:rPr>
              <a:t>Your First College Year Survey</a:t>
            </a:r>
          </a:p>
          <a:p>
            <a:pPr algn="ctr" eaLnBrk="1" hangingPunct="1">
              <a:defRPr/>
            </a:pPr>
            <a:r>
              <a:rPr lang="en-US" b="1" u="none" dirty="0">
                <a:solidFill>
                  <a:schemeClr val="accent1"/>
                </a:solidFill>
              </a:rPr>
              <a:t>Diverse Learning Environments Survey</a:t>
            </a:r>
            <a:br>
              <a:rPr lang="en-US" b="1" u="none" dirty="0">
                <a:solidFill>
                  <a:schemeClr val="accent1"/>
                </a:solidFill>
              </a:rPr>
            </a:br>
            <a:r>
              <a:rPr lang="en-US" b="1" u="none" dirty="0">
                <a:solidFill>
                  <a:schemeClr val="accent1"/>
                </a:solidFill>
              </a:rPr>
              <a:t>College Senior Survey</a:t>
            </a:r>
          </a:p>
          <a:p>
            <a:pPr algn="ctr" eaLnBrk="1" hangingPunct="1">
              <a:defRPr/>
            </a:pPr>
            <a:r>
              <a:rPr lang="en-US" b="1" u="none" dirty="0">
                <a:solidFill>
                  <a:schemeClr val="accent1"/>
                </a:solidFill>
              </a:rPr>
              <a:t>The Faculty Survey</a:t>
            </a:r>
            <a:r>
              <a:rPr lang="en-US" sz="2800" b="1" u="none" dirty="0"/>
              <a:t/>
            </a:r>
            <a:br>
              <a:rPr lang="en-US" sz="2800" b="1" u="none" dirty="0"/>
            </a:br>
            <a:r>
              <a:rPr lang="en-US" sz="2800" b="1" u="none" dirty="0">
                <a:solidFill>
                  <a:srgbClr val="FFFF00"/>
                </a:solidFill>
              </a:rPr>
              <a:t/>
            </a:r>
            <a:br>
              <a:rPr lang="en-US" sz="2800" b="1" u="none" dirty="0">
                <a:solidFill>
                  <a:srgbClr val="FFFF00"/>
                </a:solidFill>
              </a:rPr>
            </a:br>
            <a:r>
              <a:rPr lang="en-US" sz="2800" b="1" u="none" dirty="0">
                <a:solidFill>
                  <a:schemeClr val="accent5">
                    <a:lumMod val="50000"/>
                  </a:schemeClr>
                </a:solidFill>
              </a:rPr>
              <a:t>Please contact:</a:t>
            </a:r>
          </a:p>
          <a:p>
            <a:pPr algn="ctr" eaLnBrk="1" hangingPunct="1">
              <a:defRPr/>
            </a:pPr>
            <a:r>
              <a:rPr lang="en-US" sz="2800" b="1" u="none" dirty="0">
                <a:solidFill>
                  <a:schemeClr val="accent1">
                    <a:lumMod val="50000"/>
                  </a:schemeClr>
                </a:solidFill>
              </a:rPr>
              <a:t>heri@ucla.edu</a:t>
            </a:r>
            <a:br>
              <a:rPr lang="en-US" sz="2800" b="1" u="none" dirty="0">
                <a:solidFill>
                  <a:schemeClr val="accent1">
                    <a:lumMod val="50000"/>
                  </a:schemeClr>
                </a:solidFill>
              </a:rPr>
            </a:br>
            <a:r>
              <a:rPr lang="en-US" sz="2800" b="1" u="none" dirty="0">
                <a:solidFill>
                  <a:schemeClr val="accent1">
                    <a:lumMod val="50000"/>
                  </a:schemeClr>
                </a:solidFill>
              </a:rPr>
              <a:t>(310) 825-1925</a:t>
            </a:r>
            <a:br>
              <a:rPr lang="en-US" sz="2800" b="1" u="none" dirty="0">
                <a:solidFill>
                  <a:schemeClr val="accent1">
                    <a:lumMod val="50000"/>
                  </a:schemeClr>
                </a:solidFill>
              </a:rPr>
            </a:br>
            <a:r>
              <a:rPr lang="en-US" sz="2800" b="1" u="none" dirty="0">
                <a:solidFill>
                  <a:schemeClr val="accent1">
                    <a:lumMod val="50000"/>
                  </a:schemeClr>
                </a:solidFill>
              </a:rPr>
              <a:t>www.heri.ucla.edu</a:t>
            </a:r>
          </a:p>
        </p:txBody>
      </p:sp>
      <p:sp>
        <p:nvSpPr>
          <p:cNvPr id="5" name="TextBox 4"/>
          <p:cNvSpPr txBox="1"/>
          <p:nvPr/>
        </p:nvSpPr>
        <p:spPr>
          <a:xfrm>
            <a:off x="1524000" y="0"/>
            <a:ext cx="7620000" cy="1200150"/>
          </a:xfrm>
          <a:prstGeom prst="rect">
            <a:avLst/>
          </a:prstGeom>
          <a:solidFill>
            <a:schemeClr val="accent5">
              <a:lumMod val="50000"/>
            </a:schemeClr>
          </a:solidFill>
        </p:spPr>
        <p:txBody>
          <a:bodyPr>
            <a:spAutoFit/>
          </a:bodyPr>
          <a:lstStyle/>
          <a:p>
            <a:pPr algn="ctr">
              <a:defRPr/>
            </a:pPr>
            <a:r>
              <a:rPr lang="en-US" sz="3600" u="none" dirty="0">
                <a:solidFill>
                  <a:srgbClr val="FFFFFF"/>
                </a:solidFill>
              </a:rPr>
              <a:t>The more you get to know your students, the better you can understand their needs. </a:t>
            </a:r>
          </a:p>
        </p:txBody>
      </p:sp>
      <p:pic>
        <p:nvPicPr>
          <p:cNvPr id="55302" name="Picture 5" descr="grad-cap.PNG"/>
          <p:cNvPicPr>
            <a:picLocks noChangeAspect="1"/>
          </p:cNvPicPr>
          <p:nvPr/>
        </p:nvPicPr>
        <p:blipFill>
          <a:blip r:embed="rId3" cstate="print"/>
          <a:srcRect/>
          <a:stretch>
            <a:fillRect/>
          </a:stretch>
        </p:blipFill>
        <p:spPr bwMode="auto">
          <a:xfrm>
            <a:off x="0" y="0"/>
            <a:ext cx="1524000" cy="1219200"/>
          </a:xfrm>
          <a:prstGeom prst="rect">
            <a:avLst/>
          </a:prstGeom>
          <a:solidFill>
            <a:srgbClr val="FFFF00"/>
          </a:solidFill>
          <a:ln w="9525">
            <a:noFill/>
            <a:miter lim="800000"/>
            <a:headEnd/>
            <a:tailEnd/>
          </a:ln>
        </p:spPr>
      </p:pic>
      <p:sp>
        <p:nvSpPr>
          <p:cNvPr id="6" name="Footer Placeholder 5"/>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smtClean="0">
                <a:solidFill>
                  <a:schemeClr val="accent1">
                    <a:lumMod val="50000"/>
                  </a:schemeClr>
                </a:solidFill>
              </a:rPr>
              <a:t>Demographics</a:t>
            </a:r>
            <a:r>
              <a:rPr lang="en-US" sz="1800" dirty="0" smtClean="0">
                <a:solidFill>
                  <a:schemeClr val="accent1">
                    <a:lumMod val="50000"/>
                  </a:schemeClr>
                </a:solidFill>
              </a:rPr>
              <a:t/>
            </a:r>
            <a:br>
              <a:rPr lang="en-US" sz="1800" dirty="0" smtClean="0">
                <a:solidFill>
                  <a:schemeClr val="accent1">
                    <a:lumMod val="50000"/>
                  </a:schemeClr>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Primary </a:t>
            </a:r>
            <a:r>
              <a:rPr lang="en-US" sz="1800" dirty="0" smtClean="0">
                <a:solidFill>
                  <a:schemeClr val="accent1"/>
                </a:solidFill>
              </a:rPr>
              <a:t>Major (Aggregated)</a:t>
            </a:r>
            <a:endParaRPr lang="en-US" sz="1800" dirty="0">
              <a:solidFill>
                <a:schemeClr val="accent1"/>
              </a:solidFill>
            </a:endParaRPr>
          </a:p>
        </p:txBody>
      </p:sp>
      <p:graphicFrame>
        <p:nvGraphicFramePr>
          <p:cNvPr id="6" name="Demographics"/>
          <p:cNvGraphicFramePr>
            <a:graphicFrameLocks noGrp="1"/>
          </p:cNvGraphicFramePr>
          <p:nvPr>
            <p:ph idx="1"/>
            <p:extLst>
              <p:ext uri="{D42A27DB-BD31-4B8C-83A1-F6EECF244321}">
                <p14:modId xmlns:p14="http://schemas.microsoft.com/office/powerpoint/2010/main" val="3266618310"/>
              </p:ext>
            </p:extLst>
          </p:nvPr>
        </p:nvGraphicFramePr>
        <p:xfrm>
          <a:off x="457200" y="1066800"/>
          <a:ext cx="82296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smtClean="0"/>
          </a:p>
        </p:txBody>
      </p:sp>
      <p:sp>
        <p:nvSpPr>
          <p:cNvPr id="5" name="Footer Placeholder 4"/>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5"/>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883FF636-D664-4EB4-8F60-4B5E68895BEA}" type="slidenum">
              <a:rPr lang="en-US" sz="1200" u="none"/>
              <a:pPr algn="r" eaLnBrk="1" hangingPunct="1"/>
              <a:t>7</a:t>
            </a:fld>
            <a:endParaRPr lang="en-US" sz="1200" u="none"/>
          </a:p>
        </p:txBody>
      </p:sp>
      <p:sp>
        <p:nvSpPr>
          <p:cNvPr id="3077" name="Slide Number Placeholder 6"/>
          <p:cNvSpPr>
            <a:spLocks noGrp="1"/>
          </p:cNvSpPr>
          <p:nvPr>
            <p:ph type="sldNum" sz="quarter" idx="11"/>
          </p:nvPr>
        </p:nvSpPr>
        <p:spPr>
          <a:noFill/>
        </p:spPr>
        <p:txBody>
          <a:bodyPr/>
          <a:lstStyle/>
          <a:p>
            <a:fld id="{437CD00A-7C18-4282-BBE9-F3F9B8F4F806}" type="slidenum">
              <a:rPr lang="en-US" smtClean="0"/>
              <a:pPr/>
              <a:t>7</a:t>
            </a:fld>
            <a:endParaRPr lang="en-US" smtClean="0"/>
          </a:p>
        </p:txBody>
      </p:sp>
      <p:sp>
        <p:nvSpPr>
          <p:cNvPr id="819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Demographics</a:t>
            </a:r>
            <a:r>
              <a:rPr lang="en-US" sz="1800" dirty="0" smtClean="0"/>
              <a:t/>
            </a:r>
            <a:br>
              <a:rPr lang="en-US" sz="1800" dirty="0" smtClean="0"/>
            </a:br>
            <a:r>
              <a:rPr lang="en-US" sz="1600" dirty="0" smtClean="0"/>
              <a:t/>
            </a:r>
            <a:br>
              <a:rPr lang="en-US" sz="1600" dirty="0" smtClean="0"/>
            </a:br>
            <a:r>
              <a:rPr lang="en-US" sz="1800" dirty="0" smtClean="0">
                <a:solidFill>
                  <a:schemeClr val="accent1"/>
                </a:solidFill>
              </a:rPr>
              <a:t>Overall GPA</a:t>
            </a:r>
          </a:p>
        </p:txBody>
      </p:sp>
      <p:graphicFrame>
        <p:nvGraphicFramePr>
          <p:cNvPr id="8" name="GPA"/>
          <p:cNvGraphicFramePr>
            <a:graphicFrameLocks noChangeAspect="1"/>
          </p:cNvGraphicFramePr>
          <p:nvPr>
            <p:custDataLst>
              <p:tags r:id="rId1"/>
            </p:custDataLst>
            <p:extLst>
              <p:ext uri="{D42A27DB-BD31-4B8C-83A1-F6EECF244321}">
                <p14:modId xmlns:p14="http://schemas.microsoft.com/office/powerpoint/2010/main" val="2259471436"/>
              </p:ext>
            </p:extLst>
          </p:nvPr>
        </p:nvGraphicFramePr>
        <p:xfrm>
          <a:off x="50800" y="1346200"/>
          <a:ext cx="9051925" cy="467042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1800" dirty="0" smtClean="0"/>
              <a:t/>
            </a:r>
            <a:br>
              <a:rPr lang="en-US" sz="1800" dirty="0" smtClean="0"/>
            </a:br>
            <a:r>
              <a:rPr lang="en-US" sz="1800" dirty="0" smtClean="0">
                <a:solidFill>
                  <a:schemeClr val="accent1"/>
                </a:solidFill>
              </a:rPr>
              <a:t>Finances</a:t>
            </a:r>
            <a:endParaRPr lang="en-US" sz="1800" dirty="0">
              <a:solidFill>
                <a:schemeClr val="accent1"/>
              </a:solidFill>
            </a:endParaRP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smtClean="0"/>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1773751512"/>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1054151812"/>
              </p:ext>
            </p:extLst>
          </p:nvPr>
        </p:nvGraphicFramePr>
        <p:xfrm>
          <a:off x="5105400" y="2743200"/>
          <a:ext cx="3124200" cy="1355726"/>
        </p:xfrm>
        <a:graphic>
          <a:graphicData uri="http://schemas.openxmlformats.org/drawingml/2006/table">
            <a:tbl>
              <a:tblPr/>
              <a:tblGrid>
                <a:gridCol w="1774099"/>
                <a:gridCol w="1350101"/>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hMerge="1">
                  <a:txBody>
                    <a:bodyPr/>
                    <a:lstStyle/>
                    <a:p>
                      <a:endParaRPr lang="en-US"/>
                    </a:p>
                  </a:txBody>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Your Institution</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$30,000.00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5"/>
                    </a:solidFill>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FFFF"/>
                          </a:solidFill>
                          <a:effectLst/>
                          <a:latin typeface="Garamond" pitchFamily="18" charset="0"/>
                        </a:rPr>
                        <a:t> Comparison Group</a:t>
                      </a:r>
                    </a:p>
                  </a:txBody>
                  <a:tcPr marT="45671" marB="45671" anchor="ctr"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$26,000.00</a:t>
                      </a:r>
                      <a:endParaRPr kumimoji="0" lang="en-US" sz="1400" b="1" i="0" u="none" strike="noStrike" cap="none" normalizeH="0" baseline="0" dirty="0" smtClean="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FFC000"/>
                    </a:solidFill>
                  </a:tcPr>
                </a:tc>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2000" dirty="0" smtClean="0"/>
              <a:t/>
            </a:r>
            <a:br>
              <a:rPr lang="en-US" sz="2000" dirty="0" smtClean="0"/>
            </a:br>
            <a:r>
              <a:rPr lang="en-US" sz="1800" dirty="0" smtClean="0">
                <a:solidFill>
                  <a:schemeClr val="accent1"/>
                </a:solidFill>
              </a:rPr>
              <a:t>Finances</a:t>
            </a: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9</a:t>
            </a:fld>
            <a:endParaRPr lang="en-US" smtClean="0"/>
          </a:p>
        </p:txBody>
      </p:sp>
      <p:graphicFrame>
        <p:nvGraphicFramePr>
          <p:cNvPr id="7" name="title"/>
          <p:cNvGraphicFramePr>
            <a:graphicFrameLocks noChangeAspect="1"/>
          </p:cNvGraphicFramePr>
          <p:nvPr>
            <p:custDataLst>
              <p:tags r:id="rId1"/>
            </p:custDataLst>
          </p:nvPr>
        </p:nvGraphicFramePr>
        <p:xfrm>
          <a:off x="431800" y="1295400"/>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6" name="Funding Chart"/>
          <p:cNvGraphicFramePr/>
          <p:nvPr>
            <p:extLst>
              <p:ext uri="{D42A27DB-BD31-4B8C-83A1-F6EECF244321}">
                <p14:modId xmlns:p14="http://schemas.microsoft.com/office/powerpoint/2010/main" val="4129464818"/>
              </p:ext>
            </p:extLst>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dirty="0" smtClean="0"/>
              <a:t>2015 College Senior Survey</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Gains1"/>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Gains1"/>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Custom 3">
      <a:dk1>
        <a:srgbClr val="006E6B"/>
      </a:dk1>
      <a:lt1>
        <a:srgbClr val="7F7F7F"/>
      </a:lt1>
      <a:dk2>
        <a:srgbClr val="006666"/>
      </a:dk2>
      <a:lt2>
        <a:srgbClr val="B9EFEE"/>
      </a:lt2>
      <a:accent1>
        <a:srgbClr val="7680AC"/>
      </a:accent1>
      <a:accent2>
        <a:srgbClr val="FFFF66"/>
      </a:accent2>
      <a:accent3>
        <a:srgbClr val="AAB8B8"/>
      </a:accent3>
      <a:accent4>
        <a:srgbClr val="DADADA"/>
      </a:accent4>
      <a:accent5>
        <a:srgbClr val="7680AC"/>
      </a:accent5>
      <a:accent6>
        <a:srgbClr val="E7E75C"/>
      </a:accent6>
      <a:hlink>
        <a:srgbClr val="7680AC"/>
      </a:hlink>
      <a:folHlink>
        <a:srgbClr val="CCFF66"/>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19763</TotalTime>
  <Words>4003</Words>
  <Application>Microsoft Office PowerPoint</Application>
  <PresentationFormat>On-screen Show (4:3)</PresentationFormat>
  <Paragraphs>936</Paragraphs>
  <Slides>51</Slides>
  <Notes>51</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Teamwork</vt:lpstr>
      <vt:lpstr>Wabash College College Senior Survey 2015 Results</vt:lpstr>
      <vt:lpstr>College Senior Survey</vt:lpstr>
      <vt:lpstr>Table of Contents</vt:lpstr>
      <vt:lpstr>A Note about CIRP Constructs</vt:lpstr>
      <vt:lpstr>Demographics</vt:lpstr>
      <vt:lpstr>Demographics  Primary Major (Aggregated)</vt:lpstr>
      <vt:lpstr>Demographics  Overall GPA</vt:lpstr>
      <vt:lpstr>Demographics  Finances</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Guidance from Faculty  “How often have professors at your college provided you with…”</vt:lpstr>
      <vt:lpstr> Academic Validation  Faculty interactions in the classroom can foster students’ academic development.  These items measure the extent to which students’ view of faculty actions in class reflects concern for their academic success.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Active and Collaborative Learning  These items illustrate the extent to which students have furthered their  knowledge of course material through interaction with faculty and other students.</vt:lpstr>
      <vt:lpstr> Written and Oral Communication  Effective communication skills are essential prerequisites for success in today's world, both personally and professionally. </vt:lpstr>
      <vt:lpstr>PowerPoint Presentation</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PowerPoint Presentation</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Future Plans</vt:lpstr>
      <vt:lpstr>Future Plans </vt:lpstr>
      <vt:lpstr> Future Plans: Graduate/Professional School</vt:lpstr>
      <vt:lpstr>PowerPoint Presentation</vt:lpstr>
      <vt:lpstr>Future Plans  Probable Career/Occupation</vt:lpstr>
      <vt:lpstr>Future Plans  When thinking about your career path after college,  how important are the following considerations:  (Percentages combine “Essential” and “Very Important” responses)</vt:lpstr>
      <vt:lpstr>Future Plans  Preparedness for Future Plans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Satisfaction with Services and Community  Where students live and the support they receive are critical to  shaping their college experience.</vt:lpstr>
      <vt:lpstr> Overall Satisfaction   If you could make your college choice over, would you still choose to enroll at your current college?</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vallejos</cp:lastModifiedBy>
  <cp:revision>1840</cp:revision>
  <cp:lastPrinted>2013-08-21T16:05:02Z</cp:lastPrinted>
  <dcterms:created xsi:type="dcterms:W3CDTF">2007-06-27T16:52:25Z</dcterms:created>
  <dcterms:modified xsi:type="dcterms:W3CDTF">2015-09-03T00:06:07Z</dcterms:modified>
</cp:coreProperties>
</file>